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3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4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5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6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7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8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9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0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21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2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3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4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25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26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27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28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29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30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31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32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33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34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35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36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37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38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notesSlides/notesSlide39.xml" ContentType="application/vnd.openxmlformats-officedocument.presentationml.notesSl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notesSlides/notesSlide40.xml" ContentType="application/vnd.openxmlformats-officedocument.presentationml.notesSlid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5" r:id="rId2"/>
  </p:sldMasterIdLst>
  <p:notesMasterIdLst>
    <p:notesMasterId r:id="rId44"/>
  </p:notesMasterIdLst>
  <p:handoutMasterIdLst>
    <p:handoutMasterId r:id="rId45"/>
  </p:handoutMasterIdLst>
  <p:sldIdLst>
    <p:sldId id="351" r:id="rId3"/>
    <p:sldId id="257" r:id="rId4"/>
    <p:sldId id="280" r:id="rId5"/>
    <p:sldId id="321" r:id="rId6"/>
    <p:sldId id="258" r:id="rId7"/>
    <p:sldId id="348" r:id="rId8"/>
    <p:sldId id="259" r:id="rId9"/>
    <p:sldId id="313" r:id="rId10"/>
    <p:sldId id="265" r:id="rId11"/>
    <p:sldId id="315" r:id="rId12"/>
    <p:sldId id="278" r:id="rId13"/>
    <p:sldId id="314" r:id="rId14"/>
    <p:sldId id="260" r:id="rId15"/>
    <p:sldId id="286" r:id="rId16"/>
    <p:sldId id="285" r:id="rId17"/>
    <p:sldId id="281" r:id="rId18"/>
    <p:sldId id="296" r:id="rId19"/>
    <p:sldId id="299" r:id="rId20"/>
    <p:sldId id="300" r:id="rId21"/>
    <p:sldId id="301" r:id="rId22"/>
    <p:sldId id="317" r:id="rId23"/>
    <p:sldId id="318" r:id="rId24"/>
    <p:sldId id="319" r:id="rId25"/>
    <p:sldId id="320" r:id="rId26"/>
    <p:sldId id="353" r:id="rId27"/>
    <p:sldId id="290" r:id="rId28"/>
    <p:sldId id="291" r:id="rId29"/>
    <p:sldId id="341" r:id="rId30"/>
    <p:sldId id="270" r:id="rId31"/>
    <p:sldId id="292" r:id="rId32"/>
    <p:sldId id="340" r:id="rId33"/>
    <p:sldId id="342" r:id="rId34"/>
    <p:sldId id="344" r:id="rId35"/>
    <p:sldId id="343" r:id="rId36"/>
    <p:sldId id="345" r:id="rId37"/>
    <p:sldId id="346" r:id="rId38"/>
    <p:sldId id="354" r:id="rId39"/>
    <p:sldId id="352" r:id="rId40"/>
    <p:sldId id="293" r:id="rId41"/>
    <p:sldId id="272" r:id="rId42"/>
    <p:sldId id="277" r:id="rId43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6C1E"/>
    <a:srgbClr val="FCE8AE"/>
    <a:srgbClr val="FAD672"/>
    <a:srgbClr val="C99607"/>
    <a:srgbClr val="F9CB49"/>
    <a:srgbClr val="EAAF08"/>
    <a:srgbClr val="F8B802"/>
    <a:srgbClr val="1A8080"/>
    <a:srgbClr val="FED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674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r">
              <a:defRPr sz="1200"/>
            </a:lvl1pPr>
          </a:lstStyle>
          <a:p>
            <a:fld id="{73A0F7BB-F7D4-4BB3-BF23-9DD1DA2D00BF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674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r">
              <a:defRPr sz="1200"/>
            </a:lvl1pPr>
          </a:lstStyle>
          <a:p>
            <a:fld id="{7FBCC794-3AE7-4257-8A72-21C3FA0BDA8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09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r">
              <a:defRPr sz="1200"/>
            </a:lvl1pPr>
          </a:lstStyle>
          <a:p>
            <a:fld id="{9FC7E6EE-CE03-4509-9C6A-5B7C85B5BC26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2" rIns="93163" bIns="4658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3" tIns="46582" rIns="93163" bIns="4658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r">
              <a:defRPr sz="1200"/>
            </a:lvl1pPr>
          </a:lstStyle>
          <a:p>
            <a:fld id="{53FB396D-B7DB-4CA8-8623-FF8C184EC639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59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4817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0434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942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05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137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220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724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9090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3218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7433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715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629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287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9554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0002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0354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1052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7593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5856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8069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6206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855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4256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9753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2577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627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1223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4768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2123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261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9386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59818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590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3068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4326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163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961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508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9678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596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018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154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595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429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4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9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0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5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03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843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35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1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5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98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773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482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072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0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741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544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/>
              <a:pPr/>
              <a:t>2018-05-09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439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2018-05-09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2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10" Type="http://schemas.openxmlformats.org/officeDocument/2006/relationships/image" Target="../media/image4.png"/><Relationship Id="rId4" Type="http://schemas.openxmlformats.org/officeDocument/2006/relationships/tags" Target="../tags/tag84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10" Type="http://schemas.openxmlformats.org/officeDocument/2006/relationships/image" Target="../media/image4.png"/><Relationship Id="rId4" Type="http://schemas.openxmlformats.org/officeDocument/2006/relationships/tags" Target="../tags/tag90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5.xml"/><Relationship Id="rId7" Type="http://schemas.openxmlformats.org/officeDocument/2006/relationships/image" Target="../media/image1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tags" Target="../tags/tag109.xml"/><Relationship Id="rId18" Type="http://schemas.openxmlformats.org/officeDocument/2006/relationships/image" Target="../media/image1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98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8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5" Type="http://schemas.openxmlformats.org/officeDocument/2006/relationships/tags" Target="../tags/tag101.xml"/><Relationship Id="rId15" Type="http://schemas.openxmlformats.org/officeDocument/2006/relationships/tags" Target="../tags/tag111.xml"/><Relationship Id="rId10" Type="http://schemas.openxmlformats.org/officeDocument/2006/relationships/tags" Target="../tags/tag106.xml"/><Relationship Id="rId19" Type="http://schemas.openxmlformats.org/officeDocument/2006/relationships/image" Target="../media/image4.pn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10" Type="http://schemas.openxmlformats.org/officeDocument/2006/relationships/image" Target="../media/image4.png"/><Relationship Id="rId4" Type="http://schemas.openxmlformats.org/officeDocument/2006/relationships/tags" Target="../tags/tag115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12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10" Type="http://schemas.openxmlformats.org/officeDocument/2006/relationships/image" Target="../media/image4.png"/><Relationship Id="rId4" Type="http://schemas.openxmlformats.org/officeDocument/2006/relationships/tags" Target="../tags/tag121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3" Type="http://schemas.openxmlformats.org/officeDocument/2006/relationships/tags" Target="../tags/tag126.xml"/><Relationship Id="rId21" Type="http://schemas.openxmlformats.org/officeDocument/2006/relationships/image" Target="../media/image1.pn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notesSlide" Target="../notesSlides/notesSlide16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image" Target="../media/image8.png"/><Relationship Id="rId10" Type="http://schemas.openxmlformats.org/officeDocument/2006/relationships/tags" Target="../tags/tag133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image" Target="../media/image4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image" Target="../media/image1.png"/><Relationship Id="rId2" Type="http://schemas.openxmlformats.org/officeDocument/2006/relationships/tags" Target="../tags/tag143.xml"/><Relationship Id="rId16" Type="http://schemas.openxmlformats.org/officeDocument/2006/relationships/notesSlide" Target="../notesSlides/notesSlide17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51.xml"/><Relationship Id="rId19" Type="http://schemas.openxmlformats.org/officeDocument/2006/relationships/image" Target="../media/image8.png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15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6.png"/><Relationship Id="rId5" Type="http://schemas.openxmlformats.org/officeDocument/2006/relationships/tags" Target="../tags/tag160.xml"/><Relationship Id="rId10" Type="http://schemas.openxmlformats.org/officeDocument/2006/relationships/image" Target="../media/image4.png"/><Relationship Id="rId4" Type="http://schemas.openxmlformats.org/officeDocument/2006/relationships/tags" Target="../tags/tag159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17.jpg"/><Relationship Id="rId5" Type="http://schemas.openxmlformats.org/officeDocument/2006/relationships/tags" Target="../tags/tag166.xml"/><Relationship Id="rId10" Type="http://schemas.openxmlformats.org/officeDocument/2006/relationships/image" Target="../media/image4.png"/><Relationship Id="rId4" Type="http://schemas.openxmlformats.org/officeDocument/2006/relationships/tags" Target="../tags/tag165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7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8.jpg"/><Relationship Id="rId5" Type="http://schemas.openxmlformats.org/officeDocument/2006/relationships/tags" Target="../tags/tag172.xml"/><Relationship Id="rId10" Type="http://schemas.openxmlformats.org/officeDocument/2006/relationships/image" Target="../media/image4.png"/><Relationship Id="rId4" Type="http://schemas.openxmlformats.org/officeDocument/2006/relationships/tags" Target="../tags/tag171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76.xml"/><Relationship Id="rId7" Type="http://schemas.openxmlformats.org/officeDocument/2006/relationships/image" Target="../media/image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7.xml"/><Relationship Id="rId9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0.xml"/><Relationship Id="rId7" Type="http://schemas.openxmlformats.org/officeDocument/2006/relationships/image" Target="../media/image1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4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9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1.xml"/><Relationship Id="rId10" Type="http://schemas.openxmlformats.org/officeDocument/2006/relationships/image" Target="../media/image20.emf"/><Relationship Id="rId4" Type="http://schemas.openxmlformats.org/officeDocument/2006/relationships/tags" Target="../tags/tag190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94.xml"/><Relationship Id="rId7" Type="http://schemas.openxmlformats.org/officeDocument/2006/relationships/image" Target="../media/image1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tags" Target="../tags/tag195.xml"/><Relationship Id="rId9" Type="http://schemas.openxmlformats.org/officeDocument/2006/relationships/hyperlink" Target="http://www.espacesansviolence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98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3" Type="http://schemas.openxmlformats.org/officeDocument/2006/relationships/tags" Target="../tags/tag203.xml"/><Relationship Id="rId21" Type="http://schemas.openxmlformats.org/officeDocument/2006/relationships/notesSlide" Target="../notesSlides/notesSlide27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image" Target="../media/image8.pn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image" Target="../media/image4.png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image" Target="../media/image4.png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image" Target="../media/image1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notesSlide" Target="../notesSlides/notesSlide28.xml"/><Relationship Id="rId5" Type="http://schemas.openxmlformats.org/officeDocument/2006/relationships/tags" Target="../tags/tag224.xml"/><Relationship Id="rId15" Type="http://schemas.openxmlformats.org/officeDocument/2006/relationships/hyperlink" Target="changements%20de%20comportement.docx" TargetMode="Externa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notesSlide" Target="../notesSlides/notesSlide29.xml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30.xml"/><Relationship Id="rId16" Type="http://schemas.openxmlformats.org/officeDocument/2006/relationships/image" Target="../media/image8.pn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4.pn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png"/><Relationship Id="rId2" Type="http://schemas.openxmlformats.org/officeDocument/2006/relationships/tags" Target="../tags/tag16.xml"/><Relationship Id="rId16" Type="http://schemas.openxmlformats.org/officeDocument/2006/relationships/image" Target="../media/image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4.png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tags" Target="../tags/tag252.xml"/><Relationship Id="rId18" Type="http://schemas.openxmlformats.org/officeDocument/2006/relationships/image" Target="../media/image4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17" Type="http://schemas.openxmlformats.org/officeDocument/2006/relationships/image" Target="../media/image1.png"/><Relationship Id="rId2" Type="http://schemas.openxmlformats.org/officeDocument/2006/relationships/tags" Target="../tags/tag241.xml"/><Relationship Id="rId16" Type="http://schemas.openxmlformats.org/officeDocument/2006/relationships/notesSlide" Target="../notesSlides/notesSlide30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5" Type="http://schemas.openxmlformats.org/officeDocument/2006/relationships/tags" Target="../tags/tag244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49.xml"/><Relationship Id="rId19" Type="http://schemas.openxmlformats.org/officeDocument/2006/relationships/image" Target="../media/image8.png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tags" Target="../tags/tag25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25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8.png"/><Relationship Id="rId5" Type="http://schemas.openxmlformats.org/officeDocument/2006/relationships/tags" Target="../tags/tag258.xml"/><Relationship Id="rId10" Type="http://schemas.openxmlformats.org/officeDocument/2006/relationships/image" Target="../media/image4.png"/><Relationship Id="rId4" Type="http://schemas.openxmlformats.org/officeDocument/2006/relationships/tags" Target="../tags/tag257.xml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62.xml"/><Relationship Id="rId7" Type="http://schemas.openxmlformats.org/officeDocument/2006/relationships/image" Target="../media/image1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notesSlide" Target="../notesSlides/notesSlide33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slideLayout" Target="../slideLayouts/slideLayout7.xml"/><Relationship Id="rId17" Type="http://schemas.openxmlformats.org/officeDocument/2006/relationships/hyperlink" Target="attitudes%20confidence.docx" TargetMode="External"/><Relationship Id="rId2" Type="http://schemas.openxmlformats.org/officeDocument/2006/relationships/tags" Target="../tags/tag265.xml"/><Relationship Id="rId16" Type="http://schemas.openxmlformats.org/officeDocument/2006/relationships/image" Target="../media/image8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5" Type="http://schemas.openxmlformats.org/officeDocument/2006/relationships/tags" Target="../tags/tag268.xml"/><Relationship Id="rId15" Type="http://schemas.openxmlformats.org/officeDocument/2006/relationships/image" Target="../media/image4.png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77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9.xml"/><Relationship Id="rId10" Type="http://schemas.openxmlformats.org/officeDocument/2006/relationships/hyperlink" Target="attitudes%20confidence.docx" TargetMode="External"/><Relationship Id="rId4" Type="http://schemas.openxmlformats.org/officeDocument/2006/relationships/tags" Target="../tags/tag278.xm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2.xml"/><Relationship Id="rId7" Type="http://schemas.openxmlformats.org/officeDocument/2006/relationships/image" Target="../media/image1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3" Type="http://schemas.openxmlformats.org/officeDocument/2006/relationships/tags" Target="../tags/tag28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8.png"/><Relationship Id="rId5" Type="http://schemas.openxmlformats.org/officeDocument/2006/relationships/tags" Target="../tags/tag288.xml"/><Relationship Id="rId10" Type="http://schemas.openxmlformats.org/officeDocument/2006/relationships/image" Target="../media/image4.png"/><Relationship Id="rId4" Type="http://schemas.openxmlformats.org/officeDocument/2006/relationships/tags" Target="../tags/tag287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92.xml"/><Relationship Id="rId7" Type="http://schemas.openxmlformats.org/officeDocument/2006/relationships/image" Target="../media/image1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" Type="http://schemas.openxmlformats.org/officeDocument/2006/relationships/tags" Target="../tags/tag296.xml"/><Relationship Id="rId21" Type="http://schemas.openxmlformats.org/officeDocument/2006/relationships/tags" Target="../tags/tag314.xml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0" Type="http://schemas.openxmlformats.org/officeDocument/2006/relationships/tags" Target="../tags/tag313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image" Target="../media/image4.png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image" Target="../media/image1.png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image" Target="../media/image4.png"/><Relationship Id="rId5" Type="http://schemas.openxmlformats.org/officeDocument/2006/relationships/tags" Target="../tags/tag326.xml"/><Relationship Id="rId10" Type="http://schemas.openxmlformats.org/officeDocument/2006/relationships/image" Target="../media/image1.png"/><Relationship Id="rId4" Type="http://schemas.openxmlformats.org/officeDocument/2006/relationships/tags" Target="../tags/tag325.xml"/><Relationship Id="rId9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28.xml"/><Relationship Id="rId21" Type="http://schemas.openxmlformats.org/officeDocument/2006/relationships/image" Target="../media/image8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image" Target="../media/image4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10" Type="http://schemas.openxmlformats.org/officeDocument/2006/relationships/tags" Target="../tags/tag35.xml"/><Relationship Id="rId19" Type="http://schemas.openxmlformats.org/officeDocument/2006/relationships/image" Target="../media/image1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tags" Target="../tags/tag341.xml"/><Relationship Id="rId18" Type="http://schemas.openxmlformats.org/officeDocument/2006/relationships/image" Target="../media/image8.pn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tags" Target="../tags/tag340.xml"/><Relationship Id="rId17" Type="http://schemas.openxmlformats.org/officeDocument/2006/relationships/image" Target="../media/image4.png"/><Relationship Id="rId2" Type="http://schemas.openxmlformats.org/officeDocument/2006/relationships/tags" Target="../tags/tag330.xml"/><Relationship Id="rId16" Type="http://schemas.openxmlformats.org/officeDocument/2006/relationships/image" Target="../media/image1.png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5" Type="http://schemas.openxmlformats.org/officeDocument/2006/relationships/tags" Target="../tags/tag333.xml"/><Relationship Id="rId15" Type="http://schemas.openxmlformats.org/officeDocument/2006/relationships/notesSlide" Target="../notesSlides/notesSlide40.xml"/><Relationship Id="rId10" Type="http://schemas.openxmlformats.org/officeDocument/2006/relationships/tags" Target="../tags/tag338.xml"/><Relationship Id="rId19" Type="http://schemas.openxmlformats.org/officeDocument/2006/relationships/image" Target="../media/image22.jpeg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4.png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image" Target="../media/image1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image" Target="../media/image23.png"/><Relationship Id="rId5" Type="http://schemas.openxmlformats.org/officeDocument/2006/relationships/tags" Target="../tags/tag346.xml"/><Relationship Id="rId10" Type="http://schemas.openxmlformats.org/officeDocument/2006/relationships/notesSlide" Target="../notesSlides/notesSlide41.xml"/><Relationship Id="rId4" Type="http://schemas.openxmlformats.org/officeDocument/2006/relationships/tags" Target="../tags/tag34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14.png"/><Relationship Id="rId3" Type="http://schemas.openxmlformats.org/officeDocument/2006/relationships/tags" Target="../tags/tag44.xml"/><Relationship Id="rId21" Type="http://schemas.openxmlformats.org/officeDocument/2006/relationships/image" Target="../media/image4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image" Target="../media/image13.png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1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12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11.png"/><Relationship Id="rId10" Type="http://schemas.openxmlformats.org/officeDocument/2006/relationships/tags" Target="../tags/tag51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6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openxmlformats.org/officeDocument/2006/relationships/image" Target="../media/image4.png"/><Relationship Id="rId4" Type="http://schemas.openxmlformats.org/officeDocument/2006/relationships/tags" Target="../tags/tag6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image" Target="../media/image4.png"/><Relationship Id="rId4" Type="http://schemas.openxmlformats.org/officeDocument/2006/relationships/tags" Target="../tags/tag68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3.xml"/><Relationship Id="rId7" Type="http://schemas.openxmlformats.org/officeDocument/2006/relationships/image" Target="../media/image1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image" Target="../media/image4.png"/><Relationship Id="rId4" Type="http://schemas.openxmlformats.org/officeDocument/2006/relationships/tags" Target="../tags/tag78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osange 14"/>
          <p:cNvSpPr/>
          <p:nvPr>
            <p:custDataLst>
              <p:tags r:id="rId1"/>
            </p:custDataLst>
          </p:nvPr>
        </p:nvSpPr>
        <p:spPr>
          <a:xfrm>
            <a:off x="-879702" y="1017136"/>
            <a:ext cx="3600000" cy="3636000"/>
          </a:xfrm>
          <a:prstGeom prst="diamond">
            <a:avLst/>
          </a:prstGeom>
          <a:solidFill>
            <a:srgbClr val="D1D1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84" y="2348880"/>
            <a:ext cx="1199199" cy="10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osange 27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5400000">
            <a:off x="2737678" y="-1860368"/>
            <a:ext cx="9320228" cy="9396000"/>
          </a:xfrm>
          <a:prstGeom prst="diamond">
            <a:avLst/>
          </a:prstGeom>
          <a:gradFill>
            <a:gsLst>
              <a:gs pos="0">
                <a:srgbClr val="EA6C1E"/>
              </a:gs>
              <a:gs pos="30000">
                <a:schemeClr val="accent6">
                  <a:lumMod val="75000"/>
                </a:schemeClr>
              </a:gs>
              <a:gs pos="100000">
                <a:srgbClr val="FFB52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>
            <p:custDataLst>
              <p:tags r:id="rId6"/>
            </p:custDataLst>
          </p:nvPr>
        </p:nvSpPr>
        <p:spPr>
          <a:xfrm>
            <a:off x="1331640" y="836712"/>
            <a:ext cx="27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9" name="ZoneTexte 38"/>
          <p:cNvSpPr txBox="1"/>
          <p:nvPr>
            <p:custDataLst>
              <p:tags r:id="rId7"/>
            </p:custDataLst>
          </p:nvPr>
        </p:nvSpPr>
        <p:spPr>
          <a:xfrm>
            <a:off x="3851920" y="2166112"/>
            <a:ext cx="5172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fr-CA" sz="54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fr-CA" sz="54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Staff Workshop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0176"/>
            <a:ext cx="2925763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991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9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07704" y="404664"/>
            <a:ext cx="65527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 – Aggressivity – Violence</a:t>
            </a:r>
          </a:p>
          <a:p>
            <a:endParaRPr lang="fr-CA" sz="12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Anger:</a:t>
            </a: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Intense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emotion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triggered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a feeling of injustice or an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unfulfilled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need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Force for change</a:t>
            </a:r>
          </a:p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E3336CE-CC4B-4E46-A28D-6FFE5F93F35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53357" y="2824732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Aggressivity:</a:t>
            </a: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Pulsion,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irrational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reaction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Losing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control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Often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unproductive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1462CD0-B376-4A2D-B054-5702B037970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27624" y="436510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Violence: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Done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a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a position of power/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authority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Taking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control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rationally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obtain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something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>
            <p:custDataLst>
              <p:tags r:id="rId4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763688" y="2420888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2. Violence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4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6394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91680" y="1988840"/>
            <a:ext cx="7162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 </a:t>
            </a:r>
            <a:r>
              <a:rPr lang="fr-CA" sz="3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3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3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fr-CA" sz="3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expression of an abuse of power by an adult over a child or by a child over a more vulnerable one.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476672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152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475656" y="1539949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According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more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vulnerable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violence in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society?</a:t>
            </a: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2317807" y="3481844"/>
            <a:ext cx="578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Lack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information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314346" y="4417948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Dependence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towards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adults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242338" y="5354052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Social isolation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34306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2973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21615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2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1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2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>
            <p:custDataLst>
              <p:tags r:id="rId15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1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697493" y="1898284"/>
            <a:ext cx="6696744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ESPACE program has been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created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reduce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vulnerability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empower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situations of violence.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697493" y="4437112"/>
            <a:ext cx="6696744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focuses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assertiveness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support and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inner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strength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</p:txBody>
      </p:sp>
      <p:sp>
        <p:nvSpPr>
          <p:cNvPr id="8" name="ZoneTexte 7"/>
          <p:cNvSpPr txBox="1"/>
          <p:nvPr>
            <p:custDataLst>
              <p:tags r:id="rId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158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331640" y="2980384"/>
            <a:ext cx="7416824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3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DESCRIPTION OF THE IN-CLASS WORKSHOPS FOR CHILDREN</a:t>
            </a:r>
          </a:p>
        </p:txBody>
      </p:sp>
      <p:sp>
        <p:nvSpPr>
          <p:cNvPr id="16" name="ZoneTexte 15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ZoneTexte 16"/>
          <p:cNvSpPr txBox="1"/>
          <p:nvPr>
            <p:custDataLst>
              <p:tags r:id="rId6"/>
            </p:custDataLst>
          </p:nvPr>
        </p:nvSpPr>
        <p:spPr>
          <a:xfrm>
            <a:off x="5940152" y="40466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WORKSHOPS</a:t>
            </a:r>
          </a:p>
        </p:txBody>
      </p:sp>
    </p:spTree>
    <p:extLst>
      <p:ext uri="{BB962C8B-B14F-4D97-AF65-F5344CB8AC3E}">
        <p14:creationId xmlns:p14="http://schemas.microsoft.com/office/powerpoint/2010/main" val="29269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WORKSHOPS</a:t>
            </a:r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1424899" y="961564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General information…</a:t>
            </a: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2343683" y="1866017"/>
            <a:ext cx="615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meets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all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374620" y="2726102"/>
            <a:ext cx="6393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workshops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adapted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kids’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age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2374620" y="4366265"/>
            <a:ext cx="6362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3 ESPACE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facilitators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5321" y="1891543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24971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54733" y="32719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2"/>
            </p:custDataLst>
          </p:nvPr>
        </p:nvSpPr>
        <p:spPr>
          <a:xfrm>
            <a:off x="2374620" y="3502169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key concepts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always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ZoneTexte 15"/>
          <p:cNvSpPr txBox="1"/>
          <p:nvPr>
            <p:custDataLst>
              <p:tags r:id="rId13"/>
            </p:custDataLst>
          </p:nvPr>
        </p:nvSpPr>
        <p:spPr>
          <a:xfrm>
            <a:off x="2385467" y="5044189"/>
            <a:ext cx="6517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Role-play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scenarios: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negative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positive versions.</a:t>
            </a:r>
          </a:p>
        </p:txBody>
      </p:sp>
      <p:sp>
        <p:nvSpPr>
          <p:cNvPr id="17" name="ZoneTexte 16"/>
          <p:cNvSpPr txBox="1"/>
          <p:nvPr>
            <p:custDataLst>
              <p:tags r:id="rId14"/>
            </p:custDataLst>
          </p:nvPr>
        </p:nvSpPr>
        <p:spPr>
          <a:xfrm>
            <a:off x="2374620" y="5950441"/>
            <a:ext cx="6805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both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boys and girls.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54733" y="4222778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4945378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32788" y="5720212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>
            <p:custDataLst>
              <p:tags r:id="rId18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05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975648" y="2403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sp>
        <p:nvSpPr>
          <p:cNvPr id="21" name="ZoneTexte 20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ZoneTexte 21"/>
          <p:cNvSpPr txBox="1"/>
          <p:nvPr>
            <p:custDataLst>
              <p:tags r:id="rId6"/>
            </p:custDataLst>
          </p:nvPr>
        </p:nvSpPr>
        <p:spPr>
          <a:xfrm>
            <a:off x="1385426" y="720112"/>
            <a:ext cx="734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Themes covered in the role-playing scenarios: </a:t>
            </a:r>
          </a:p>
        </p:txBody>
      </p:sp>
      <p:sp>
        <p:nvSpPr>
          <p:cNvPr id="33" name="ZoneTexte 32"/>
          <p:cNvSpPr txBox="1"/>
          <p:nvPr>
            <p:custDataLst>
              <p:tags r:id="rId7"/>
            </p:custDataLst>
          </p:nvPr>
        </p:nvSpPr>
        <p:spPr>
          <a:xfrm>
            <a:off x="1187624" y="1887956"/>
            <a:ext cx="77403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           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Bullying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(rejection)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Verbal and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psychological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violence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Physical violence</a:t>
            </a:r>
          </a:p>
          <a:p>
            <a:endParaRPr lang="fr-CA" sz="2400" dirty="0">
              <a:solidFill>
                <a:schemeClr val="tx2"/>
              </a:solidFill>
              <a:sym typeface="Symbol"/>
            </a:endParaRPr>
          </a:p>
          <a:p>
            <a:r>
              <a:rPr lang="fr-CA" sz="2400" dirty="0">
                <a:sym typeface="Symbol"/>
              </a:rPr>
              <a:t>             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Sexual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violence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Bribery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/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blackmail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, manipulation,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threats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, secrets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	    Domestic violence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                Security on the Internet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ym typeface="Symbol"/>
              </a:rPr>
              <a:t>                 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1791193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6080" y="2412820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6080" y="319525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40723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6080" y="4675125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6080" y="5347347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615376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0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228184" y="196515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6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259632" y="908720"/>
            <a:ext cx="7920880" cy="370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fr-CA" altLang="fr-FR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F6600"/>
              </a:buClr>
              <a:buFontTx/>
              <a:buNone/>
              <a:defRPr/>
            </a:pPr>
            <a:endParaRPr lang="fr-CA" altLang="fr-FR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F6600"/>
              </a:buClr>
              <a:defRPr/>
            </a:pP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 up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defRPr/>
            </a:pPr>
            <a:endParaRPr lang="fr-CA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fr-CA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NO</a:t>
            </a:r>
            <a:endParaRPr lang="fr-FR" altLang="fr-FR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t="20543"/>
          <a:stretch/>
        </p:blipFill>
        <p:spPr>
          <a:xfrm>
            <a:off x="3419872" y="3395986"/>
            <a:ext cx="5508104" cy="32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1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6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187624" y="1052736"/>
            <a:ext cx="8229600" cy="6127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fr-CA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FRIENDS FOR HELP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4504E22-915F-42EB-B8F0-F108E9F829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3498"/>
          <a:stretch/>
        </p:blipFill>
        <p:spPr>
          <a:xfrm>
            <a:off x="1763688" y="1904064"/>
            <a:ext cx="6911557" cy="47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>
            <p:custDataLst>
              <p:tags r:id="rId4"/>
            </p:custDataLst>
          </p:nvPr>
        </p:nvSpPr>
        <p:spPr>
          <a:xfrm>
            <a:off x="5580112" y="240903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</a:p>
        </p:txBody>
      </p:sp>
      <p:sp>
        <p:nvSpPr>
          <p:cNvPr id="21" name="ZoneTexte 20"/>
          <p:cNvSpPr txBox="1"/>
          <p:nvPr>
            <p:custDataLst>
              <p:tags r:id="rId5"/>
            </p:custDataLst>
          </p:nvPr>
        </p:nvSpPr>
        <p:spPr>
          <a:xfrm>
            <a:off x="1187624" y="2935491"/>
            <a:ext cx="773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presentation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365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43" y="296874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331640" y="1246472"/>
            <a:ext cx="8785225" cy="10080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fr-CA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AN ADULT YOU CAN TRUST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15B7988-4530-451B-9EF5-B78C38EA9E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8778"/>
          <a:stretch/>
        </p:blipFill>
        <p:spPr>
          <a:xfrm>
            <a:off x="1806003" y="2093914"/>
            <a:ext cx="6624736" cy="45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5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592888" y="974602"/>
            <a:ext cx="8229600" cy="1181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SELF-DEFENCE AND YELL </a:t>
            </a:r>
          </a:p>
          <a:p>
            <a:pPr marL="457200" lvl="1" indent="0" algn="ctr">
              <a:buNone/>
              <a:defRPr/>
            </a:pPr>
            <a:r>
              <a:rPr lang="fr-CA" altLang="fr-F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case of emergency)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DA1FE4-3EE9-42AE-833D-B62DA2D1644E}"/>
              </a:ext>
            </a:extLst>
          </p:cNvPr>
          <p:cNvSpPr txBox="1"/>
          <p:nvPr/>
        </p:nvSpPr>
        <p:spPr>
          <a:xfrm>
            <a:off x="5796136" y="39191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09C3D45-792F-4A39-99D7-3BFE77866A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/>
          <a:stretch/>
        </p:blipFill>
        <p:spPr>
          <a:xfrm>
            <a:off x="1775670" y="2348880"/>
            <a:ext cx="7090224" cy="44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403648" y="404248"/>
            <a:ext cx="7632848" cy="59055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50000"/>
              </a:spcAft>
              <a:buClr>
                <a:srgbClr val="FF6600"/>
              </a:buClr>
              <a:buFont typeface="Arial" pitchFamily="34" charset="0"/>
              <a:buNone/>
              <a:defRPr/>
            </a:pPr>
            <a:endParaRPr lang="fr-CA" altLang="fr-FR" u="sng" dirty="0">
              <a:latin typeface="Comic Sans MS" panose="030F0702030302020204" pitchFamily="66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trusted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endParaRPr lang="fr-CA" altLang="fr-F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</a:t>
            </a:r>
            <a:endParaRPr lang="fr-CA" altLang="fr-F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meetings:</a:t>
            </a:r>
          </a:p>
          <a:p>
            <a:pPr lvl="1"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>
              <a:buClr>
                <a:srgbClr val="FF6600"/>
              </a:buClr>
              <a:defRPr/>
            </a:pP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content, and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 or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F54402-1BD8-4614-B6F7-AB294405338B}"/>
              </a:ext>
            </a:extLst>
          </p:cNvPr>
          <p:cNvSpPr/>
          <p:nvPr/>
        </p:nvSpPr>
        <p:spPr>
          <a:xfrm>
            <a:off x="6040721" y="363586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</p:spTree>
    <p:extLst>
      <p:ext uri="{BB962C8B-B14F-4D97-AF65-F5344CB8AC3E}">
        <p14:creationId xmlns:p14="http://schemas.microsoft.com/office/powerpoint/2010/main" val="532582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403648" y="1628800"/>
            <a:ext cx="72703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A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FOR PRESCHOOLERS</a:t>
            </a:r>
            <a:endParaRPr lang="fr-FR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403648" y="2636912"/>
            <a:ext cx="7128792" cy="30963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800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 3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consecutive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30-40 minutes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  <a:p>
            <a:pPr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concepts, but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comprehension</a:t>
            </a:r>
            <a:endParaRPr lang="fr-CA" altLang="fr-FR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C98E2E-6438-47F5-9E30-95CE43F01DBF}"/>
              </a:ext>
            </a:extLst>
          </p:cNvPr>
          <p:cNvSpPr/>
          <p:nvPr/>
        </p:nvSpPr>
        <p:spPr>
          <a:xfrm>
            <a:off x="6588224" y="476672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</p:spTree>
    <p:extLst>
      <p:ext uri="{BB962C8B-B14F-4D97-AF65-F5344CB8AC3E}">
        <p14:creationId xmlns:p14="http://schemas.microsoft.com/office/powerpoint/2010/main" val="1234737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07584" y="3212975"/>
            <a:ext cx="7632848" cy="41424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books </a:t>
            </a:r>
            <a:r>
              <a:rPr lang="fr-FR" altLang="fr-FR" sz="2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</a:t>
            </a:r>
            <a:r>
              <a:rPr lang="fr-FR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altLang="fr-FR" sz="2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FR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altLang="fr-F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8"/>
          <a:stretch/>
        </p:blipFill>
        <p:spPr bwMode="auto">
          <a:xfrm>
            <a:off x="2123728" y="3933056"/>
            <a:ext cx="5760640" cy="155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6028D7-E2CF-4482-A0F0-3DBE209EE470}"/>
              </a:ext>
            </a:extLst>
          </p:cNvPr>
          <p:cNvSpPr/>
          <p:nvPr/>
        </p:nvSpPr>
        <p:spPr>
          <a:xfrm>
            <a:off x="6595666" y="318898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6BD4EDA-45EE-4A16-8563-9B73BB753518}"/>
              </a:ext>
            </a:extLst>
          </p:cNvPr>
          <p:cNvSpPr txBox="1"/>
          <p:nvPr/>
        </p:nvSpPr>
        <p:spPr>
          <a:xfrm>
            <a:off x="1547664" y="155679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books to </a:t>
            </a:r>
            <a:r>
              <a:rPr lang="fr-CA" sz="3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fr-CA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ESPACE program </a:t>
            </a:r>
          </a:p>
        </p:txBody>
      </p:sp>
    </p:spTree>
    <p:extLst>
      <p:ext uri="{BB962C8B-B14F-4D97-AF65-F5344CB8AC3E}">
        <p14:creationId xmlns:p14="http://schemas.microsoft.com/office/powerpoint/2010/main" val="114096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03648" y="1196758"/>
            <a:ext cx="7632848" cy="4896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book </a:t>
            </a:r>
            <a:r>
              <a:rPr lang="fr-FR" altLang="fr-F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</a:t>
            </a:r>
            <a:r>
              <a:rPr lang="fr-FR" alt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altLang="fr-F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fr-FR" alt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staff:</a:t>
            </a:r>
          </a:p>
          <a:p>
            <a:pPr marL="0" indent="0">
              <a:buNone/>
            </a:pPr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fr-CA" alt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A" alt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altLang="fr-FR" sz="24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lang="fr-CA" altLang="fr-FR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fr-CA" altLang="fr-FR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fr-CA" altLang="fr-FR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Kindergarten</a:t>
            </a: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p.7       </a:t>
            </a:r>
          </a:p>
          <a:p>
            <a:pPr marL="0" indent="0">
              <a:buNone/>
            </a:pP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- 1st cycle : p.24</a:t>
            </a:r>
          </a:p>
          <a:p>
            <a:pPr>
              <a:buFontTx/>
              <a:buChar char="-"/>
            </a:pP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cycle : p.34 to 36   - 3rd cycle : p.48 to 50</a:t>
            </a:r>
          </a:p>
          <a:p>
            <a:pPr marL="0" indent="0">
              <a:buNone/>
            </a:pPr>
            <a:endParaRPr lang="fr-CA" alt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altLang="fr-FR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altLang="fr-FR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CA" alt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 at </a:t>
            </a:r>
            <a:r>
              <a:rPr lang="fr-CA" altLang="fr-FR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www.espacesansviolence.org</a:t>
            </a:r>
            <a:endParaRPr lang="fr-CA" altLang="fr-FR" sz="2400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fr-CA" alt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A" alt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483B48-4155-453C-88C8-8544851AEA1E}"/>
              </a:ext>
            </a:extLst>
          </p:cNvPr>
          <p:cNvSpPr/>
          <p:nvPr/>
        </p:nvSpPr>
        <p:spPr>
          <a:xfrm>
            <a:off x="6444208" y="332656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211D9D-7E8C-4218-B825-0C4D4CA184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425" r="10358"/>
          <a:stretch/>
        </p:blipFill>
        <p:spPr>
          <a:xfrm>
            <a:off x="5816858" y="1988840"/>
            <a:ext cx="1944216" cy="23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>
            <p:custDataLst>
              <p:tags r:id="rId4"/>
            </p:custDataLst>
          </p:nvPr>
        </p:nvSpPr>
        <p:spPr>
          <a:xfrm>
            <a:off x="1835696" y="227687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 IF A CHILD IS VICTIM OF VIOLENCE</a:t>
            </a:r>
          </a:p>
        </p:txBody>
      </p:sp>
      <p:sp>
        <p:nvSpPr>
          <p:cNvPr id="10" name="ZoneTexte 9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8598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372200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911156" y="890717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Not all children react the same way to violence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1475656" y="2102476"/>
            <a:ext cx="651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 depends on: 	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123728" y="2782089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077126" y="3358153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personality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>
            <a:off x="2077126" y="3934217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type of violence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severity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11" name="ZoneTexte 10"/>
          <p:cNvSpPr txBox="1"/>
          <p:nvPr>
            <p:custDataLst>
              <p:tags r:id="rId10"/>
            </p:custDataLst>
          </p:nvPr>
        </p:nvSpPr>
        <p:spPr>
          <a:xfrm>
            <a:off x="2077126" y="4510281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how long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been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on;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2077126" y="5086345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relationship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aggressor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27212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07592" y="32497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3836762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>
            <p:custDataLst>
              <p:tags r:id="rId17"/>
            </p:custDataLst>
          </p:nvPr>
        </p:nvSpPr>
        <p:spPr>
          <a:xfrm>
            <a:off x="2077126" y="5683895"/>
            <a:ext cx="6671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presence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absence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significant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 in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life.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5708970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>
            <p:custDataLst>
              <p:tags r:id="rId19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>
            <p:custDataLst>
              <p:tags r:id="rId4"/>
            </p:custDataLst>
          </p:nvPr>
        </p:nvSpPr>
        <p:spPr>
          <a:xfrm>
            <a:off x="6156176" y="24090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16" name="ZoneTexte 15"/>
          <p:cNvSpPr txBox="1"/>
          <p:nvPr>
            <p:custDataLst>
              <p:tags r:id="rId5"/>
            </p:custDataLst>
          </p:nvPr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Exercise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>
            <a:hlinkClick r:id="rId15" action="ppaction://hlinkfile"/>
          </p:cNvPr>
          <p:cNvSpPr txBox="1"/>
          <p:nvPr>
            <p:custDataLst>
              <p:tags r:id="rId8"/>
            </p:custDataLst>
          </p:nvPr>
        </p:nvSpPr>
        <p:spPr>
          <a:xfrm>
            <a:off x="1331789" y="37384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Changes of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6183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732240" y="24090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22"/>
          <p:cNvSpPr txBox="1"/>
          <p:nvPr>
            <p:custDataLst>
              <p:tags r:id="rId5"/>
            </p:custDataLst>
          </p:nvPr>
        </p:nvSpPr>
        <p:spPr>
          <a:xfrm>
            <a:off x="1911156" y="1052736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Stress in children is usually caused by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24" name="ZoneTexte 23"/>
          <p:cNvSpPr txBox="1"/>
          <p:nvPr>
            <p:custDataLst>
              <p:tags r:id="rId6"/>
            </p:custDataLst>
          </p:nvPr>
        </p:nvSpPr>
        <p:spPr>
          <a:xfrm>
            <a:off x="1944086" y="4005064"/>
            <a:ext cx="66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Difficult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moments: exams, divorce,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death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family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arguments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friends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467852" y="2492896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454460" y="400506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>
            <p:custDataLst>
              <p:tags r:id="rId9"/>
            </p:custDataLst>
          </p:nvPr>
        </p:nvSpPr>
        <p:spPr>
          <a:xfrm>
            <a:off x="1944086" y="2420888"/>
            <a:ext cx="651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New situations: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moving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entering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birth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sister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</a:t>
            </a:r>
          </a:p>
        </p:txBody>
      </p:sp>
      <p:sp>
        <p:nvSpPr>
          <p:cNvPr id="28" name="ZoneTexte 27"/>
          <p:cNvSpPr txBox="1"/>
          <p:nvPr>
            <p:custDataLst>
              <p:tags r:id="rId10"/>
            </p:custDataLst>
          </p:nvPr>
        </p:nvSpPr>
        <p:spPr>
          <a:xfrm>
            <a:off x="1331640" y="5589240"/>
            <a:ext cx="752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But, as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saw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reason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child’s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stress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567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54200" y="15231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Presentation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the documents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5508104" y="24090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13179" r="48303" b="9072"/>
          <a:stretch/>
        </p:blipFill>
        <p:spPr bwMode="auto">
          <a:xfrm rot="1253586">
            <a:off x="6504181" y="3385231"/>
            <a:ext cx="954475" cy="21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2445" r="42778" b="8001"/>
          <a:stretch/>
        </p:blipFill>
        <p:spPr bwMode="auto">
          <a:xfrm rot="20554943">
            <a:off x="2496549" y="3140199"/>
            <a:ext cx="1861121" cy="27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9186" r="51078" b="11678"/>
          <a:stretch/>
        </p:blipFill>
        <p:spPr bwMode="auto">
          <a:xfrm rot="21437586">
            <a:off x="3779914" y="2413753"/>
            <a:ext cx="2836788" cy="3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Étoile à 12 branches 12"/>
          <p:cNvSpPr/>
          <p:nvPr>
            <p:custDataLst>
              <p:tags r:id="rId9"/>
            </p:custDataLst>
          </p:nvPr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/>
          <p:cNvSpPr txBox="1"/>
          <p:nvPr>
            <p:custDataLst>
              <p:tags r:id="rId10"/>
            </p:custDataLst>
          </p:nvPr>
        </p:nvSpPr>
        <p:spPr>
          <a:xfrm>
            <a:off x="7884368" y="6318363"/>
            <a:ext cx="851393" cy="27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Folder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9759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300192" y="240903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911156" y="1322765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Remaining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silent 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lying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various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reasons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2763791" y="2708921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Fear of not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believed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775871" y="3645025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Fear of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punishment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775871" y="4581129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Feeling of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guilt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267744" y="272128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2306337" y="3645025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2318417" y="4581129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>
            <p:custDataLst>
              <p:tags r:id="rId12"/>
            </p:custDataLst>
          </p:nvPr>
        </p:nvSpPr>
        <p:spPr>
          <a:xfrm>
            <a:off x="2775871" y="5498068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Desire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protect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aggressor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318417" y="560160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4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956652" y="1371409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verify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suspicions?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2185379" y="2318117"/>
            <a:ext cx="64910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first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steps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speaking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openly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about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observations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concerns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sure to respect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child’s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rhythm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needs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Ex: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Listen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feel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like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not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too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and I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worry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about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like to talk about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Maybe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solution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together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727925" y="2348880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852B48-7D9D-4031-AE10-948324C12B81}"/>
              </a:ext>
            </a:extLst>
          </p:cNvPr>
          <p:cNvSpPr/>
          <p:nvPr/>
        </p:nvSpPr>
        <p:spPr>
          <a:xfrm>
            <a:off x="6682064" y="404664"/>
            <a:ext cx="1994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</p:spTree>
    <p:extLst>
      <p:ext uri="{BB962C8B-B14F-4D97-AF65-F5344CB8AC3E}">
        <p14:creationId xmlns:p14="http://schemas.microsoft.com/office/powerpoint/2010/main" val="32433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79712" y="2707133"/>
            <a:ext cx="63621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confides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652120" y="24090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  <p:sp>
        <p:nvSpPr>
          <p:cNvPr id="9" name="Étoile à 12 branches 8"/>
          <p:cNvSpPr/>
          <p:nvPr>
            <p:custDataLst>
              <p:tags r:id="rId5"/>
            </p:custDataLst>
          </p:nvPr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/>
          <p:cNvSpPr txBox="1"/>
          <p:nvPr>
            <p:custDataLst>
              <p:tags r:id="rId6"/>
            </p:custDataLst>
          </p:nvPr>
        </p:nvSpPr>
        <p:spPr>
          <a:xfrm>
            <a:off x="7833537" y="6310092"/>
            <a:ext cx="677725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Folder</a:t>
            </a:r>
          </a:p>
        </p:txBody>
      </p:sp>
      <p:sp>
        <p:nvSpPr>
          <p:cNvPr id="12" name="ZoneTexte 11"/>
          <p:cNvSpPr txBox="1"/>
          <p:nvPr>
            <p:custDataLst>
              <p:tags r:id="rId7"/>
            </p:custDataLst>
          </p:nvPr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Brainstorm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746" y="-577178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>
            <a:hlinkClick r:id="rId17" action="ppaction://hlinkfile"/>
          </p:cNvPr>
          <p:cNvSpPr txBox="1"/>
          <p:nvPr>
            <p:custDataLst>
              <p:tags r:id="rId10"/>
            </p:custDataLst>
          </p:nvPr>
        </p:nvSpPr>
        <p:spPr>
          <a:xfrm>
            <a:off x="1115317" y="3861048"/>
            <a:ext cx="763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Attitudes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ease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confidence » </a:t>
            </a:r>
          </a:p>
        </p:txBody>
      </p:sp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6772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25592" y="1722790"/>
            <a:ext cx="71033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Find a quiet and discrete environment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2.  Believe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saying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first time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talk about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 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Stay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calm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4.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Emphasize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happened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not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fault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5.  Do not correct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vocabulary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If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words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encourage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use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gestures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images;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6.  Be as open-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minded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as possible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avoid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judgement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rId10" action="ppaction://hlinkfile"/>
          </p:cNvPr>
          <p:cNvSpPr txBox="1"/>
          <p:nvPr>
            <p:custDataLst>
              <p:tags r:id="rId5"/>
            </p:custDataLst>
          </p:nvPr>
        </p:nvSpPr>
        <p:spPr>
          <a:xfrm>
            <a:off x="1384162" y="8367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Attitudes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ease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confidence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7C7DF0-0E0D-4158-8320-F7CB152620C2}"/>
              </a:ext>
            </a:extLst>
          </p:cNvPr>
          <p:cNvSpPr/>
          <p:nvPr/>
        </p:nvSpPr>
        <p:spPr>
          <a:xfrm>
            <a:off x="5790876" y="322783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27320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763688" y="836712"/>
            <a:ext cx="710338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7.   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Validate their emotions (it’s normal to feel afraid, angry, sad….);</a:t>
            </a: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8.   Tell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talk about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brave;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9.  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Ask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open-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ended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questions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instead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leading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suggestive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ones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10.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Evaluate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immediate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threats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safety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Ask them how you can help them 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include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search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solutions);</a:t>
            </a:r>
          </a:p>
          <a:p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12"/>
            </a:pP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Let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know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planning to do;</a:t>
            </a:r>
          </a:p>
          <a:p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13.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 not make promises that you cannot keep.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C9E49C-9C68-4FF2-9B0E-21674CA43D2C}"/>
              </a:ext>
            </a:extLst>
          </p:cNvPr>
          <p:cNvSpPr/>
          <p:nvPr/>
        </p:nvSpPr>
        <p:spPr>
          <a:xfrm>
            <a:off x="5748134" y="450532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29758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1403797" y="335351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Simulation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746" y="-577178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83DBC7-02CF-467A-B21D-83C19436650C}"/>
              </a:ext>
            </a:extLst>
          </p:cNvPr>
          <p:cNvSpPr/>
          <p:nvPr/>
        </p:nvSpPr>
        <p:spPr>
          <a:xfrm>
            <a:off x="5606984" y="620688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41196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19672" y="2384020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I </a:t>
            </a:r>
            <a:r>
              <a:rPr lang="fr-CA" sz="4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aware</a:t>
            </a:r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 situation of violence, </a:t>
            </a:r>
            <a:r>
              <a:rPr lang="fr-CA" sz="4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resources</a:t>
            </a:r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help me?</a:t>
            </a:r>
          </a:p>
        </p:txBody>
      </p:sp>
    </p:spTree>
    <p:extLst>
      <p:ext uri="{BB962C8B-B14F-4D97-AF65-F5344CB8AC3E}">
        <p14:creationId xmlns:p14="http://schemas.microsoft.com/office/powerpoint/2010/main" val="34764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rganigramme : Connecteur 1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475656" y="620688"/>
            <a:ext cx="7169556" cy="5991318"/>
          </a:xfrm>
          <a:prstGeom prst="flowChartConnector">
            <a:avLst/>
          </a:prstGeom>
          <a:solidFill>
            <a:srgbClr val="FBE197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Organigramme : Connecteur 1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571163" y="1412776"/>
            <a:ext cx="5153801" cy="4473727"/>
          </a:xfrm>
          <a:prstGeom prst="flowChartConnector">
            <a:avLst/>
          </a:prstGeom>
          <a:solidFill>
            <a:srgbClr val="FAD672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6"/>
            </p:custDataLst>
          </p:nvPr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EXISTING RESOURCES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1137504" y="116632"/>
            <a:ext cx="4824536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Who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help me?</a:t>
            </a:r>
          </a:p>
        </p:txBody>
      </p:sp>
      <p:sp>
        <p:nvSpPr>
          <p:cNvPr id="18" name="ZoneTexte 17"/>
          <p:cNvSpPr txBox="1"/>
          <p:nvPr>
            <p:custDataLst>
              <p:tags r:id="rId8"/>
            </p:custDataLst>
          </p:nvPr>
        </p:nvSpPr>
        <p:spPr>
          <a:xfrm>
            <a:off x="3995936" y="1700808"/>
            <a:ext cx="223224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 SYSTEM/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DAYCARE</a:t>
            </a:r>
          </a:p>
        </p:txBody>
      </p:sp>
      <p:sp>
        <p:nvSpPr>
          <p:cNvPr id="19" name="ZoneTexte 18"/>
          <p:cNvSpPr txBox="1"/>
          <p:nvPr>
            <p:custDataLst>
              <p:tags r:id="rId9"/>
            </p:custDataLst>
          </p:nvPr>
        </p:nvSpPr>
        <p:spPr>
          <a:xfrm>
            <a:off x="4227756" y="6021288"/>
            <a:ext cx="1836204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Community </a:t>
            </a: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organizations</a:t>
            </a: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10"/>
            </p:custDataLst>
          </p:nvPr>
        </p:nvSpPr>
        <p:spPr>
          <a:xfrm>
            <a:off x="7328673" y="4598731"/>
            <a:ext cx="118424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Peer support groups</a:t>
            </a:r>
          </a:p>
        </p:txBody>
      </p:sp>
      <p:sp>
        <p:nvSpPr>
          <p:cNvPr id="21" name="ZoneTexte 20"/>
          <p:cNvSpPr txBox="1"/>
          <p:nvPr>
            <p:custDataLst>
              <p:tags r:id="rId11"/>
            </p:custDataLst>
          </p:nvPr>
        </p:nvSpPr>
        <p:spPr>
          <a:xfrm>
            <a:off x="1691680" y="4617147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Hospitals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>
            <p:custDataLst>
              <p:tags r:id="rId12"/>
            </p:custDataLst>
          </p:nvPr>
        </p:nvSpPr>
        <p:spPr>
          <a:xfrm>
            <a:off x="1586244" y="2812569"/>
            <a:ext cx="1109734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DYP</a:t>
            </a:r>
          </a:p>
        </p:txBody>
      </p:sp>
      <p:sp>
        <p:nvSpPr>
          <p:cNvPr id="25" name="Organigramme : Connecteur 24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4012295" y="2529773"/>
            <a:ext cx="2267127" cy="2267379"/>
          </a:xfrm>
          <a:prstGeom prst="flowChartConnector">
            <a:avLst/>
          </a:prstGeom>
          <a:solidFill>
            <a:srgbClr val="F9CB49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Organigramme : Connecteur 25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4785940" y="3357154"/>
            <a:ext cx="719838" cy="719918"/>
          </a:xfrm>
          <a:prstGeom prst="flowChartConnector">
            <a:avLst/>
          </a:prstGeom>
          <a:solidFill>
            <a:srgbClr val="FCE8AE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ZoneTexte 26"/>
          <p:cNvSpPr txBox="1"/>
          <p:nvPr>
            <p:custDataLst>
              <p:tags r:id="rId15"/>
            </p:custDataLst>
          </p:nvPr>
        </p:nvSpPr>
        <p:spPr>
          <a:xfrm>
            <a:off x="4499992" y="357301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ME</a:t>
            </a:r>
          </a:p>
        </p:txBody>
      </p:sp>
      <p:sp>
        <p:nvSpPr>
          <p:cNvPr id="28" name="ZoneTexte 27"/>
          <p:cNvSpPr txBox="1"/>
          <p:nvPr>
            <p:custDataLst>
              <p:tags r:id="rId16"/>
            </p:custDataLst>
          </p:nvPr>
        </p:nvSpPr>
        <p:spPr>
          <a:xfrm>
            <a:off x="3816462" y="3715687"/>
            <a:ext cx="1275936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Friends </a:t>
            </a:r>
          </a:p>
        </p:txBody>
      </p:sp>
      <p:sp>
        <p:nvSpPr>
          <p:cNvPr id="29" name="ZoneTexte 28"/>
          <p:cNvSpPr txBox="1"/>
          <p:nvPr>
            <p:custDataLst>
              <p:tags r:id="rId17"/>
            </p:custDataLst>
          </p:nvPr>
        </p:nvSpPr>
        <p:spPr>
          <a:xfrm>
            <a:off x="5023458" y="3915044"/>
            <a:ext cx="1510072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Partner</a:t>
            </a:r>
          </a:p>
        </p:txBody>
      </p:sp>
      <p:sp>
        <p:nvSpPr>
          <p:cNvPr id="31" name="ZoneTexte 30"/>
          <p:cNvSpPr txBox="1"/>
          <p:nvPr>
            <p:custDataLst>
              <p:tags r:id="rId18"/>
            </p:custDataLst>
          </p:nvPr>
        </p:nvSpPr>
        <p:spPr>
          <a:xfrm>
            <a:off x="4355976" y="2636912"/>
            <a:ext cx="1542790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RELATIVES</a:t>
            </a:r>
          </a:p>
        </p:txBody>
      </p:sp>
      <p:sp>
        <p:nvSpPr>
          <p:cNvPr id="32" name="ZoneTexte 31"/>
          <p:cNvSpPr txBox="1"/>
          <p:nvPr>
            <p:custDataLst>
              <p:tags r:id="rId19"/>
            </p:custDataLst>
          </p:nvPr>
        </p:nvSpPr>
        <p:spPr>
          <a:xfrm>
            <a:off x="4067944" y="3068960"/>
            <a:ext cx="2088232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Family</a:t>
            </a:r>
          </a:p>
        </p:txBody>
      </p:sp>
      <p:sp>
        <p:nvSpPr>
          <p:cNvPr id="33" name="ZoneTexte 32"/>
          <p:cNvSpPr txBox="1"/>
          <p:nvPr>
            <p:custDataLst>
              <p:tags r:id="rId20"/>
            </p:custDataLst>
          </p:nvPr>
        </p:nvSpPr>
        <p:spPr>
          <a:xfrm>
            <a:off x="4031940" y="949762"/>
            <a:ext cx="2232248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 RESOURCES</a:t>
            </a:r>
          </a:p>
        </p:txBody>
      </p:sp>
      <p:sp>
        <p:nvSpPr>
          <p:cNvPr id="34" name="ZoneTexte 33"/>
          <p:cNvSpPr txBox="1"/>
          <p:nvPr>
            <p:custDataLst>
              <p:tags r:id="rId21"/>
            </p:custDataLst>
          </p:nvPr>
        </p:nvSpPr>
        <p:spPr>
          <a:xfrm>
            <a:off x="5940152" y="2561381"/>
            <a:ext cx="15066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CA" sz="11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>
            <p:custDataLst>
              <p:tags r:id="rId22"/>
            </p:custDataLst>
          </p:nvPr>
        </p:nvSpPr>
        <p:spPr>
          <a:xfrm>
            <a:off x="6084168" y="4000022"/>
            <a:ext cx="1448822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Professional services</a:t>
            </a:r>
          </a:p>
        </p:txBody>
      </p:sp>
      <p:sp>
        <p:nvSpPr>
          <p:cNvPr id="36" name="ZoneTexte 35"/>
          <p:cNvSpPr txBox="1"/>
          <p:nvPr>
            <p:custDataLst>
              <p:tags r:id="rId23"/>
            </p:custDataLst>
          </p:nvPr>
        </p:nvSpPr>
        <p:spPr>
          <a:xfrm>
            <a:off x="2411760" y="3933056"/>
            <a:ext cx="158417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Educational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personnel </a:t>
            </a:r>
          </a:p>
        </p:txBody>
      </p:sp>
      <p:sp>
        <p:nvSpPr>
          <p:cNvPr id="37" name="ZoneTexte 36"/>
          <p:cNvSpPr txBox="1"/>
          <p:nvPr>
            <p:custDataLst>
              <p:tags r:id="rId24"/>
            </p:custDataLst>
          </p:nvPr>
        </p:nvSpPr>
        <p:spPr>
          <a:xfrm>
            <a:off x="2753610" y="2561382"/>
            <a:ext cx="169256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Secretary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ZoneTexte 39"/>
          <p:cNvSpPr txBox="1"/>
          <p:nvPr>
            <p:custDataLst>
              <p:tags r:id="rId25"/>
            </p:custDataLst>
          </p:nvPr>
        </p:nvSpPr>
        <p:spPr>
          <a:xfrm>
            <a:off x="1979712" y="4869160"/>
            <a:ext cx="1340085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CLSC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CISSS/CIUSSS</a:t>
            </a:r>
          </a:p>
        </p:txBody>
      </p:sp>
      <p:sp>
        <p:nvSpPr>
          <p:cNvPr id="42" name="ZoneTexte 41"/>
          <p:cNvSpPr txBox="1"/>
          <p:nvPr>
            <p:custDataLst>
              <p:tags r:id="rId26"/>
            </p:custDataLst>
          </p:nvPr>
        </p:nvSpPr>
        <p:spPr>
          <a:xfrm>
            <a:off x="6588224" y="1600711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811 </a:t>
            </a:r>
          </a:p>
        </p:txBody>
      </p:sp>
      <p:sp>
        <p:nvSpPr>
          <p:cNvPr id="39" name="ZoneTexte 38"/>
          <p:cNvSpPr txBox="1"/>
          <p:nvPr>
            <p:custDataLst>
              <p:tags r:id="rId2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6" name="ZoneTexte 45"/>
          <p:cNvSpPr txBox="1"/>
          <p:nvPr>
            <p:custDataLst>
              <p:tags r:id="rId28"/>
            </p:custDataLst>
          </p:nvPr>
        </p:nvSpPr>
        <p:spPr>
          <a:xfrm>
            <a:off x="4029734" y="5085184"/>
            <a:ext cx="2232248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Daycare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</p:txBody>
      </p:sp>
    </p:spTree>
    <p:extLst>
      <p:ext uri="{BB962C8B-B14F-4D97-AF65-F5344CB8AC3E}">
        <p14:creationId xmlns:p14="http://schemas.microsoft.com/office/powerpoint/2010/main" val="3761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2" grpId="0"/>
      <p:bldP spid="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763688" y="620811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Protection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Act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035929" y="1259051"/>
            <a:ext cx="8108071" cy="545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professionals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believe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physical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violence,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serious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neglect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abandonment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psychological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ill-treatments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or if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has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severe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behavioural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problems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drug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abuse, suicide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attempt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runaway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criminality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etc.):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required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law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 report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immediately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Director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Youth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Protection.</a:t>
            </a: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This Law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offers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immunity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no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lawsuit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instituted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CA" sz="1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report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confidential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never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disclosed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case file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opened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2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years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in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whole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province. </a:t>
            </a:r>
          </a:p>
          <a:p>
            <a:endParaRPr lang="fr-CA" sz="105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unsure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wether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should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report or not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contact the DYP for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advice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ZoneTexte 14"/>
          <p:cNvSpPr txBox="1"/>
          <p:nvPr>
            <p:custDataLst>
              <p:tags r:id="rId6"/>
            </p:custDataLst>
          </p:nvPr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EXISTING RESOURCES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004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>
            <p:custDataLst>
              <p:tags r:id="rId4"/>
            </p:custDataLst>
          </p:nvPr>
        </p:nvSpPr>
        <p:spPr>
          <a:xfrm>
            <a:off x="5471592" y="19793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>
            <p:custDataLst>
              <p:tags r:id="rId5"/>
            </p:custDataLst>
          </p:nvPr>
        </p:nvSpPr>
        <p:spPr>
          <a:xfrm>
            <a:off x="1691680" y="513802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 components </a:t>
            </a:r>
          </a:p>
        </p:txBody>
      </p:sp>
      <p:sp>
        <p:nvSpPr>
          <p:cNvPr id="14" name="ZoneTexte 13"/>
          <p:cNvSpPr txBox="1"/>
          <p:nvPr>
            <p:custDataLst>
              <p:tags r:id="rId6"/>
            </p:custDataLst>
          </p:nvPr>
        </p:nvSpPr>
        <p:spPr>
          <a:xfrm>
            <a:off x="5278768" y="4497192"/>
            <a:ext cx="275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fr-CA" sz="24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staff </a:t>
            </a:r>
          </a:p>
        </p:txBody>
      </p:sp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>
            <a:off x="5220072" y="5122684"/>
            <a:ext cx="360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Parents and </a:t>
            </a:r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caretakers</a:t>
            </a:r>
            <a:endParaRPr lang="fr-CA" sz="2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8"/>
            </p:custDataLst>
          </p:nvPr>
        </p:nvSpPr>
        <p:spPr>
          <a:xfrm>
            <a:off x="5273328" y="5721392"/>
            <a:ext cx="309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2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690610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690610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690610" y="566124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>
            <p:custDataLst>
              <p:tags r:id="rId12"/>
            </p:custDataLst>
          </p:nvPr>
        </p:nvSpPr>
        <p:spPr>
          <a:xfrm>
            <a:off x="1229939" y="3573016"/>
            <a:ext cx="7734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Preventing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all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forms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 violence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Ellipse 2"/>
          <p:cNvSpPr/>
          <p:nvPr>
            <p:custDataLst>
              <p:tags r:id="rId13"/>
            </p:custDataLst>
          </p:nvPr>
        </p:nvSpPr>
        <p:spPr>
          <a:xfrm>
            <a:off x="6873663" y="1650699"/>
            <a:ext cx="1517354" cy="657654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/>
          <p:cNvSpPr txBox="1"/>
          <p:nvPr>
            <p:custDataLst>
              <p:tags r:id="rId14"/>
            </p:custDataLst>
          </p:nvPr>
        </p:nvSpPr>
        <p:spPr>
          <a:xfrm>
            <a:off x="6732240" y="171791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Since</a:t>
            </a:r>
            <a:r>
              <a:rPr lang="fr-CA" sz="1400" b="1" dirty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fr-CA" sz="1400" b="1" dirty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1989</a:t>
            </a:r>
          </a:p>
        </p:txBody>
      </p:sp>
      <p:sp>
        <p:nvSpPr>
          <p:cNvPr id="20" name="ZoneTexte 19"/>
          <p:cNvSpPr txBox="1"/>
          <p:nvPr>
            <p:custDataLst>
              <p:tags r:id="rId15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Image 21" descr="ROEQ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1547664" y="476672"/>
            <a:ext cx="421246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12" name="ZoneTexte 11"/>
          <p:cNvSpPr txBox="1"/>
          <p:nvPr>
            <p:custDataLst>
              <p:tags r:id="rId5"/>
            </p:custDataLst>
          </p:nvPr>
        </p:nvSpPr>
        <p:spPr>
          <a:xfrm>
            <a:off x="1475656" y="1124744"/>
            <a:ext cx="7332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involvement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efforts can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difference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You can help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3" name="ZoneTexte 12"/>
          <p:cNvSpPr txBox="1"/>
          <p:nvPr>
            <p:custDataLst>
              <p:tags r:id="rId6"/>
            </p:custDataLst>
          </p:nvPr>
        </p:nvSpPr>
        <p:spPr>
          <a:xfrm>
            <a:off x="2356908" y="2971426"/>
            <a:ext cx="578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better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informed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the question of violence and on possible solutions;</a:t>
            </a:r>
          </a:p>
        </p:txBody>
      </p:sp>
      <p:sp>
        <p:nvSpPr>
          <p:cNvPr id="16" name="ZoneTexte 15"/>
          <p:cNvSpPr txBox="1"/>
          <p:nvPr>
            <p:custDataLst>
              <p:tags r:id="rId7"/>
            </p:custDataLst>
          </p:nvPr>
        </p:nvSpPr>
        <p:spPr>
          <a:xfrm>
            <a:off x="2314346" y="4129916"/>
            <a:ext cx="6362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autonomous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confident in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own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capacities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7" name="ZoneTexte 16"/>
          <p:cNvSpPr txBox="1"/>
          <p:nvPr>
            <p:custDataLst>
              <p:tags r:id="rId8"/>
            </p:custDataLst>
          </p:nvPr>
        </p:nvSpPr>
        <p:spPr>
          <a:xfrm>
            <a:off x="2242338" y="5230361"/>
            <a:ext cx="6362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isolated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helpful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resources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299695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000022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0721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Espace réservé du contenu 3" descr="mains-ensemble.jpg"/>
          <p:cNvPicPr>
            <a:picLocks noGrp="1" noChangeAspect="1"/>
          </p:cNvPicPr>
          <p:nvPr>
            <p:custDataLst>
              <p:tags r:id="rId12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-172849" y="2906085"/>
            <a:ext cx="1192086" cy="1140781"/>
          </a:xfrm>
          <a:prstGeom prst="rect">
            <a:avLst/>
          </a:prstGeom>
        </p:spPr>
      </p:pic>
      <p:sp>
        <p:nvSpPr>
          <p:cNvPr id="14" name="ZoneTexte 13"/>
          <p:cNvSpPr txBox="1"/>
          <p:nvPr>
            <p:custDataLst>
              <p:tags r:id="rId13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2371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/>
          <p:nvPr>
            <p:custDataLst>
              <p:tags r:id="rId1"/>
            </p:custDataLst>
          </p:nvPr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68" r="66048" b="50482"/>
          <a:stretch/>
        </p:blipFill>
        <p:spPr bwMode="auto">
          <a:xfrm>
            <a:off x="6587126" y="1521617"/>
            <a:ext cx="2185035" cy="2478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>
            <p:custDataLst>
              <p:tags r:id="rId2"/>
            </p:custDataLst>
          </p:nvPr>
        </p:nvSpPr>
        <p:spPr>
          <a:xfrm>
            <a:off x="1619672" y="1196505"/>
            <a:ext cx="5000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600" b="1" dirty="0" err="1">
                <a:latin typeface="Arial" pitchFamily="34" charset="0"/>
                <a:cs typeface="Arial" pitchFamily="34" charset="0"/>
              </a:rPr>
              <a:t>Thank</a:t>
            </a:r>
            <a:r>
              <a:rPr lang="fr-CA" sz="66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6600" b="1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fr-CA" sz="6600" b="1" dirty="0">
                <a:latin typeface="Arial" pitchFamily="34" charset="0"/>
                <a:cs typeface="Arial" pitchFamily="34" charset="0"/>
              </a:rPr>
              <a:t>!</a:t>
            </a:r>
            <a:r>
              <a:rPr lang="fr-CA" sz="6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1187623" y="2775481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Please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don’t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forget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fill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in the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evaluation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form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13" name="ZoneTexte 12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4" name="ZoneTexte 13"/>
          <p:cNvSpPr txBox="1"/>
          <p:nvPr>
            <p:custDataLst>
              <p:tags r:id="rId8"/>
            </p:custDataLst>
          </p:nvPr>
        </p:nvSpPr>
        <p:spPr>
          <a:xfrm>
            <a:off x="1619672" y="436510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latin typeface="Arial" pitchFamily="34" charset="0"/>
                <a:cs typeface="Arial" pitchFamily="34" charset="0"/>
              </a:rPr>
              <a:t>This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project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received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financial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support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2B48229-D495-4BBC-A98E-C5B1BB1972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795937"/>
            <a:ext cx="4533111" cy="19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652120" y="24090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01" y="332656"/>
            <a:ext cx="3742479" cy="41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606694"/>
            <a:ext cx="1637441" cy="14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34" y="4653136"/>
            <a:ext cx="904706" cy="12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761431" cy="11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86" y="4653136"/>
            <a:ext cx="749908" cy="11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Losange 28"/>
          <p:cNvSpPr/>
          <p:nvPr>
            <p:custDataLst>
              <p:tags r:id="rId10"/>
            </p:custDataLst>
          </p:nvPr>
        </p:nvSpPr>
        <p:spPr>
          <a:xfrm rot="16200000">
            <a:off x="5004048" y="773466"/>
            <a:ext cx="3600000" cy="3636000"/>
          </a:xfrm>
          <a:prstGeom prst="diamon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9000">
                <a:srgbClr val="CFCFCF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57150">
            <a:solidFill>
              <a:srgbClr val="F8B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ZoneTexte 29"/>
          <p:cNvSpPr txBox="1"/>
          <p:nvPr>
            <p:custDataLst>
              <p:tags r:id="rId11"/>
            </p:custDataLst>
          </p:nvPr>
        </p:nvSpPr>
        <p:spPr>
          <a:xfrm>
            <a:off x="5220072" y="2438450"/>
            <a:ext cx="310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10 groups in the province</a:t>
            </a:r>
          </a:p>
        </p:txBody>
      </p:sp>
      <p:pic>
        <p:nvPicPr>
          <p:cNvPr id="31" name="Picture 8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b="43976"/>
          <a:stretch/>
        </p:blipFill>
        <p:spPr bwMode="auto">
          <a:xfrm>
            <a:off x="5940152" y="1718370"/>
            <a:ext cx="1692188" cy="59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>
            <p:custDataLst>
              <p:tags r:id="rId16"/>
            </p:custDataLst>
          </p:nvPr>
        </p:nvSpPr>
        <p:spPr>
          <a:xfrm>
            <a:off x="1013914" y="6074132"/>
            <a:ext cx="81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www.espacesansviolence.org</a:t>
            </a:r>
          </a:p>
        </p:txBody>
      </p:sp>
      <p:sp>
        <p:nvSpPr>
          <p:cNvPr id="18" name="ZoneTexte 17"/>
          <p:cNvSpPr txBox="1"/>
          <p:nvPr>
            <p:custDataLst>
              <p:tags r:id="rId17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62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ZoneTexte 13"/>
          <p:cNvSpPr txBox="1"/>
          <p:nvPr>
            <p:custDataLst>
              <p:tags r:id="rId5"/>
            </p:custDataLst>
          </p:nvPr>
        </p:nvSpPr>
        <p:spPr>
          <a:xfrm>
            <a:off x="5652120" y="24090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416692" y="930967"/>
            <a:ext cx="8229600" cy="3069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Clr>
                <a:srgbClr val="FF6600"/>
              </a:buClr>
              <a:buNone/>
              <a:defRPr/>
            </a:pPr>
            <a:r>
              <a:rPr lang="fr-C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fr-C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fr-C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100%</a:t>
            </a:r>
          </a:p>
          <a:p>
            <a:pPr marL="914400" lvl="2" indent="0">
              <a:buClr>
                <a:srgbClr val="FF6600"/>
              </a:buClr>
              <a:buNone/>
              <a:defRPr/>
            </a:pPr>
            <a:endParaRPr lang="fr-CA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6600"/>
              </a:buClr>
              <a:defRPr/>
            </a:pP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francophone and anglophone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schoolboards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have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ESPACE program at least once.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daycare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(CPE) as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buClr>
                <a:srgbClr val="FF6600"/>
              </a:buClr>
              <a:defRPr/>
            </a:pPr>
            <a:endParaRPr lang="fr-CA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F64E741-D452-4B87-822E-3BFE58FD4F34}"/>
              </a:ext>
            </a:extLst>
          </p:cNvPr>
          <p:cNvSpPr txBox="1"/>
          <p:nvPr/>
        </p:nvSpPr>
        <p:spPr>
          <a:xfrm flipH="1">
            <a:off x="416692" y="4138003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3-4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buClr>
                <a:srgbClr val="FF6600"/>
              </a:buClr>
              <a:defRPr/>
            </a:pPr>
            <a:endParaRPr lang="fr-CA" sz="24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all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in the workshop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schooling</a:t>
            </a:r>
            <a:endParaRPr lang="fr-CA" sz="24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619520" y="306896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problematic</a:t>
            </a:r>
            <a:endParaRPr lang="fr-CA" sz="4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67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6556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19520" y="3068960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1. A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Dynamic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Abuse of 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1796" y="476672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54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69232" y="3353983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sp>
        <p:nvSpPr>
          <p:cNvPr id="15" name="ZoneTexte 14"/>
          <p:cNvSpPr txBox="1"/>
          <p:nvPr>
            <p:custDataLst>
              <p:tags r:id="rId5"/>
            </p:custDataLst>
          </p:nvPr>
        </p:nvSpPr>
        <p:spPr>
          <a:xfrm>
            <a:off x="1907704" y="2230598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 real life,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hard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recognize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  <a:p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confused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aggressivity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ZoneTexte 16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83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Words>1355</Words>
  <Application>Microsoft Office PowerPoint</Application>
  <PresentationFormat>Affichage à l'écran (4:3)</PresentationFormat>
  <Paragraphs>314</Paragraphs>
  <Slides>41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Symbol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Animation</dc:creator>
  <cp:lastModifiedBy>reception</cp:lastModifiedBy>
  <cp:revision>407</cp:revision>
  <cp:lastPrinted>2018-03-12T18:59:09Z</cp:lastPrinted>
  <dcterms:created xsi:type="dcterms:W3CDTF">2013-01-30T14:35:24Z</dcterms:created>
  <dcterms:modified xsi:type="dcterms:W3CDTF">2018-05-09T16:32:13Z</dcterms:modified>
</cp:coreProperties>
</file>