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2" r:id="rId4"/>
    <p:sldId id="260" r:id="rId5"/>
    <p:sldId id="262" r:id="rId6"/>
    <p:sldId id="263" r:id="rId7"/>
    <p:sldId id="264" r:id="rId8"/>
    <p:sldId id="265" r:id="rId9"/>
    <p:sldId id="257" r:id="rId10"/>
    <p:sldId id="277" r:id="rId11"/>
    <p:sldId id="274" r:id="rId12"/>
    <p:sldId id="273" r:id="rId13"/>
    <p:sldId id="276" r:id="rId14"/>
    <p:sldId id="275" r:id="rId15"/>
    <p:sldId id="267" r:id="rId16"/>
    <p:sldId id="266" r:id="rId17"/>
  </p:sldIdLst>
  <p:sldSz cx="9144000" cy="6858000" type="screen4x3"/>
  <p:notesSz cx="6858000" cy="9180513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89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48631-48F6-4586-AEDB-C432C6F645A8}" type="datetimeFigureOut">
              <a:rPr lang="fr-CA" smtClean="0"/>
              <a:t>2019-01-30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A9FA5-E6B4-4398-9E47-CF6CABF6DCAE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D9366B-C8CD-4EA3-ACDD-025D3D827324}" type="datetimeFigureOut">
              <a:rPr lang="fr-CA"/>
              <a:pPr>
                <a:defRPr/>
              </a:pPr>
              <a:t>2019-01-30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60744"/>
            <a:ext cx="5486400" cy="413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19894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719894"/>
            <a:ext cx="2971800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0651FC-9F49-452F-86DF-B6369434D17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fr-CA" altLang="en-US"/>
              <a:t>Cliquez pour modifier le style du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fr-CA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4572-63BD-48B5-8B04-4A5D66C6E3CA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DBB19-B951-4B5C-858E-227A9D737073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04883-A5DF-4A66-948E-C656D2035AF4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0D63-0AF7-41D7-91E4-9037542B9C39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179A-6315-4420-8F6F-76D49A127696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107E-3392-45F0-825C-C4B31075FE0C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86FB9-1978-4704-B5FD-CBC04A4F9740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5548-4CAB-4804-ABB5-A612FFF7626F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2F13-BD5F-434B-A894-78794C574936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CC916-429E-46C1-8F31-99DC11F06995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EDE0-291A-47DB-ADEB-829AB1A372FF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5570B-9CF5-4CBC-9717-CE214DB6177A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Cliquez pour modifier les styles du texte du masque</a:t>
            </a:r>
          </a:p>
          <a:p>
            <a:pPr lvl="1"/>
            <a:r>
              <a:rPr lang="fr-CA" altLang="en-US" smtClean="0"/>
              <a:t>Deuxième niveau</a:t>
            </a:r>
          </a:p>
          <a:p>
            <a:pPr lvl="2"/>
            <a:r>
              <a:rPr lang="fr-CA" altLang="en-US" smtClean="0"/>
              <a:t>Troisième niveau</a:t>
            </a:r>
          </a:p>
          <a:p>
            <a:pPr lvl="3"/>
            <a:r>
              <a:rPr lang="fr-CA" altLang="en-US" smtClean="0"/>
              <a:t>Quatrième niveau</a:t>
            </a:r>
          </a:p>
          <a:p>
            <a:pPr lvl="4"/>
            <a:r>
              <a:rPr lang="fr-CA" altLang="en-US" smtClean="0"/>
              <a:t>Cinquième niveau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fr-CA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479BE48-CA6B-4635-8807-3E105D7BD26B}" type="slidenum">
              <a:rPr lang="fr-CA" altLang="en-US"/>
              <a:pPr>
                <a:defRPr/>
              </a:pPr>
              <a:t>‹N°›</a:t>
            </a:fld>
            <a:endParaRPr lang="fr-CA" alt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ffiche FR 201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987824" y="836712"/>
            <a:ext cx="6021288" cy="602128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b="1" dirty="0" smtClean="0"/>
              <a:t>Atelier ESPACE Suroît</a:t>
            </a:r>
            <a:br>
              <a:rPr lang="fr-CA" sz="3200" b="1" dirty="0" smtClean="0"/>
            </a:br>
            <a:r>
              <a:rPr lang="fr-CA" sz="3200" b="1" dirty="0" smtClean="0"/>
              <a:t>personnel scolaire</a:t>
            </a:r>
            <a:r>
              <a:rPr lang="fr-CA" sz="4600" b="1" dirty="0" smtClean="0"/>
              <a:t/>
            </a:r>
            <a:br>
              <a:rPr lang="fr-CA" sz="4600" b="1" dirty="0" smtClean="0"/>
            </a:br>
            <a:endParaRPr lang="fr-CA" sz="46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7813"/>
            <a:ext cx="8291264" cy="2935163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		Les ateliers ESPACE </a:t>
            </a:r>
            <a:endParaRPr lang="fr-CA" dirty="0"/>
          </a:p>
        </p:txBody>
      </p:sp>
      <p:pic>
        <p:nvPicPr>
          <p:cNvPr id="4" name="Image 3" descr="Top 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276872"/>
            <a:ext cx="4261072" cy="3730389"/>
          </a:xfrm>
          <a:prstGeom prst="rect">
            <a:avLst/>
          </a:prstGeom>
        </p:spPr>
      </p:pic>
      <p:graphicFrame>
        <p:nvGraphicFramePr>
          <p:cNvPr id="1026" name="Object 1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948488" y="692150"/>
          <a:ext cx="167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bjet d’environnement du Gestionnaire de liaisons" showAsIcon="1" r:id="rId5" imgW="1676880" imgH="685800" progId="Package">
                  <p:embed/>
                </p:oleObj>
              </mc:Choice>
              <mc:Fallback>
                <p:oleObj name="Objet d’environnement du Gestionnaire de liaisons" showAsIcon="1" r:id="rId5" imgW="1676880" imgH="685800" progId="Packag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692150"/>
                        <a:ext cx="1676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 smtClean="0"/>
              <a:t>La prévention au quotidien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052736"/>
            <a:ext cx="8075240" cy="507818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fr-CA" dirty="0" smtClean="0"/>
          </a:p>
          <a:p>
            <a:pPr eaLnBrk="1" hangingPunct="1">
              <a:lnSpc>
                <a:spcPct val="90000"/>
              </a:lnSpc>
            </a:pPr>
            <a:r>
              <a:rPr lang="fr-CA" dirty="0" smtClean="0"/>
              <a:t>Souligner les bons comportements</a:t>
            </a:r>
          </a:p>
          <a:p>
            <a:pPr eaLnBrk="1" hangingPunct="1">
              <a:lnSpc>
                <a:spcPct val="90000"/>
              </a:lnSpc>
            </a:pPr>
            <a:r>
              <a:rPr lang="fr-CA" dirty="0" smtClean="0"/>
              <a:t> Offrir des périodes récompenses, </a:t>
            </a:r>
            <a:r>
              <a:rPr lang="en-CA" dirty="0" smtClean="0"/>
              <a:t>des </a:t>
            </a:r>
            <a:r>
              <a:rPr lang="en-CA" dirty="0" err="1" smtClean="0"/>
              <a:t>privilèges</a:t>
            </a:r>
            <a:r>
              <a:rPr lang="en-CA" dirty="0" smtClean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err="1" smtClean="0"/>
              <a:t>Décrire</a:t>
            </a:r>
            <a:r>
              <a:rPr lang="en-CA" dirty="0" smtClean="0"/>
              <a:t> le </a:t>
            </a:r>
            <a:r>
              <a:rPr lang="en-CA" dirty="0" err="1" smtClean="0"/>
              <a:t>comportement</a:t>
            </a:r>
            <a:r>
              <a:rPr lang="en-CA" dirty="0" smtClean="0"/>
              <a:t> et non </a:t>
            </a:r>
            <a:r>
              <a:rPr lang="en-CA" dirty="0" err="1" smtClean="0"/>
              <a:t>l’enfant</a:t>
            </a: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laisser</a:t>
            </a:r>
            <a:r>
              <a:rPr lang="en-CA" dirty="0" smtClean="0"/>
              <a:t> faire </a:t>
            </a:r>
            <a:r>
              <a:rPr lang="en-CA" dirty="0" err="1" smtClean="0"/>
              <a:t>leurs</a:t>
            </a:r>
            <a:r>
              <a:rPr lang="en-CA" dirty="0" smtClean="0"/>
              <a:t> </a:t>
            </a:r>
            <a:r>
              <a:rPr lang="en-CA" dirty="0" err="1" smtClean="0"/>
              <a:t>propres</a:t>
            </a:r>
            <a:r>
              <a:rPr lang="en-CA" dirty="0" smtClean="0"/>
              <a:t> </a:t>
            </a:r>
            <a:r>
              <a:rPr lang="en-CA" dirty="0" err="1" smtClean="0"/>
              <a:t>essais</a:t>
            </a:r>
            <a:r>
              <a:rPr lang="en-CA" dirty="0" smtClean="0"/>
              <a:t> et </a:t>
            </a:r>
            <a:r>
              <a:rPr lang="en-CA" dirty="0" err="1" smtClean="0"/>
              <a:t>erreurs</a:t>
            </a: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CA" dirty="0" err="1" smtClean="0"/>
              <a:t>Appliquer</a:t>
            </a:r>
            <a:r>
              <a:rPr lang="en-CA" dirty="0" smtClean="0"/>
              <a:t> des </a:t>
            </a:r>
            <a:r>
              <a:rPr lang="en-CA" dirty="0" err="1" smtClean="0"/>
              <a:t>conséquences</a:t>
            </a:r>
            <a:r>
              <a:rPr lang="en-CA" dirty="0" smtClean="0"/>
              <a:t> </a:t>
            </a:r>
            <a:r>
              <a:rPr lang="en-CA" dirty="0" err="1" smtClean="0"/>
              <a:t>logiques</a:t>
            </a: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CA" dirty="0" err="1" smtClean="0"/>
              <a:t>Avouer</a:t>
            </a:r>
            <a:r>
              <a:rPr lang="en-CA" dirty="0" smtClean="0"/>
              <a:t> </a:t>
            </a:r>
            <a:r>
              <a:rPr lang="en-CA" dirty="0" err="1" smtClean="0"/>
              <a:t>vos</a:t>
            </a:r>
            <a:r>
              <a:rPr lang="en-CA" dirty="0" smtClean="0"/>
              <a:t> </a:t>
            </a:r>
            <a:r>
              <a:rPr lang="en-CA" dirty="0" err="1" smtClean="0"/>
              <a:t>erreurs</a:t>
            </a:r>
            <a:r>
              <a:rPr lang="en-CA" dirty="0" smtClean="0"/>
              <a:t> en </a:t>
            </a:r>
            <a:r>
              <a:rPr lang="en-CA" dirty="0" err="1" smtClean="0"/>
              <a:t>vous</a:t>
            </a:r>
            <a:r>
              <a:rPr lang="en-CA" dirty="0" smtClean="0"/>
              <a:t> </a:t>
            </a:r>
            <a:r>
              <a:rPr lang="en-CA" dirty="0" err="1" smtClean="0"/>
              <a:t>excusant</a:t>
            </a:r>
            <a:endParaRPr lang="fr-CA" dirty="0" smtClean="0"/>
          </a:p>
          <a:p>
            <a:pPr eaLnBrk="1" hangingPunct="1">
              <a:lnSpc>
                <a:spcPct val="90000"/>
              </a:lnSpc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r>
              <a:rPr lang="fr-CA" b="1" dirty="0" smtClean="0"/>
              <a:t>Indices de stress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052736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fr-CA" sz="2000" b="1" dirty="0" smtClean="0"/>
              <a:t>Ces signes de stress peuvent se classer en plusieurs catégories :</a:t>
            </a:r>
          </a:p>
          <a:p>
            <a:r>
              <a:rPr lang="fr-CA" sz="2000" dirty="0" smtClean="0"/>
              <a:t>Les relations interpersonnelles</a:t>
            </a:r>
          </a:p>
          <a:p>
            <a:r>
              <a:rPr lang="fr-CA" sz="2000" dirty="0" smtClean="0"/>
              <a:t>Les problèmes physiques </a:t>
            </a:r>
          </a:p>
          <a:p>
            <a:r>
              <a:rPr lang="fr-CA" sz="2000" dirty="0" smtClean="0"/>
              <a:t>Les problèmes émotionnels </a:t>
            </a:r>
          </a:p>
          <a:p>
            <a:r>
              <a:rPr lang="fr-CA" sz="2000" dirty="0" smtClean="0"/>
              <a:t>Les activités et habitudes </a:t>
            </a:r>
          </a:p>
          <a:p>
            <a:r>
              <a:rPr lang="fr-CA" sz="2000" dirty="0" smtClean="0"/>
              <a:t>Comportements autodestructeurs</a:t>
            </a:r>
          </a:p>
          <a:p>
            <a:r>
              <a:rPr lang="fr-CA" sz="2000" dirty="0" smtClean="0"/>
              <a:t>Comportements régressifs</a:t>
            </a:r>
          </a:p>
          <a:p>
            <a:r>
              <a:rPr lang="fr-CA" sz="2000" dirty="0" smtClean="0"/>
              <a:t>Troubles d’alimentation</a:t>
            </a:r>
          </a:p>
          <a:p>
            <a:r>
              <a:rPr lang="fr-CA" sz="2000" dirty="0" smtClean="0"/>
              <a:t>Troubles du sommeil</a:t>
            </a:r>
          </a:p>
          <a:p>
            <a:r>
              <a:rPr lang="fr-CA" sz="2000" b="1" i="1" dirty="0" smtClean="0"/>
              <a:t>Certains indicateurs parlent d’eux-mêmes :</a:t>
            </a:r>
            <a:endParaRPr lang="fr-CA" sz="2000" b="1" dirty="0" smtClean="0"/>
          </a:p>
          <a:p>
            <a:r>
              <a:rPr lang="fr-CA" sz="2000" b="1" dirty="0" smtClean="0"/>
              <a:t> </a:t>
            </a:r>
            <a:r>
              <a:rPr lang="fr-CA" sz="2000" dirty="0" smtClean="0"/>
              <a:t>Traces évidentes de contusions diverses et répétitives telles : brûlures, blessures, marques, etc. </a:t>
            </a:r>
          </a:p>
          <a:p>
            <a:r>
              <a:rPr lang="fr-CA" sz="2000" dirty="0" smtClean="0"/>
              <a:t>Les maladies transmises sexuellement sont aussi des signes auxquels on doit apporter une attention immédiate.</a:t>
            </a:r>
          </a:p>
          <a:p>
            <a:pPr>
              <a:buNone/>
            </a:pPr>
            <a:r>
              <a:rPr lang="fr-CA" sz="2000" dirty="0" smtClean="0"/>
              <a:t/>
            </a:r>
            <a:br>
              <a:rPr lang="fr-CA" sz="2000" dirty="0" smtClean="0"/>
            </a:br>
            <a:endParaRPr lang="fr-CA" sz="2000" dirty="0" smtClean="0"/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pPr eaLnBrk="1" hangingPunct="1"/>
            <a:r>
              <a:rPr lang="fr-CA" sz="3400" b="1" smtClean="0"/>
              <a:t>Quand l’enfant se confie à vous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5536" y="1124744"/>
            <a:ext cx="822960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sz="2000" b="1" dirty="0" smtClean="0"/>
              <a:t>L’accueillir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sz="2000" dirty="0" smtClean="0"/>
              <a:t>		endroit sécurisant, bien le comprendre, le rassurer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sz="1800" dirty="0" smtClean="0"/>
          </a:p>
          <a:p>
            <a:pPr eaLnBrk="1" hangingPunct="1">
              <a:lnSpc>
                <a:spcPct val="80000"/>
              </a:lnSpc>
            </a:pPr>
            <a:r>
              <a:rPr lang="fr-CA" sz="2000" b="1" dirty="0" smtClean="0"/>
              <a:t>L’écouter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sz="2000" dirty="0" smtClean="0"/>
              <a:t>		rester calme, expliquer nos émotions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sz="1800" dirty="0" smtClean="0"/>
          </a:p>
          <a:p>
            <a:pPr eaLnBrk="1" hangingPunct="1">
              <a:lnSpc>
                <a:spcPct val="80000"/>
              </a:lnSpc>
            </a:pPr>
            <a:r>
              <a:rPr lang="fr-CA" sz="2000" b="1" dirty="0" smtClean="0"/>
              <a:t>Croire l’enfant: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CA" sz="2000" dirty="0" smtClean="0"/>
              <a:t>		sans jugement, utiliser le même langage que l’enfant</a:t>
            </a:r>
          </a:p>
          <a:p>
            <a:pPr eaLnBrk="1" hangingPunct="1">
              <a:lnSpc>
                <a:spcPct val="80000"/>
              </a:lnSpc>
              <a:buNone/>
            </a:pPr>
            <a:endParaRPr lang="fr-CA" sz="1800" dirty="0" smtClean="0"/>
          </a:p>
          <a:p>
            <a:pPr eaLnBrk="1" hangingPunct="1">
              <a:lnSpc>
                <a:spcPct val="80000"/>
              </a:lnSpc>
            </a:pPr>
            <a:r>
              <a:rPr lang="fr-CA" sz="2000" b="1" dirty="0" smtClean="0"/>
              <a:t>Ne pas s’attarder à l’ordre chronologique</a:t>
            </a:r>
          </a:p>
          <a:p>
            <a:pPr eaLnBrk="1" hangingPunct="1">
              <a:lnSpc>
                <a:spcPct val="80000"/>
              </a:lnSpc>
              <a:buNone/>
            </a:pPr>
            <a:endParaRPr lang="fr-CA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fr-CA" sz="2000" b="1" dirty="0" smtClean="0"/>
              <a:t>Le déculpabiliser: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CA" sz="2000" b="1" dirty="0" smtClean="0"/>
              <a:t>		</a:t>
            </a:r>
            <a:r>
              <a:rPr lang="fr-CA" sz="2000" dirty="0" smtClean="0"/>
              <a:t>il n’est pas responsable, n’évitez pas les sujets embarrassants</a:t>
            </a:r>
          </a:p>
          <a:p>
            <a:pPr eaLnBrk="1" hangingPunct="1">
              <a:lnSpc>
                <a:spcPct val="80000"/>
              </a:lnSpc>
              <a:buNone/>
            </a:pPr>
            <a:endParaRPr lang="fr-CA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fr-CA" sz="2000" b="1" dirty="0" smtClean="0"/>
              <a:t>L’aider à trouver ses solutions: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CA" sz="2000" b="1" dirty="0" smtClean="0"/>
              <a:t>		</a:t>
            </a:r>
            <a:r>
              <a:rPr lang="fr-CA" sz="2000" dirty="0" smtClean="0"/>
              <a:t>l’accompagner dans ses démarches, faire des promesses que 	l’on peut tenir</a:t>
            </a:r>
          </a:p>
          <a:p>
            <a:pPr eaLnBrk="1" hangingPunct="1">
              <a:lnSpc>
                <a:spcPct val="80000"/>
              </a:lnSpc>
            </a:pPr>
            <a:endParaRPr lang="fr-CA" sz="2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CA" sz="1100" dirty="0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/>
              <a:t>Ressources du milieu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196752"/>
            <a:ext cx="8229600" cy="4530725"/>
          </a:xfrm>
        </p:spPr>
        <p:txBody>
          <a:bodyPr/>
          <a:lstStyle/>
          <a:p>
            <a:r>
              <a:rPr lang="fr-CA" dirty="0" smtClean="0"/>
              <a:t>Nos proches</a:t>
            </a:r>
          </a:p>
          <a:p>
            <a:pPr>
              <a:buNone/>
            </a:pPr>
            <a:endParaRPr lang="fr-CA" sz="2000" dirty="0" smtClean="0"/>
          </a:p>
          <a:p>
            <a:r>
              <a:rPr lang="fr-CA" dirty="0" smtClean="0"/>
              <a:t>Le milieu de garde ou scolaire de l’enfant</a:t>
            </a:r>
          </a:p>
          <a:p>
            <a:pPr>
              <a:buNone/>
            </a:pPr>
            <a:endParaRPr lang="fr-CA" sz="2000" dirty="0" smtClean="0"/>
          </a:p>
          <a:p>
            <a:r>
              <a:rPr lang="fr-CA" dirty="0" smtClean="0"/>
              <a:t>Les organismes communautaires et les groupes d’entraide</a:t>
            </a:r>
          </a:p>
          <a:p>
            <a:pPr>
              <a:buNone/>
            </a:pPr>
            <a:endParaRPr lang="fr-CA" sz="2000" dirty="0" smtClean="0"/>
          </a:p>
          <a:p>
            <a:r>
              <a:rPr lang="fr-CA" dirty="0" smtClean="0"/>
              <a:t>Les CSSS</a:t>
            </a:r>
          </a:p>
          <a:p>
            <a:pPr>
              <a:buNone/>
            </a:pPr>
            <a:endParaRPr lang="fr-CA" sz="2000" dirty="0" smtClean="0"/>
          </a:p>
          <a:p>
            <a:r>
              <a:rPr lang="fr-CA" dirty="0" smtClean="0"/>
              <a:t>DPJ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smtClean="0"/>
              <a:t>Conclusion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 smtClean="0"/>
              <a:t>Les adultes peuvent faire en sorte que les enfants soient:</a:t>
            </a:r>
          </a:p>
          <a:p>
            <a:pPr eaLnBrk="1" hangingPunct="1">
              <a:buFont typeface="Wingdings" pitchFamily="2" charset="2"/>
              <a:buNone/>
            </a:pPr>
            <a:endParaRPr lang="fr-CA" sz="2400" b="1" dirty="0" smtClean="0"/>
          </a:p>
          <a:p>
            <a:pPr eaLnBrk="1" hangingPunct="1"/>
            <a:r>
              <a:rPr lang="fr-CA" dirty="0" smtClean="0"/>
              <a:t>Mieux informés sur la violence et qu’ils sachent comment réagir;</a:t>
            </a:r>
          </a:p>
          <a:p>
            <a:pPr eaLnBrk="1" hangingPunct="1">
              <a:buFont typeface="Wingdings" pitchFamily="2" charset="2"/>
              <a:buNone/>
            </a:pPr>
            <a:endParaRPr lang="fr-CA" sz="2400" dirty="0" smtClean="0"/>
          </a:p>
          <a:p>
            <a:pPr eaLnBrk="1" hangingPunct="1"/>
            <a:r>
              <a:rPr lang="fr-CA" dirty="0" smtClean="0"/>
              <a:t>Plus autonomes pour faire face au danger;</a:t>
            </a:r>
          </a:p>
          <a:p>
            <a:pPr eaLnBrk="1" hangingPunct="1">
              <a:buFont typeface="Wingdings" pitchFamily="2" charset="2"/>
              <a:buNone/>
            </a:pPr>
            <a:endParaRPr lang="fr-CA" sz="2400" dirty="0" smtClean="0"/>
          </a:p>
          <a:p>
            <a:pPr eaLnBrk="1" hangingPunct="1"/>
            <a:r>
              <a:rPr lang="fr-CA" dirty="0" smtClean="0"/>
              <a:t>Plus connaissant des ressources d’aide.</a:t>
            </a:r>
          </a:p>
          <a:p>
            <a:pPr eaLnBrk="1" hangingPunct="1"/>
            <a:endParaRPr lang="fr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CA" sz="2800" smtClean="0"/>
              <a:t>Nous vous remercions pour votre participation!</a:t>
            </a:r>
          </a:p>
          <a:p>
            <a:pPr eaLnBrk="1" hangingPunct="1">
              <a:buFont typeface="Wingdings" pitchFamily="2" charset="2"/>
              <a:buNone/>
            </a:pPr>
            <a:endParaRPr lang="fr-CA" smtClean="0"/>
          </a:p>
          <a:p>
            <a:pPr eaLnBrk="1" hangingPunct="1">
              <a:buFont typeface="Wingdings" pitchFamily="2" charset="2"/>
              <a:buNone/>
            </a:pPr>
            <a:endParaRPr lang="fr-CA" smtClean="0"/>
          </a:p>
        </p:txBody>
      </p:sp>
      <p:pic>
        <p:nvPicPr>
          <p:cNvPr id="15364" name="Picture 4" descr="Espace Suroît coul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8" y="3141663"/>
            <a:ext cx="33321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7813"/>
            <a:ext cx="8675688" cy="849312"/>
          </a:xfrm>
        </p:spPr>
        <p:txBody>
          <a:bodyPr/>
          <a:lstStyle/>
          <a:p>
            <a:pPr algn="ctr" eaLnBrk="1" hangingPunct="1"/>
            <a:r>
              <a:rPr lang="fr-CA" sz="3200" smtClean="0"/>
              <a:t>    Plan de l’atelier Espace pour le personnel scolaire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fr-CA" sz="1900" dirty="0" smtClean="0"/>
              <a:t>Accueil et présentation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CA" sz="13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2"/>
            </a:pPr>
            <a:r>
              <a:rPr lang="fr-CA" sz="1900" dirty="0" smtClean="0"/>
              <a:t>Analyse et problématique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2"/>
            </a:pPr>
            <a:endParaRPr lang="fr-CA" sz="19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2"/>
            </a:pPr>
            <a:r>
              <a:rPr lang="fr-CA" sz="1900" dirty="0" smtClean="0"/>
              <a:t>L’atelier des enfants </a:t>
            </a:r>
            <a:r>
              <a:rPr lang="fr-CA" sz="1900" i="1" dirty="0" smtClean="0"/>
              <a:t>: </a:t>
            </a:r>
            <a:r>
              <a:rPr lang="fr-CA" sz="1900" dirty="0" smtClean="0"/>
              <a:t>stratégies pour contrer la vulnérabilité 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fr-CA" sz="13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4"/>
            </a:pPr>
            <a:r>
              <a:rPr lang="fr-CA" sz="1900" dirty="0" smtClean="0"/>
              <a:t>La prévention au quotidien et la discipline positive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CA" sz="13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5"/>
            </a:pPr>
            <a:r>
              <a:rPr lang="fr-CA" sz="1900" dirty="0" smtClean="0"/>
              <a:t>Pistes pour vérifier si l’enfant est victime de violence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CA" sz="13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6"/>
            </a:pPr>
            <a:r>
              <a:rPr lang="fr-CA" sz="1900" dirty="0" smtClean="0"/>
              <a:t>Quand l’enfant se confie à vous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CA" sz="13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7"/>
            </a:pPr>
            <a:r>
              <a:rPr lang="fr-CA" sz="1900" dirty="0" smtClean="0"/>
              <a:t>Ressources du milieu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fr-CA" sz="13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8"/>
            </a:pPr>
            <a:r>
              <a:rPr lang="fr-CA" sz="1900" dirty="0" smtClean="0"/>
              <a:t>Conclusion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8"/>
            </a:pPr>
            <a:endParaRPr lang="fr-CA" sz="1900" dirty="0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8"/>
            </a:pPr>
            <a:r>
              <a:rPr lang="fr-CA" sz="1900" dirty="0" smtClean="0"/>
              <a:t>Évaluation de l’atelier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820472" cy="681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smtClean="0"/>
              <a:t>Questionnaire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fr-CA" dirty="0" smtClean="0">
                <a:solidFill>
                  <a:schemeClr val="accent1"/>
                </a:solidFill>
              </a:rPr>
              <a:t>1.</a:t>
            </a:r>
            <a:r>
              <a:rPr lang="fr-CA" dirty="0" smtClean="0"/>
              <a:t>  Les agressions commises envers les enfants relèvent principalement d’un problème de: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fr-CA" dirty="0" smtClean="0"/>
          </a:p>
          <a:p>
            <a:pPr marL="571500" indent="-571500" eaLnBrk="1" hangingPunct="1"/>
            <a:r>
              <a:rPr lang="fr-CA" dirty="0" smtClean="0"/>
              <a:t>B) Abus de pouvoir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fr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fr-CA" smtClean="0">
                <a:solidFill>
                  <a:schemeClr val="accent1"/>
                </a:solidFill>
              </a:rPr>
              <a:t>2.</a:t>
            </a:r>
            <a:r>
              <a:rPr lang="fr-CA" smtClean="0"/>
              <a:t>	Selon-vous , combien d’enfants subiront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fr-CA" smtClean="0"/>
              <a:t>	une agression sexuelle avant l’âge de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fr-CA" smtClean="0"/>
              <a:t>	18 ans?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fr-CA" smtClean="0"/>
          </a:p>
          <a:p>
            <a:pPr marL="571500" indent="-571500" eaLnBrk="1" hangingPunct="1">
              <a:buFont typeface="Wingdings" pitchFamily="2" charset="2"/>
              <a:buNone/>
            </a:pPr>
            <a:endParaRPr lang="fr-CA" smtClean="0"/>
          </a:p>
          <a:p>
            <a:pPr marL="571500" indent="-571500" eaLnBrk="1" hangingPunct="1"/>
            <a:r>
              <a:rPr lang="fr-CA" smtClean="0"/>
              <a:t>1/3 fille et 1/6 garçon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smtClean="0">
                <a:solidFill>
                  <a:schemeClr val="accent1"/>
                </a:solidFill>
              </a:rPr>
              <a:t>3.</a:t>
            </a:r>
            <a:r>
              <a:rPr lang="fr-CA" smtClean="0"/>
              <a:t>  Au Canada, il se produit un cas d’intimidation à toutes les ______minutes dans une cour d’école.</a:t>
            </a:r>
          </a:p>
          <a:p>
            <a:pPr eaLnBrk="1" hangingPunct="1">
              <a:buFont typeface="Wingdings" pitchFamily="2" charset="2"/>
              <a:buNone/>
            </a:pPr>
            <a:endParaRPr lang="fr-CA" smtClean="0"/>
          </a:p>
          <a:p>
            <a:pPr eaLnBrk="1" hangingPunct="1"/>
            <a:r>
              <a:rPr lang="fr-CA" smtClean="0"/>
              <a:t>7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smtClean="0">
                <a:solidFill>
                  <a:schemeClr val="accent1"/>
                </a:solidFill>
              </a:rPr>
              <a:t>4.</a:t>
            </a:r>
            <a:r>
              <a:rPr lang="fr-CA" smtClean="0"/>
              <a:t>  Quelle est la problématique la plus souvent retenue en vertu de la Loi de la protection de la jeunesse?</a:t>
            </a:r>
          </a:p>
          <a:p>
            <a:pPr eaLnBrk="1" hangingPunct="1">
              <a:buFont typeface="Wingdings" pitchFamily="2" charset="2"/>
              <a:buNone/>
            </a:pPr>
            <a:endParaRPr lang="fr-CA" smtClean="0"/>
          </a:p>
          <a:p>
            <a:pPr eaLnBrk="1" hangingPunct="1"/>
            <a:r>
              <a:rPr lang="fr-CA" smtClean="0"/>
              <a:t>Négligence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smtClean="0">
                <a:solidFill>
                  <a:schemeClr val="accent1"/>
                </a:solidFill>
              </a:rPr>
              <a:t>5.</a:t>
            </a:r>
            <a:r>
              <a:rPr lang="fr-CA" smtClean="0"/>
              <a:t>  Au Canada, combien d’enfants par classe sont exposés à des actes de violence conjugale dirigés envers leur mère?</a:t>
            </a:r>
          </a:p>
          <a:p>
            <a:pPr eaLnBrk="1" hangingPunct="1"/>
            <a:endParaRPr lang="fr-CA" smtClean="0"/>
          </a:p>
          <a:p>
            <a:pPr eaLnBrk="1" hangingPunct="1"/>
            <a:r>
              <a:rPr lang="fr-CA" smtClean="0"/>
              <a:t>2 à 6 enfants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sz="2800" b="1" smtClean="0"/>
              <a:t>FACTEURS</a:t>
            </a:r>
            <a:r>
              <a:rPr lang="fr-CA" sz="3400" b="1" smtClean="0"/>
              <a:t> </a:t>
            </a:r>
            <a:r>
              <a:rPr lang="fr-CA" sz="2800" b="1" smtClean="0"/>
              <a:t>DE</a:t>
            </a:r>
            <a:r>
              <a:rPr lang="fr-CA" sz="3400" b="1" smtClean="0"/>
              <a:t> </a:t>
            </a:r>
            <a:r>
              <a:rPr lang="fr-CA" sz="2800" b="1" smtClean="0"/>
              <a:t>VULNÉRABILITÉ</a:t>
            </a:r>
          </a:p>
        </p:txBody>
      </p:sp>
      <p:graphicFrame>
        <p:nvGraphicFramePr>
          <p:cNvPr id="3138" name="Group 66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395288" y="692150"/>
          <a:ext cx="8137525" cy="5632704"/>
        </p:xfrm>
        <a:graphic>
          <a:graphicData uri="http://schemas.openxmlformats.org/drawingml/2006/table">
            <a:tbl>
              <a:tblPr/>
              <a:tblGrid>
                <a:gridCol w="272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Facteurs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 contrer ces facteurs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Manque d’informations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 des droits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Reconnaître la violence et savoir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  réagir.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Sensibiliser les adultes; reconnaître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violence et recevoir des confidences.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Dépendance vis-à-vis les adultes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Moyens pour agir face au danger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Développer l’affirmation de soi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Développer la capacité d’utiliser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leur jugement critique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L’isolement social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-Entraide entre enfants et avec les adultes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-Connaissances des ressources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-Identifier des adultes de confiance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528</TotalTime>
  <Words>318</Words>
  <Application>Microsoft Office PowerPoint</Application>
  <PresentationFormat>Affichage à l'écran (4:3)</PresentationFormat>
  <Paragraphs>117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Bordure</vt:lpstr>
      <vt:lpstr>Objet d’environnement du Gestionnaire de liaisons</vt:lpstr>
      <vt:lpstr>Atelier ESPACE Suroît personnel scolaire </vt:lpstr>
      <vt:lpstr>    Plan de l’atelier Espace pour le personnel scolaire</vt:lpstr>
      <vt:lpstr>Présentation PowerPoint</vt:lpstr>
      <vt:lpstr>Questionnaire</vt:lpstr>
      <vt:lpstr>Présentation PowerPoint</vt:lpstr>
      <vt:lpstr>Présentation PowerPoint</vt:lpstr>
      <vt:lpstr>Présentation PowerPoint</vt:lpstr>
      <vt:lpstr>Présentation PowerPoint</vt:lpstr>
      <vt:lpstr>FACTEURS DE VULNÉRABILITÉ</vt:lpstr>
      <vt:lpstr>    Les ateliers ESPACE </vt:lpstr>
      <vt:lpstr>La prévention au quotidien</vt:lpstr>
      <vt:lpstr>Indices de stress</vt:lpstr>
      <vt:lpstr>Quand l’enfant se confie à vous</vt:lpstr>
      <vt:lpstr>Ressources du milieu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 adulte</dc:title>
  <dc:creator>Utilisateur</dc:creator>
  <cp:lastModifiedBy>Patricia </cp:lastModifiedBy>
  <cp:revision>49</cp:revision>
  <dcterms:created xsi:type="dcterms:W3CDTF">2010-09-24T16:56:06Z</dcterms:created>
  <dcterms:modified xsi:type="dcterms:W3CDTF">2019-01-30T19:35:02Z</dcterms:modified>
</cp:coreProperties>
</file>