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44"/>
  </p:notesMasterIdLst>
  <p:handoutMasterIdLst>
    <p:handoutMasterId r:id="rId45"/>
  </p:handoutMasterIdLst>
  <p:sldIdLst>
    <p:sldId id="351" r:id="rId3"/>
    <p:sldId id="257" r:id="rId4"/>
    <p:sldId id="280" r:id="rId5"/>
    <p:sldId id="321" r:id="rId6"/>
    <p:sldId id="258" r:id="rId7"/>
    <p:sldId id="348" r:id="rId8"/>
    <p:sldId id="349" r:id="rId9"/>
    <p:sldId id="259" r:id="rId10"/>
    <p:sldId id="313" r:id="rId11"/>
    <p:sldId id="265" r:id="rId12"/>
    <p:sldId id="315" r:id="rId13"/>
    <p:sldId id="278" r:id="rId14"/>
    <p:sldId id="314" r:id="rId15"/>
    <p:sldId id="260" r:id="rId16"/>
    <p:sldId id="286" r:id="rId17"/>
    <p:sldId id="285" r:id="rId18"/>
    <p:sldId id="319" r:id="rId19"/>
    <p:sldId id="281" r:id="rId20"/>
    <p:sldId id="296" r:id="rId21"/>
    <p:sldId id="299" r:id="rId22"/>
    <p:sldId id="300" r:id="rId23"/>
    <p:sldId id="301" r:id="rId24"/>
    <p:sldId id="317" r:id="rId25"/>
    <p:sldId id="318" r:id="rId26"/>
    <p:sldId id="320" r:id="rId27"/>
    <p:sldId id="290" r:id="rId28"/>
    <p:sldId id="291" r:id="rId29"/>
    <p:sldId id="341" r:id="rId30"/>
    <p:sldId id="270" r:id="rId31"/>
    <p:sldId id="292" r:id="rId32"/>
    <p:sldId id="340" r:id="rId33"/>
    <p:sldId id="342" r:id="rId34"/>
    <p:sldId id="344" r:id="rId35"/>
    <p:sldId id="343" r:id="rId36"/>
    <p:sldId id="345" r:id="rId37"/>
    <p:sldId id="346" r:id="rId38"/>
    <p:sldId id="354" r:id="rId39"/>
    <p:sldId id="352" r:id="rId40"/>
    <p:sldId id="293" r:id="rId41"/>
    <p:sldId id="272" r:id="rId42"/>
    <p:sldId id="277" r:id="rId43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6C1E"/>
    <a:srgbClr val="FCE8AE"/>
    <a:srgbClr val="FAD672"/>
    <a:srgbClr val="C99607"/>
    <a:srgbClr val="F9CB49"/>
    <a:srgbClr val="EAAF08"/>
    <a:srgbClr val="F8B802"/>
    <a:srgbClr val="1A8080"/>
    <a:srgbClr val="FED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674" y="1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/>
          <a:lstStyle>
            <a:lvl1pPr algn="r">
              <a:defRPr sz="1200"/>
            </a:lvl1pPr>
          </a:lstStyle>
          <a:p>
            <a:fld id="{73A0F7BB-F7D4-4BB3-BF23-9DD1DA2D00BF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379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674" y="8829379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 anchor="b"/>
          <a:lstStyle>
            <a:lvl1pPr algn="r">
              <a:defRPr sz="1200"/>
            </a:lvl1pPr>
          </a:lstStyle>
          <a:p>
            <a:fld id="{7FBCC794-3AE7-4257-8A72-21C3FA0BDA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096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9FC7E6EE-CE03-4509-9C6A-5B7C85B5BC26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53FB396D-B7DB-4CA8-8623-FF8C184EC63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59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15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595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29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4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0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843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3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1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98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7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482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7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0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41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544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06D1-2E3C-47A9-8899-9180BED0931C}" type="datetimeFigureOut">
              <a:rPr lang="fr-CA" smtClean="0"/>
              <a:pPr/>
              <a:t>2018-02-27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439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2018-02-27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4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4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1.png"/><Relationship Id="rId2" Type="http://schemas.openxmlformats.org/officeDocument/2006/relationships/tags" Target="../tags/tag10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image" Target="../media/image8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image" Target="../media/image4.png"/><Relationship Id="rId4" Type="http://schemas.openxmlformats.org/officeDocument/2006/relationships/tags" Target="../tags/tag122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4.xml"/><Relationship Id="rId7" Type="http://schemas.openxmlformats.org/officeDocument/2006/relationships/image" Target="../media/image1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image" Target="../media/image1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8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8.png"/><Relationship Id="rId2" Type="http://schemas.openxmlformats.org/officeDocument/2006/relationships/tags" Target="../tags/tag157.xml"/><Relationship Id="rId16" Type="http://schemas.openxmlformats.org/officeDocument/2006/relationships/image" Target="../media/image4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image" Target="../media/image1.png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18.jpeg"/><Relationship Id="rId5" Type="http://schemas.openxmlformats.org/officeDocument/2006/relationships/tags" Target="../tags/tag173.xml"/><Relationship Id="rId10" Type="http://schemas.openxmlformats.org/officeDocument/2006/relationships/image" Target="../media/image4.png"/><Relationship Id="rId4" Type="http://schemas.openxmlformats.org/officeDocument/2006/relationships/tags" Target="../tags/tag172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19.jpeg"/><Relationship Id="rId5" Type="http://schemas.openxmlformats.org/officeDocument/2006/relationships/tags" Target="../tags/tag180.xml"/><Relationship Id="rId10" Type="http://schemas.openxmlformats.org/officeDocument/2006/relationships/image" Target="../media/image4.png"/><Relationship Id="rId4" Type="http://schemas.openxmlformats.org/officeDocument/2006/relationships/tags" Target="../tags/tag179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image" Target="../media/image20.jpeg"/><Relationship Id="rId5" Type="http://schemas.openxmlformats.org/officeDocument/2006/relationships/tags" Target="../tags/tag187.xml"/><Relationship Id="rId10" Type="http://schemas.openxmlformats.org/officeDocument/2006/relationships/image" Target="../media/image4.png"/><Relationship Id="rId4" Type="http://schemas.openxmlformats.org/officeDocument/2006/relationships/tags" Target="../tags/tag186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2.xml"/><Relationship Id="rId7" Type="http://schemas.openxmlformats.org/officeDocument/2006/relationships/image" Target="../media/image1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4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23.emf"/><Relationship Id="rId5" Type="http://schemas.openxmlformats.org/officeDocument/2006/relationships/tags" Target="../tags/tag203.xml"/><Relationship Id="rId10" Type="http://schemas.openxmlformats.org/officeDocument/2006/relationships/image" Target="../media/image22.png"/><Relationship Id="rId4" Type="http://schemas.openxmlformats.org/officeDocument/2006/relationships/tags" Target="../tags/tag202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7.xml"/><Relationship Id="rId7" Type="http://schemas.openxmlformats.org/officeDocument/2006/relationships/image" Target="../media/image1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3" Type="http://schemas.openxmlformats.org/officeDocument/2006/relationships/tags" Target="../tags/tag212.xml"/><Relationship Id="rId21" Type="http://schemas.openxmlformats.org/officeDocument/2006/relationships/image" Target="../media/image1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8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8.pn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../media/image4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1.png"/><Relationship Id="rId5" Type="http://schemas.openxmlformats.org/officeDocument/2006/relationships/tags" Target="../tags/tag23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hyperlink" Target="changements%20de%20comportement.docx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1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5" Type="http://schemas.openxmlformats.org/officeDocument/2006/relationships/image" Target="../media/image8.png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.png"/><Relationship Id="rId2" Type="http://schemas.openxmlformats.org/officeDocument/2006/relationships/tags" Target="../tags/tag16.xml"/><Relationship Id="rId16" Type="http://schemas.openxmlformats.org/officeDocument/2006/relationships/image" Target="../media/image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5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image" Target="../media/image8.png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image" Target="../media/image4.png"/><Relationship Id="rId2" Type="http://schemas.openxmlformats.org/officeDocument/2006/relationships/tags" Target="../tags/tag250.xml"/><Relationship Id="rId16" Type="http://schemas.openxmlformats.org/officeDocument/2006/relationships/image" Target="../media/image1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6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10" Type="http://schemas.openxmlformats.org/officeDocument/2006/relationships/image" Target="../media/image8.png"/><Relationship Id="rId4" Type="http://schemas.openxmlformats.org/officeDocument/2006/relationships/tags" Target="../tags/tag266.xml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4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image" Target="../media/image1.png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74.xml"/><Relationship Id="rId16" Type="http://schemas.openxmlformats.org/officeDocument/2006/relationships/hyperlink" Target="attitudes%20confidence.docx" TargetMode="Externa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image" Target="../media/image8.png"/><Relationship Id="rId10" Type="http://schemas.openxmlformats.org/officeDocument/2006/relationships/tags" Target="../tags/tag282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6.xml"/><Relationship Id="rId7" Type="http://schemas.openxmlformats.org/officeDocument/2006/relationships/image" Target="../media/image1.pn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hyperlink" Target="attitudes%20confidence.doc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4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9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10" Type="http://schemas.openxmlformats.org/officeDocument/2006/relationships/image" Target="../media/image8.png"/><Relationship Id="rId4" Type="http://schemas.openxmlformats.org/officeDocument/2006/relationships/tags" Target="../tags/tag296.xml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image" Target="../media/image4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image" Target="../media/image4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10" Type="http://schemas.openxmlformats.org/officeDocument/2006/relationships/image" Target="../media/image4.png"/><Relationship Id="rId4" Type="http://schemas.openxmlformats.org/officeDocument/2006/relationships/tags" Target="../tags/tag334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1" Type="http://schemas.openxmlformats.org/officeDocument/2006/relationships/image" Target="../media/image8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image" Target="../media/image1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image" Target="../media/image24.jpeg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8.png"/><Relationship Id="rId2" Type="http://schemas.openxmlformats.org/officeDocument/2006/relationships/tags" Target="../tags/tag339.xml"/><Relationship Id="rId16" Type="http://schemas.openxmlformats.org/officeDocument/2006/relationships/image" Target="../media/image4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image" Target="../media/image1.png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image" Target="../media/image4.png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image" Target="../media/image1.pn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image" Target="../media/image25.png"/><Relationship Id="rId5" Type="http://schemas.openxmlformats.org/officeDocument/2006/relationships/tags" Target="../tags/tag35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54.xml"/><Relationship Id="rId9" Type="http://schemas.openxmlformats.org/officeDocument/2006/relationships/tags" Target="../tags/tag3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5.png"/><Relationship Id="rId3" Type="http://schemas.openxmlformats.org/officeDocument/2006/relationships/tags" Target="../tags/tag45.xml"/><Relationship Id="rId21" Type="http://schemas.openxmlformats.org/officeDocument/2006/relationships/image" Target="../media/image10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14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13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12.png"/><Relationship Id="rId10" Type="http://schemas.openxmlformats.org/officeDocument/2006/relationships/tags" Target="../tags/tag52.xml"/><Relationship Id="rId19" Type="http://schemas.openxmlformats.org/officeDocument/2006/relationships/image" Target="../media/image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oleObject" Target="../embeddings/Microsoft_Excel_97-2003_Worksheet1.xls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vmlDrawing" Target="../drawings/vmlDrawing1.vml"/><Relationship Id="rId6" Type="http://schemas.openxmlformats.org/officeDocument/2006/relationships/tags" Target="../tags/tag64.xml"/><Relationship Id="rId11" Type="http://schemas.openxmlformats.org/officeDocument/2006/relationships/image" Target="../media/image1.png"/><Relationship Id="rId5" Type="http://schemas.openxmlformats.org/officeDocument/2006/relationships/tags" Target="../tags/tag6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7.png"/><Relationship Id="rId2" Type="http://schemas.openxmlformats.org/officeDocument/2006/relationships/tags" Target="../tags/tag68.xml"/><Relationship Id="rId1" Type="http://schemas.openxmlformats.org/officeDocument/2006/relationships/vmlDrawing" Target="../drawings/vmlDrawing2.vml"/><Relationship Id="rId6" Type="http://schemas.openxmlformats.org/officeDocument/2006/relationships/tags" Target="../tags/tag72.xml"/><Relationship Id="rId11" Type="http://schemas.openxmlformats.org/officeDocument/2006/relationships/oleObject" Target="../embeddings/Microsoft_Excel_97-2003_Worksheet2.xls"/><Relationship Id="rId5" Type="http://schemas.openxmlformats.org/officeDocument/2006/relationships/tags" Target="../tags/tag71.xml"/><Relationship Id="rId10" Type="http://schemas.openxmlformats.org/officeDocument/2006/relationships/image" Target="../media/image4.png"/><Relationship Id="rId4" Type="http://schemas.openxmlformats.org/officeDocument/2006/relationships/tags" Target="../tags/tag70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osange 14"/>
          <p:cNvSpPr/>
          <p:nvPr>
            <p:custDataLst>
              <p:tags r:id="rId1"/>
            </p:custDataLst>
          </p:nvPr>
        </p:nvSpPr>
        <p:spPr>
          <a:xfrm>
            <a:off x="-879702" y="1017136"/>
            <a:ext cx="3600000" cy="3636000"/>
          </a:xfrm>
          <a:prstGeom prst="diamond">
            <a:avLst/>
          </a:prstGeom>
          <a:solidFill>
            <a:srgbClr val="D1D1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84" y="2348880"/>
            <a:ext cx="1199199" cy="107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osange 2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5400000">
            <a:off x="2737678" y="-1860368"/>
            <a:ext cx="9320228" cy="9396000"/>
          </a:xfrm>
          <a:prstGeom prst="diamond">
            <a:avLst/>
          </a:prstGeom>
          <a:gradFill>
            <a:gsLst>
              <a:gs pos="0">
                <a:srgbClr val="EA6C1E"/>
              </a:gs>
              <a:gs pos="30000">
                <a:schemeClr val="accent6">
                  <a:lumMod val="75000"/>
                </a:schemeClr>
              </a:gs>
              <a:gs pos="100000">
                <a:srgbClr val="FFB52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6"/>
            </p:custDataLst>
          </p:nvPr>
        </p:nvSpPr>
        <p:spPr>
          <a:xfrm>
            <a:off x="1331640" y="836712"/>
            <a:ext cx="276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>
            <p:custDataLst>
              <p:tags r:id="rId7"/>
            </p:custDataLst>
          </p:nvPr>
        </p:nvSpPr>
        <p:spPr>
          <a:xfrm>
            <a:off x="3425211" y="2166112"/>
            <a:ext cx="559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Atelier au personnel éducatif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0176"/>
            <a:ext cx="29257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69232" y="3353983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1907704" y="2230598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Il n’est pas toujours simple de reconnaitre la violence.</a:t>
            </a:r>
          </a:p>
          <a:p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Elle peut être mélangée avec la colère ou l’agressivité.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383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613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991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9" y="2824732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907704" y="404664"/>
            <a:ext cx="65527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Colère – Agressivité – Violence</a:t>
            </a:r>
          </a:p>
          <a:p>
            <a:endParaRPr lang="fr-CA" sz="12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Colère</a:t>
            </a:r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Émotion qui génère un état intense et passager résultant du sentiment d’avoir été agressé ou offensé. Moteur du changement.</a:t>
            </a:r>
          </a:p>
          <a:p>
            <a:endParaRPr lang="fr-CA" sz="20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Agressivité:</a:t>
            </a: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Pulsion, énergie déclenchée par une émotion forte. Mécanisme de défense naturel qui pousse l’individu à forcer, bousculer ou renverser les obstacles</a:t>
            </a:r>
            <a:r>
              <a:rPr lang="fr-CA" sz="2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fr-CA" sz="20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Violence:</a:t>
            </a: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Exercice abusif de pouvoir par une personne en situation de force pour contrôler par différents moyens une autre personne, et ce, dans le but de répondre à ses propres besoins et désirs, sans égard à </a:t>
            </a:r>
            <a:r>
              <a:rPr lang="fr-CA" sz="2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l'autre.</a:t>
            </a:r>
            <a:endParaRPr lang="fr-CA" sz="20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>
            <p:custDataLst>
              <p:tags r:id="rId4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1763688" y="2420888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2. La violence faite aux enfants</a:t>
            </a:r>
            <a:endParaRPr lang="fr-CA" sz="4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4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6394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91680" y="1340768"/>
            <a:ext cx="7162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La violence faite aux enfants,</a:t>
            </a:r>
          </a:p>
          <a:p>
            <a:pPr algn="ctr"/>
            <a:endParaRPr lang="fr-CA" sz="32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est l’expression d’un abus de pouvoir d’un adulte sur un enfant ou encore d’un enfant sur un autre plus vulnérable.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475656" y="1539949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D’après vous, qu’est-ce qui rend les enfants vulnérables face à la violence dans notre société ?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2317807" y="3481844"/>
            <a:ext cx="578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manque d’information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314346" y="4417948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La dépendance envers </a:t>
            </a:r>
            <a:r>
              <a:rPr lang="fr-CA" sz="28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 adultes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2242338" y="5354052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L’isolement social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1390" y="3430690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1390" y="4297306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1390" y="5216156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2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1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2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>
            <p:custDataLst>
              <p:tags r:id="rId15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37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691680" y="2129803"/>
            <a:ext cx="669674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programme ESPACE a été conçu pour diminuer la vulnérabilité des enfants et pour augmenter leur pouvoir d’agir.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1691680" y="4149080"/>
            <a:ext cx="669674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ESPACE mise sur l’affirmation, l’entraide, et la force intérieure pour prévenir la violence.</a:t>
            </a: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331640" y="2980384"/>
            <a:ext cx="7416824" cy="13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36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DESCRIPTION DES ATELIERS AUX ENFANTS</a:t>
            </a:r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6"/>
            </p:custDataLst>
          </p:nvPr>
        </p:nvSpPr>
        <p:spPr>
          <a:xfrm>
            <a:off x="5975648" y="24032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15616" y="9128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ENFANTS DU PRÉSCOLAIRE</a:t>
            </a:r>
            <a:endParaRPr lang="fr-FR" sz="3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403648" y="1988841"/>
            <a:ext cx="7128792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5000"/>
              </a:spcAft>
              <a:buClr>
                <a:srgbClr val="FF6600"/>
              </a:buClr>
              <a:defRPr/>
            </a:pPr>
            <a:r>
              <a:rPr lang="fr-CA" altLang="fr-FR" sz="28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jours consécutifs, de </a:t>
            </a: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par jour</a:t>
            </a:r>
          </a:p>
          <a:p>
            <a:pPr>
              <a:spcAft>
                <a:spcPct val="25000"/>
              </a:spcAft>
              <a:buClr>
                <a:srgbClr val="FF6600"/>
              </a:buClr>
              <a:defRPr/>
            </a:pP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Même contenu qu’au primaire mais adapté à l'âge </a:t>
            </a:r>
            <a:endParaRPr lang="fr-CA" alt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1424899" y="961564"/>
            <a:ext cx="734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Quelques généralités…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2343683" y="1917993"/>
            <a:ext cx="6159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ESPACE rencontre tout le milieu de vie.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2374620" y="2726102"/>
            <a:ext cx="6393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Ateliers adaptés aux différents groupes d’âge.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2374620" y="4366265"/>
            <a:ext cx="6362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Trois personnes à l’animation.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5321" y="1891543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54733" y="2497106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54733" y="327194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>
            <p:custDataLst>
              <p:tags r:id="rId12"/>
            </p:custDataLst>
          </p:nvPr>
        </p:nvSpPr>
        <p:spPr>
          <a:xfrm>
            <a:off x="2374620" y="3502169"/>
            <a:ext cx="578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êmes notions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pour tous.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13"/>
            </p:custDataLst>
          </p:nvPr>
        </p:nvSpPr>
        <p:spPr>
          <a:xfrm>
            <a:off x="2374620" y="5158353"/>
            <a:ext cx="651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Mises en situation : version négative puis positive.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14"/>
            </p:custDataLst>
          </p:nvPr>
        </p:nvSpPr>
        <p:spPr>
          <a:xfrm>
            <a:off x="2374620" y="5950441"/>
            <a:ext cx="6805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ictime est à tour de rôle une fille et un garçon.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54733" y="4222778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54733" y="4945378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32788" y="5720212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>
            <p:custDataLst>
              <p:tags r:id="rId18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19"/>
            </p:custDataLst>
          </p:nvPr>
        </p:nvSpPr>
        <p:spPr>
          <a:xfrm>
            <a:off x="1654733" y="692696"/>
            <a:ext cx="7237747" cy="580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5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5975648" y="24032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6"/>
            </p:custDataLst>
          </p:nvPr>
        </p:nvSpPr>
        <p:spPr>
          <a:xfrm>
            <a:off x="1385426" y="720112"/>
            <a:ext cx="734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Thèmes abordés à travers les pièces de théâtre:</a:t>
            </a:r>
          </a:p>
        </p:txBody>
      </p:sp>
      <p:sp>
        <p:nvSpPr>
          <p:cNvPr id="33" name="ZoneTexte 32"/>
          <p:cNvSpPr txBox="1"/>
          <p:nvPr>
            <p:custDataLst>
              <p:tags r:id="rId7"/>
            </p:custDataLst>
          </p:nvPr>
        </p:nvSpPr>
        <p:spPr>
          <a:xfrm>
            <a:off x="1187624" y="1887956"/>
            <a:ext cx="7740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Déséquilibre de pouvoir entre enfants</a:t>
            </a:r>
            <a:endParaRPr lang="fr-CA" sz="24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endParaRPr lang="fr-CA" sz="2400" dirty="0" smtClean="0">
              <a:sym typeface="Symbol"/>
            </a:endParaRPr>
          </a:p>
          <a:p>
            <a:r>
              <a:rPr lang="fr-CA" sz="2400" dirty="0">
                <a:sym typeface="Symbol"/>
              </a:rPr>
              <a:t>	 </a:t>
            </a:r>
            <a:r>
              <a:rPr lang="fr-CA" sz="2400" dirty="0" smtClean="0">
                <a:sym typeface="Symbol"/>
              </a:rPr>
              <a:t>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verbale et psychologique</a:t>
            </a:r>
          </a:p>
          <a:p>
            <a:endParaRPr lang="fr-CA" sz="2400" dirty="0">
              <a:sym typeface="Symbol"/>
            </a:endParaRPr>
          </a:p>
          <a:p>
            <a:r>
              <a:rPr lang="fr-CA" sz="2400" dirty="0">
                <a:sym typeface="Symbol"/>
              </a:rPr>
              <a:t>	 </a:t>
            </a:r>
            <a:r>
              <a:rPr lang="fr-CA" sz="2400" dirty="0" smtClean="0">
                <a:sym typeface="Symbol"/>
              </a:rPr>
              <a:t>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physique</a:t>
            </a:r>
          </a:p>
          <a:p>
            <a:endParaRPr lang="fr-CA" sz="2400" dirty="0">
              <a:solidFill>
                <a:schemeClr val="tx2"/>
              </a:solidFill>
              <a:sym typeface="Symbol"/>
            </a:endParaRPr>
          </a:p>
          <a:p>
            <a:r>
              <a:rPr lang="fr-CA" sz="2400" dirty="0" smtClean="0">
                <a:sym typeface="Symbol"/>
              </a:rPr>
              <a:t>               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sexuelle</a:t>
            </a:r>
          </a:p>
          <a:p>
            <a:endParaRPr lang="fr-CA" sz="2400" dirty="0">
              <a:sym typeface="Symbol"/>
            </a:endParaRPr>
          </a:p>
          <a:p>
            <a:r>
              <a:rPr lang="fr-CA" sz="2400" dirty="0">
                <a:sym typeface="Symbol"/>
              </a:rPr>
              <a:t>	</a:t>
            </a:r>
            <a:r>
              <a:rPr lang="fr-CA" sz="2400" dirty="0" smtClean="0">
                <a:sym typeface="Symbol"/>
              </a:rPr>
              <a:t>  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Chantage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, manipulation,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menaces, secrets</a:t>
            </a:r>
            <a:endParaRPr lang="fr-CA" sz="2400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endParaRPr lang="fr-CA" sz="2400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	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Règles de sécurité</a:t>
            </a:r>
            <a:endParaRPr lang="fr-CA" sz="24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</a:t>
            </a:r>
            <a:endParaRPr lang="fr-CA" sz="2400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r>
              <a:rPr lang="fr-CA" sz="2400" dirty="0" smtClean="0">
                <a:sym typeface="Symbol"/>
              </a:rPr>
              <a:t>                  </a:t>
            </a:r>
            <a:endParaRPr lang="fr-CA" sz="2400" dirty="0">
              <a:sym typeface="Symbol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6080" y="1791193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6080" y="2412820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6080" y="319525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6080" y="4072390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6080" y="4675125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6080" y="5347347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5"/>
            </p:custDataLst>
          </p:nvPr>
        </p:nvSpPr>
        <p:spPr>
          <a:xfrm>
            <a:off x="1229939" y="3573016"/>
            <a:ext cx="773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 </a:t>
            </a:r>
            <a:endParaRPr lang="fr-CA" sz="4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3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</a:p>
          <a:p>
            <a:pPr algn="ctr"/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259632" y="908720"/>
            <a:ext cx="7920880" cy="3708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solutions trouvées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Tx/>
              <a:buNone/>
              <a:defRPr/>
            </a:pPr>
            <a:endParaRPr lang="fr-CA" altLang="fr-FR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6600"/>
              </a:buClr>
              <a:defRPr/>
            </a:pPr>
            <a:r>
              <a:rPr lang="fr-CA" altLang="fr-F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qu’elles viennent des enfants et sont toujours les mêmes:</a:t>
            </a:r>
          </a:p>
          <a:p>
            <a:pPr>
              <a:lnSpc>
                <a:spcPct val="90000"/>
              </a:lnSpc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fr-CA" alt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 NON;</a:t>
            </a:r>
            <a:endParaRPr lang="fr-FR" altLang="fr-FR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58376"/>
            <a:ext cx="50078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</a:p>
          <a:p>
            <a:pPr algn="ctr"/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187624" y="1052736"/>
            <a:ext cx="8229600" cy="612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DEMANDER DE L’AIDE À DES AMI(E)S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58" y="1812191"/>
            <a:ext cx="7242842" cy="46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43" y="2968742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</a:p>
          <a:p>
            <a:pPr algn="ctr"/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611560" y="1174468"/>
            <a:ext cx="8785225" cy="1008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PARLER À DES ADULTES DE CONFIANCE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08" y="1841156"/>
            <a:ext cx="7354127" cy="47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567058" y="350778"/>
            <a:ext cx="8229600" cy="1181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 typeface="Arial" panose="020B0604020202020204" pitchFamily="34" charset="0"/>
              <a:buChar char="•"/>
              <a:defRPr/>
            </a:pPr>
            <a:r>
              <a:rPr lang="fr-CA" alt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LE CRI ET LES TRUCS D’AUTODÉFENSE (au besoin)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26005"/>
            <a:ext cx="7131557" cy="4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03648" y="404248"/>
            <a:ext cx="8229600" cy="5905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5000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endParaRPr lang="fr-CA" altLang="fr-FR" u="sng" dirty="0" smtClean="0">
              <a:latin typeface="Comic Sans MS" panose="030F0702030302020204" pitchFamily="66" charset="0"/>
            </a:endParaRPr>
          </a:p>
          <a:p>
            <a:pPr>
              <a:spcAft>
                <a:spcPct val="50000"/>
              </a:spcAft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adultes de confiance</a:t>
            </a:r>
            <a:endParaRPr lang="fr-CA" altLang="fr-FR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Remise de l’aide-mémoire</a:t>
            </a:r>
            <a:endParaRPr lang="fr-CA" altLang="fr-FR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d’activités et rencontres individuelles</a:t>
            </a:r>
          </a:p>
          <a:p>
            <a:pPr lvl="1">
              <a:buClr>
                <a:srgbClr val="FF6600"/>
              </a:buClr>
              <a:defRPr/>
            </a:pP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Recevoir 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commentaires des enfants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à l’atelier,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révision des notions vues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et référence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ressources du milieu au besoin.</a:t>
            </a:r>
          </a:p>
        </p:txBody>
      </p:sp>
    </p:spTree>
    <p:extLst>
      <p:ext uri="{BB962C8B-B14F-4D97-AF65-F5344CB8AC3E}">
        <p14:creationId xmlns:p14="http://schemas.microsoft.com/office/powerpoint/2010/main" val="5325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76422" y="336653"/>
            <a:ext cx="8230313" cy="1847248"/>
          </a:xfrm>
          <a:prstGeom prst="rect">
            <a:avLst/>
          </a:prstGeom>
        </p:spPr>
      </p:pic>
      <p:sp>
        <p:nvSpPr>
          <p:cNvPr id="6" name="Espace réservé du contenu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75154" y="2060848"/>
            <a:ext cx="7632848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Cahiers d’activités complémentaires destinés aux enfants</a:t>
            </a:r>
            <a:r>
              <a:rPr lang="fr-FR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CA" alt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Activité </a:t>
            </a:r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faire avant </a:t>
            </a:r>
            <a:r>
              <a:rPr lang="fr-CA" alt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l’atelier: p.7</a:t>
            </a:r>
            <a:endParaRPr lang="fr-CA" alt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68743"/>
            <a:ext cx="7992888" cy="15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1835696" y="2276872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36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911156" y="890717"/>
            <a:ext cx="636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Les enfants ne réagissent pas tous de la même façon à la violence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1619672" y="2062009"/>
            <a:ext cx="6516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Cela dépend…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123728" y="2782089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leur âge;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2077126" y="3358153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leur personnalité;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2077126" y="3934217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u type de violence vécue;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2077126" y="4510281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la fréquence et de la durée des gestes posés;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2077126" y="5086345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lien qui unit la victime à l’agresseur;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19672" y="27212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07592" y="32497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19672" y="3836762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19672" y="45214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19672" y="50499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2077126" y="5683895"/>
            <a:ext cx="667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la présence ou non de personnes significatives dans son environnement.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19672" y="5708970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>
            <p:custDataLst>
              <p:tags r:id="rId19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1475656" y="30689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Exercice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17738" y="1943102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689596" y="-577177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>
            <a:hlinkClick r:id="rId14" action="ppaction://hlinkfile"/>
          </p:cNvPr>
          <p:cNvSpPr txBox="1"/>
          <p:nvPr>
            <p:custDataLst>
              <p:tags r:id="rId8"/>
            </p:custDataLst>
          </p:nvPr>
        </p:nvSpPr>
        <p:spPr>
          <a:xfrm>
            <a:off x="1331789" y="37384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« Changements de comportement »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>
            <p:custDataLst>
              <p:tags r:id="rId5"/>
            </p:custDataLst>
          </p:nvPr>
        </p:nvSpPr>
        <p:spPr>
          <a:xfrm>
            <a:off x="1911156" y="1052736"/>
            <a:ext cx="636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stress chez les enfants est habituellement causé par…</a:t>
            </a:r>
          </a:p>
        </p:txBody>
      </p:sp>
      <p:sp>
        <p:nvSpPr>
          <p:cNvPr id="24" name="ZoneTexte 23"/>
          <p:cNvSpPr txBox="1"/>
          <p:nvPr>
            <p:custDataLst>
              <p:tags r:id="rId6"/>
            </p:custDataLst>
          </p:nvPr>
        </p:nvSpPr>
        <p:spPr>
          <a:xfrm>
            <a:off x="1944086" y="4005064"/>
            <a:ext cx="666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Moments difficiles : </a:t>
            </a:r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divorce</a:t>
            </a:r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perte d’un être cher, chicanes, etc.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467852" y="2492896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454460" y="400506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>
            <p:custDataLst>
              <p:tags r:id="rId9"/>
            </p:custDataLst>
          </p:nvPr>
        </p:nvSpPr>
        <p:spPr>
          <a:xfrm>
            <a:off x="1944086" y="2420888"/>
            <a:ext cx="651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Situations nouvelles : déménagement, entrée à l’école, la naissance d’un nouveau bébé dans la famille, etc.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>
            <p:custDataLst>
              <p:tags r:id="rId10"/>
            </p:custDataLst>
          </p:nvPr>
        </p:nvSpPr>
        <p:spPr>
          <a:xfrm>
            <a:off x="1331640" y="5589240"/>
            <a:ext cx="752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Mais comme nous l’avons vu, la raison de son stress peut être le fait de vivre de la violence.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54200" y="15231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Présentation des documents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13179" r="48303" b="9072"/>
          <a:stretch/>
        </p:blipFill>
        <p:spPr bwMode="auto">
          <a:xfrm rot="1253586">
            <a:off x="6504181" y="3385231"/>
            <a:ext cx="954475" cy="21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2445" r="42778" b="8001"/>
          <a:stretch/>
        </p:blipFill>
        <p:spPr bwMode="auto">
          <a:xfrm rot="20554943">
            <a:off x="2496549" y="3140199"/>
            <a:ext cx="1861121" cy="27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9186" r="51078" b="11678"/>
          <a:stretch/>
        </p:blipFill>
        <p:spPr bwMode="auto">
          <a:xfrm rot="21437586">
            <a:off x="3779914" y="2413753"/>
            <a:ext cx="2836788" cy="37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Étoile à 12 branches 12"/>
          <p:cNvSpPr/>
          <p:nvPr>
            <p:custDataLst>
              <p:tags r:id="rId9"/>
            </p:custDataLst>
          </p:nvPr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7782707" y="6309835"/>
            <a:ext cx="851393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97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911156" y="1322765"/>
            <a:ext cx="636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Garder le silence ou mentir pour différentes raisons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2763791" y="2708921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 peur de ne pas être cru.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775871" y="3645025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 crainte de représailles.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2775871" y="4581129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 sentiment de culpabilité.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2267744" y="2721282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2306337" y="3645025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2318417" y="4581129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>
            <p:custDataLst>
              <p:tags r:id="rId12"/>
            </p:custDataLst>
          </p:nvPr>
        </p:nvSpPr>
        <p:spPr>
          <a:xfrm>
            <a:off x="2775871" y="5498068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Pour protéger l’agresseur.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2318417" y="560160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979712" y="768683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Comment aller vérifier vos </a:t>
            </a:r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doutes ?</a:t>
            </a: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2185379" y="2318117"/>
            <a:ext cx="64910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 faisant les premiers pas, en parlant de nos doutes et inquiétudes tout en respectant le rythme et les besoins de l’enfant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Ex: </a:t>
            </a:r>
            <a:r>
              <a:rPr lang="fr-CA" sz="2200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Écoute</a:t>
            </a:r>
            <a:r>
              <a:rPr lang="fr-CA" sz="2200" i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j’ai l’impression que quelque chose ne va pas et ça m’inquiète.  As-tu le goût de m’en parler ?  Peut-être qu’ensemble on pourrait trouver une solution.</a:t>
            </a:r>
          </a:p>
          <a:p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727925" y="2348880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979712" y="2707133"/>
            <a:ext cx="6362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Quand l’enfant se confie à vous.</a:t>
            </a:r>
          </a:p>
        </p:txBody>
      </p:sp>
    </p:spTree>
    <p:extLst>
      <p:ext uri="{BB962C8B-B14F-4D97-AF65-F5344CB8AC3E}">
        <p14:creationId xmlns:p14="http://schemas.microsoft.com/office/powerpoint/2010/main" val="24601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707904" y="24090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QUAND L’ENFANT SE CONFIE À VOUS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toile à 12 branches 8"/>
          <p:cNvSpPr/>
          <p:nvPr>
            <p:custDataLst>
              <p:tags r:id="rId5"/>
            </p:custDataLst>
          </p:nvPr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7782707" y="6309835"/>
            <a:ext cx="851393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7"/>
            </p:custDataLst>
          </p:nvPr>
        </p:nvSpPr>
        <p:spPr>
          <a:xfrm>
            <a:off x="1475656" y="30689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Tempête d’idées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17738" y="1943102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689746" y="-577178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>
            <a:hlinkClick r:id="rId16" action="ppaction://hlinkfile"/>
          </p:cNvPr>
          <p:cNvSpPr txBox="1"/>
          <p:nvPr>
            <p:custDataLst>
              <p:tags r:id="rId10"/>
            </p:custDataLst>
          </p:nvPr>
        </p:nvSpPr>
        <p:spPr>
          <a:xfrm>
            <a:off x="1403648" y="38610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« Attitudes qui favorisent la confidence »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19672" y="1340768"/>
            <a:ext cx="71033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1.  Trouver un endroit sécurisant pour ne pas être dérangé;</a:t>
            </a:r>
          </a:p>
          <a:p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2.  Croire l’enfant (peut-être la 1ière fois qu’il en parle)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3.  Demeurer calme;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4.  Le déculpabiliser (c’est pas de ta faute);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5.  Ne pas corriger le vocabulaire de l’enfant.  Si l’enfant ne trouve pas les mots lui demander de faire les gestes ou un dessin;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6.  Être le plus ouvert possible;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hlinkClick r:id="rId9" action="ppaction://hlinkfile"/>
          </p:cNvPr>
          <p:cNvSpPr txBox="1"/>
          <p:nvPr>
            <p:custDataLst>
              <p:tags r:id="rId5"/>
            </p:custDataLst>
          </p:nvPr>
        </p:nvSpPr>
        <p:spPr>
          <a:xfrm>
            <a:off x="1378242" y="47667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« Attitudes qui favorisent la confidence »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763688" y="836712"/>
            <a:ext cx="71033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7.   Valider 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ses sentiments (c’est normal que </a:t>
            </a:r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tu ressentes de la peur, colère, peine, honte, haine et tristesse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8.   Lui 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dire qu’il a bien fait de venir vous en parler </a:t>
            </a: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     (courageux);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9.    Poser des questions </a:t>
            </a:r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ouvertes (non suggestives);</a:t>
            </a: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10.  Évaluer la sécurité de l’enfant;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11.  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aisser 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la place à l’enfant dans la recherche de </a:t>
            </a:r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solutions;</a:t>
            </a: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12.  Dire à l’enfant ce que vous avez l’intention de faire;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13.  Ne pas faire de promesse que l’on ne peut tenir.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403797" y="335351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Mise en situation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689746" y="-577178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17738" y="1943102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19672" y="238402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Après avoir reçu cette confidence, quelles ressources peuvent vous aider?</a:t>
            </a:r>
            <a:endParaRPr lang="fr-CA" sz="4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1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475656" y="620688"/>
            <a:ext cx="7169556" cy="5991318"/>
          </a:xfrm>
          <a:prstGeom prst="flowChartConnector">
            <a:avLst/>
          </a:prstGeom>
          <a:solidFill>
            <a:srgbClr val="FBE197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Connecteur 1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571163" y="1412776"/>
            <a:ext cx="5153801" cy="4473727"/>
          </a:xfrm>
          <a:prstGeom prst="flowChartConnector">
            <a:avLst/>
          </a:prstGeom>
          <a:solidFill>
            <a:srgbClr val="FAD672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6228184" y="2409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137504" y="116632"/>
            <a:ext cx="4824536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Qui peut m’aider ?</a:t>
            </a:r>
          </a:p>
        </p:txBody>
      </p:sp>
      <p:sp>
        <p:nvSpPr>
          <p:cNvPr id="18" name="ZoneTexte 17"/>
          <p:cNvSpPr txBox="1"/>
          <p:nvPr>
            <p:custDataLst>
              <p:tags r:id="rId8"/>
            </p:custDataLst>
          </p:nvPr>
        </p:nvSpPr>
        <p:spPr>
          <a:xfrm>
            <a:off x="3995936" y="1700808"/>
            <a:ext cx="223224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MILIEU SCOLAIRE / MILIEU DE GARDE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L’ENFANT</a:t>
            </a:r>
          </a:p>
        </p:txBody>
      </p:sp>
      <p:sp>
        <p:nvSpPr>
          <p:cNvPr id="19" name="ZoneTexte 18"/>
          <p:cNvSpPr txBox="1"/>
          <p:nvPr>
            <p:custDataLst>
              <p:tags r:id="rId9"/>
            </p:custDataLst>
          </p:nvPr>
        </p:nvSpPr>
        <p:spPr>
          <a:xfrm>
            <a:off x="4227756" y="6021288"/>
            <a:ext cx="183620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Organismes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communautaires</a:t>
            </a:r>
          </a:p>
        </p:txBody>
      </p:sp>
      <p:sp>
        <p:nvSpPr>
          <p:cNvPr id="20" name="ZoneTexte 19"/>
          <p:cNvSpPr txBox="1"/>
          <p:nvPr>
            <p:custDataLst>
              <p:tags r:id="rId10"/>
            </p:custDataLst>
          </p:nvPr>
        </p:nvSpPr>
        <p:spPr>
          <a:xfrm>
            <a:off x="6994778" y="4617147"/>
            <a:ext cx="1639322" cy="5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d’entraide</a:t>
            </a:r>
          </a:p>
        </p:txBody>
      </p:sp>
      <p:sp>
        <p:nvSpPr>
          <p:cNvPr id="21" name="ZoneTexte 20"/>
          <p:cNvSpPr txBox="1"/>
          <p:nvPr>
            <p:custDataLst>
              <p:tags r:id="rId11"/>
            </p:custDataLst>
          </p:nvPr>
        </p:nvSpPr>
        <p:spPr>
          <a:xfrm>
            <a:off x="1691680" y="4617147"/>
            <a:ext cx="1340085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Hôpitaux </a:t>
            </a:r>
          </a:p>
        </p:txBody>
      </p:sp>
      <p:sp>
        <p:nvSpPr>
          <p:cNvPr id="22" name="ZoneTexte 21"/>
          <p:cNvSpPr txBox="1"/>
          <p:nvPr>
            <p:custDataLst>
              <p:tags r:id="rId12"/>
            </p:custDataLst>
          </p:nvPr>
        </p:nvSpPr>
        <p:spPr>
          <a:xfrm>
            <a:off x="1475656" y="3068960"/>
            <a:ext cx="1109734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DPJ</a:t>
            </a:r>
          </a:p>
        </p:txBody>
      </p:sp>
      <p:sp>
        <p:nvSpPr>
          <p:cNvPr id="25" name="Organigramme : Connecteur 24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12295" y="2529773"/>
            <a:ext cx="2267127" cy="2267379"/>
          </a:xfrm>
          <a:prstGeom prst="flowChartConnector">
            <a:avLst/>
          </a:prstGeom>
          <a:solidFill>
            <a:srgbClr val="F9CB49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Organigramme : Connecteur 25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785940" y="3357154"/>
            <a:ext cx="719838" cy="719918"/>
          </a:xfrm>
          <a:prstGeom prst="flowChartConnector">
            <a:avLst/>
          </a:prstGeom>
          <a:solidFill>
            <a:srgbClr val="FCE8AE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/>
          <p:cNvSpPr txBox="1"/>
          <p:nvPr>
            <p:custDataLst>
              <p:tags r:id="rId15"/>
            </p:custDataLst>
          </p:nvPr>
        </p:nvSpPr>
        <p:spPr>
          <a:xfrm>
            <a:off x="4499992" y="35730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MOI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>
            <p:custDataLst>
              <p:tags r:id="rId16"/>
            </p:custDataLst>
          </p:nvPr>
        </p:nvSpPr>
        <p:spPr>
          <a:xfrm>
            <a:off x="3816462" y="3715687"/>
            <a:ext cx="12759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Ami </a:t>
            </a:r>
          </a:p>
        </p:txBody>
      </p:sp>
      <p:sp>
        <p:nvSpPr>
          <p:cNvPr id="29" name="ZoneTexte 28"/>
          <p:cNvSpPr txBox="1"/>
          <p:nvPr>
            <p:custDataLst>
              <p:tags r:id="rId17"/>
            </p:custDataLst>
          </p:nvPr>
        </p:nvSpPr>
        <p:spPr>
          <a:xfrm>
            <a:off x="5023458" y="3915044"/>
            <a:ext cx="151007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Conjoint(e)</a:t>
            </a:r>
          </a:p>
        </p:txBody>
      </p:sp>
      <p:sp>
        <p:nvSpPr>
          <p:cNvPr id="31" name="ZoneTexte 30"/>
          <p:cNvSpPr txBox="1"/>
          <p:nvPr>
            <p:custDataLst>
              <p:tags r:id="rId18"/>
            </p:custDataLst>
          </p:nvPr>
        </p:nvSpPr>
        <p:spPr>
          <a:xfrm>
            <a:off x="4355976" y="2636912"/>
            <a:ext cx="1542790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PROCHES</a:t>
            </a:r>
          </a:p>
        </p:txBody>
      </p:sp>
      <p:sp>
        <p:nvSpPr>
          <p:cNvPr id="32" name="ZoneTexte 31"/>
          <p:cNvSpPr txBox="1"/>
          <p:nvPr>
            <p:custDataLst>
              <p:tags r:id="rId19"/>
            </p:custDataLst>
          </p:nvPr>
        </p:nvSpPr>
        <p:spPr>
          <a:xfrm>
            <a:off x="4067944" y="3068960"/>
            <a:ext cx="208823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Famille</a:t>
            </a:r>
          </a:p>
        </p:txBody>
      </p:sp>
      <p:sp>
        <p:nvSpPr>
          <p:cNvPr id="33" name="ZoneTexte 32"/>
          <p:cNvSpPr txBox="1"/>
          <p:nvPr>
            <p:custDataLst>
              <p:tags r:id="rId20"/>
            </p:custDataLst>
          </p:nvPr>
        </p:nvSpPr>
        <p:spPr>
          <a:xfrm>
            <a:off x="4031940" y="949762"/>
            <a:ext cx="2232248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AUTRES RESSOURCES</a:t>
            </a:r>
          </a:p>
        </p:txBody>
      </p:sp>
      <p:sp>
        <p:nvSpPr>
          <p:cNvPr id="34" name="ZoneTexte 33"/>
          <p:cNvSpPr txBox="1"/>
          <p:nvPr>
            <p:custDataLst>
              <p:tags r:id="rId21"/>
            </p:custDataLst>
          </p:nvPr>
        </p:nvSpPr>
        <p:spPr>
          <a:xfrm>
            <a:off x="5940152" y="2561381"/>
            <a:ext cx="15066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Direction</a:t>
            </a:r>
            <a:endParaRPr lang="fr-CA" sz="11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>
            <p:custDataLst>
              <p:tags r:id="rId22"/>
            </p:custDataLst>
          </p:nvPr>
        </p:nvSpPr>
        <p:spPr>
          <a:xfrm>
            <a:off x="6084168" y="4000022"/>
            <a:ext cx="144882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Services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rofessionnels</a:t>
            </a:r>
          </a:p>
        </p:txBody>
      </p:sp>
      <p:sp>
        <p:nvSpPr>
          <p:cNvPr id="36" name="ZoneTexte 35"/>
          <p:cNvSpPr txBox="1"/>
          <p:nvPr>
            <p:custDataLst>
              <p:tags r:id="rId23"/>
            </p:custDataLst>
          </p:nvPr>
        </p:nvSpPr>
        <p:spPr>
          <a:xfrm>
            <a:off x="2411760" y="3933056"/>
            <a:ext cx="1704800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Personnel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enseignant </a:t>
            </a:r>
          </a:p>
        </p:txBody>
      </p:sp>
      <p:sp>
        <p:nvSpPr>
          <p:cNvPr id="37" name="ZoneTexte 36"/>
          <p:cNvSpPr txBox="1"/>
          <p:nvPr>
            <p:custDataLst>
              <p:tags r:id="rId24"/>
            </p:custDataLst>
          </p:nvPr>
        </p:nvSpPr>
        <p:spPr>
          <a:xfrm>
            <a:off x="2753610" y="2561382"/>
            <a:ext cx="169256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Secrétariat </a:t>
            </a:r>
          </a:p>
        </p:txBody>
      </p:sp>
      <p:sp>
        <p:nvSpPr>
          <p:cNvPr id="40" name="ZoneTexte 39"/>
          <p:cNvSpPr txBox="1"/>
          <p:nvPr>
            <p:custDataLst>
              <p:tags r:id="rId25"/>
            </p:custDataLst>
          </p:nvPr>
        </p:nvSpPr>
        <p:spPr>
          <a:xfrm>
            <a:off x="1979712" y="4869160"/>
            <a:ext cx="134008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CLSC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CISSS/CIUSSS</a:t>
            </a:r>
          </a:p>
        </p:txBody>
      </p:sp>
      <p:sp>
        <p:nvSpPr>
          <p:cNvPr id="42" name="ZoneTexte 41"/>
          <p:cNvSpPr txBox="1"/>
          <p:nvPr>
            <p:custDataLst>
              <p:tags r:id="rId26"/>
            </p:custDataLst>
          </p:nvPr>
        </p:nvSpPr>
        <p:spPr>
          <a:xfrm>
            <a:off x="6588224" y="1600711"/>
            <a:ext cx="1340085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811 </a:t>
            </a:r>
          </a:p>
        </p:txBody>
      </p:sp>
      <p:sp>
        <p:nvSpPr>
          <p:cNvPr id="39" name="ZoneTexte 38"/>
          <p:cNvSpPr txBox="1"/>
          <p:nvPr>
            <p:custDataLst>
              <p:tags r:id="rId2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>
            <p:custDataLst>
              <p:tags r:id="rId28"/>
            </p:custDataLst>
          </p:nvPr>
        </p:nvSpPr>
        <p:spPr>
          <a:xfrm>
            <a:off x="4029734" y="5085184"/>
            <a:ext cx="223224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Personnel du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ervice de garde </a:t>
            </a:r>
          </a:p>
        </p:txBody>
      </p:sp>
    </p:spTree>
    <p:extLst>
      <p:ext uri="{BB962C8B-B14F-4D97-AF65-F5344CB8AC3E}">
        <p14:creationId xmlns:p14="http://schemas.microsoft.com/office/powerpoint/2010/main" val="3761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2" grpId="0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763688" y="620811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Loi sur la protection de la jeunesse</a:t>
            </a: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1158760" y="1259051"/>
            <a:ext cx="78488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tant que professionnel, </a:t>
            </a:r>
            <a:r>
              <a:rPr lang="fr-CA" sz="22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 vous croyez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qu’un enfant vit une situation de violence physique ou sexuelle, de négligence grave, d’abandon, de mauvais traitements psychologiques ou qu’il y a de sérieux problèmes de comportements (abus de drogues, tentative de suicide, fugues, délits, etc.): La loi de la protection de la jeunesse </a:t>
            </a:r>
            <a:r>
              <a:rPr lang="fr-CA" sz="22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vous oblige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à en prévenir immédiatement la DPJ. </a:t>
            </a:r>
            <a:endParaRPr lang="fr-CA" sz="22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8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Cette </a:t>
            </a: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loi vous assure </a:t>
            </a:r>
            <a:r>
              <a:rPr lang="fr-CA" sz="2200" u="sng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l’immunité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aucune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poursuite ne peut être intentée contre 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vous.</a:t>
            </a:r>
          </a:p>
          <a:p>
            <a:endParaRPr lang="fr-CA" sz="8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signalement </a:t>
            </a:r>
            <a:r>
              <a:rPr lang="fr-CA" sz="2200" u="sng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est confidentiel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votre nom ne sera jamais 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divulgué.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8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dossier reste </a:t>
            </a: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ouvert 2 ans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partout dans le Québec. </a:t>
            </a:r>
            <a:endParaRPr lang="fr-CA" sz="22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 vous doutez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à si vous devez dénoncer une situation ou non, contactez la DPJ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6228184" y="2409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2602378" y="5138028"/>
            <a:ext cx="290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volets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6"/>
            </p:custDataLst>
          </p:nvPr>
        </p:nvSpPr>
        <p:spPr>
          <a:xfrm>
            <a:off x="5198126" y="4489956"/>
            <a:ext cx="27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Personnel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7"/>
            </p:custDataLst>
          </p:nvPr>
        </p:nvSpPr>
        <p:spPr>
          <a:xfrm>
            <a:off x="5220072" y="513802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Parents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8"/>
            </p:custDataLst>
          </p:nvPr>
        </p:nvSpPr>
        <p:spPr>
          <a:xfrm>
            <a:off x="5220071" y="5714092"/>
            <a:ext cx="30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Enfants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4690610" y="45214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4690610" y="50499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4690610" y="5661248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>
            <p:custDataLst>
              <p:tags r:id="rId12"/>
            </p:custDataLst>
          </p:nvPr>
        </p:nvSpPr>
        <p:spPr>
          <a:xfrm>
            <a:off x="1229939" y="3573016"/>
            <a:ext cx="7734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Prévenir toutes les formes de violence faite aux enfants. </a:t>
            </a:r>
            <a:endParaRPr lang="fr-CA" sz="22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>
            <p:custDataLst>
              <p:tags r:id="rId13"/>
            </p:custDataLst>
          </p:nvPr>
        </p:nvSpPr>
        <p:spPr>
          <a:xfrm>
            <a:off x="6873663" y="1650699"/>
            <a:ext cx="1517354" cy="657654"/>
          </a:xfrm>
          <a:prstGeom prst="ellipse">
            <a:avLst/>
          </a:prstGeom>
          <a:gradFill flip="none" rotWithShape="1">
            <a:gsLst>
              <a:gs pos="0">
                <a:srgbClr val="EA6C1E"/>
              </a:gs>
              <a:gs pos="20000">
                <a:srgbClr val="EA6C1E"/>
              </a:gs>
              <a:gs pos="100000">
                <a:srgbClr val="F8B80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>
            <p:custDataLst>
              <p:tags r:id="rId14"/>
            </p:custDataLst>
          </p:nvPr>
        </p:nvSpPr>
        <p:spPr>
          <a:xfrm>
            <a:off x="6732240" y="17179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Arial" pitchFamily="34" charset="0"/>
                <a:cs typeface="Arial" pitchFamily="34" charset="0"/>
              </a:rPr>
              <a:t>Depuis </a:t>
            </a:r>
          </a:p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Arial" pitchFamily="34" charset="0"/>
                <a:cs typeface="Arial" pitchFamily="34" charset="0"/>
              </a:rPr>
              <a:t>1989</a:t>
            </a:r>
            <a:endParaRPr lang="fr-CA" sz="1400" b="1" dirty="0">
              <a:solidFill>
                <a:srgbClr val="FED5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>
            <p:custDataLst>
              <p:tags r:id="rId15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2" name="Image 21" descr="ROEQ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547664" y="476672"/>
            <a:ext cx="4212468" cy="2808312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17"/>
            </p:custDataLst>
          </p:nvPr>
        </p:nvSpPr>
        <p:spPr>
          <a:xfrm>
            <a:off x="1229939" y="332656"/>
            <a:ext cx="7734549" cy="641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4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692996" y="26580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1475656" y="1124744"/>
            <a:ext cx="733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 s’impliquant en prévention, vous pouvez faire en sorte que les enfants…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6"/>
            </p:custDataLst>
          </p:nvPr>
        </p:nvSpPr>
        <p:spPr>
          <a:xfrm>
            <a:off x="2317807" y="3068960"/>
            <a:ext cx="578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soient mieux informés sur la violence et qu’ils sachent comment réagir;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2314346" y="4129916"/>
            <a:ext cx="636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soient plus autonomes pour répondre à leurs besoins;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2242338" y="5230361"/>
            <a:ext cx="6362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soient moins isolés des ressources d’aide.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1390" y="2996952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1390" y="4000022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1390" y="507214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space réservé du contenu 3" descr="mains-ensemble.jpg"/>
          <p:cNvPicPr>
            <a:picLocks noGrp="1" noChangeAspect="1"/>
          </p:cNvPicPr>
          <p:nvPr>
            <p:custDataLst>
              <p:tags r:id="rId1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-172849" y="2906085"/>
            <a:ext cx="1192086" cy="1140781"/>
          </a:xfrm>
          <a:prstGeom prst="rect">
            <a:avLst/>
          </a:prstGeom>
        </p:spPr>
      </p:pic>
      <p:sp>
        <p:nvSpPr>
          <p:cNvPr id="14" name="ZoneTexte 13"/>
          <p:cNvSpPr txBox="1"/>
          <p:nvPr>
            <p:custDataLst>
              <p:tags r:id="rId13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1487735" y="2780928"/>
            <a:ext cx="500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Merci</a:t>
            </a:r>
            <a:r>
              <a:rPr lang="fr-CA" sz="96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96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>
            <p:custDataLst>
              <p:tags r:id="rId2"/>
            </p:custDataLst>
          </p:nvPr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16668" r="66048" b="50482"/>
          <a:stretch/>
        </p:blipFill>
        <p:spPr bwMode="auto">
          <a:xfrm>
            <a:off x="5724128" y="2132856"/>
            <a:ext cx="2185035" cy="2478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3692996" y="26580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ÉVALUATION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3131840" y="1124744"/>
            <a:ext cx="397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Feuille d’évaluation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9"/>
            </p:custDataLst>
          </p:nvPr>
        </p:nvSpPr>
        <p:spPr>
          <a:xfrm>
            <a:off x="1619672" y="5085184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060"/>
                </a:solidFill>
              </a:rPr>
              <a:t>E</a:t>
            </a:r>
            <a:r>
              <a:rPr lang="fr-FR" sz="2400" b="1" dirty="0" smtClean="0">
                <a:solidFill>
                  <a:srgbClr val="00B050"/>
                </a:solidFill>
              </a:rPr>
              <a:t>S</a:t>
            </a:r>
            <a:r>
              <a:rPr lang="fr-CA" sz="2400" b="1" dirty="0" smtClean="0">
                <a:solidFill>
                  <a:srgbClr val="002060"/>
                </a:solidFill>
              </a:rPr>
              <a:t>PACE Gaspésie-les-Îles</a:t>
            </a:r>
          </a:p>
          <a:p>
            <a:pPr algn="ctr"/>
            <a:r>
              <a:rPr lang="fr-CA" sz="2200" b="1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418 368-2015 – 1 866 368-2015</a:t>
            </a:r>
            <a:endParaRPr lang="fr-CA" sz="22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www.espacesansviolence.org</a:t>
            </a:r>
          </a:p>
          <a:p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01" y="332656"/>
            <a:ext cx="3742479" cy="41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606694"/>
            <a:ext cx="1637441" cy="14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34" y="4653136"/>
            <a:ext cx="904706" cy="12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761431" cy="11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6" y="4653136"/>
            <a:ext cx="749908" cy="1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osange 28"/>
          <p:cNvSpPr/>
          <p:nvPr>
            <p:custDataLst>
              <p:tags r:id="rId10"/>
            </p:custDataLst>
          </p:nvPr>
        </p:nvSpPr>
        <p:spPr>
          <a:xfrm rot="16200000">
            <a:off x="5004048" y="773466"/>
            <a:ext cx="3600000" cy="3636000"/>
          </a:xfrm>
          <a:prstGeom prst="diamond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9000">
                <a:srgbClr val="CFCFCF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57150"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/>
          <p:cNvSpPr txBox="1"/>
          <p:nvPr>
            <p:custDataLst>
              <p:tags r:id="rId11"/>
            </p:custDataLst>
          </p:nvPr>
        </p:nvSpPr>
        <p:spPr>
          <a:xfrm>
            <a:off x="5220072" y="2438450"/>
            <a:ext cx="3101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11 organismes </a:t>
            </a:r>
          </a:p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au Québec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b="43976"/>
          <a:stretch/>
        </p:blipFill>
        <p:spPr bwMode="auto">
          <a:xfrm>
            <a:off x="5940152" y="1718370"/>
            <a:ext cx="1692188" cy="59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>
            <p:custDataLst>
              <p:tags r:id="rId16"/>
            </p:custDataLst>
          </p:nvPr>
        </p:nvSpPr>
        <p:spPr>
          <a:xfrm>
            <a:off x="1013914" y="6074132"/>
            <a:ext cx="81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www.espacesansviolence.org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62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ZoneTexte 13"/>
          <p:cNvSpPr txBox="1"/>
          <p:nvPr>
            <p:custDataLst>
              <p:tags r:id="rId6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115616" y="1196752"/>
          <a:ext cx="76295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art" r:id="rId13" imgW="7638950" imgH="5035732" progId="Excel.Chart.8">
                  <p:embed/>
                </p:oleObj>
              </mc:Choice>
              <mc:Fallback>
                <p:oleObj name="Chart" r:id="rId13" imgW="7638950" imgH="50357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96752"/>
                        <a:ext cx="76295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431800" y="549275"/>
            <a:ext cx="8229600" cy="684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6600"/>
              </a:buClr>
              <a:defRPr/>
            </a:pPr>
            <a:r>
              <a:rPr lang="fr-CA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 scolaire</a:t>
            </a:r>
          </a:p>
        </p:txBody>
      </p:sp>
      <p:sp>
        <p:nvSpPr>
          <p:cNvPr id="17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70013" y="5734050"/>
            <a:ext cx="7054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A" alt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 13 novembre 2014, ESPACE GÎM rencontre la dernière école francophone n’ayant pas encore reçu le programme ESPACE. 100% des écoles sur notre territoire reçoivent le programme ESPACE.   </a:t>
            </a:r>
          </a:p>
        </p:txBody>
      </p:sp>
    </p:spTree>
    <p:extLst>
      <p:ext uri="{BB962C8B-B14F-4D97-AF65-F5344CB8AC3E}">
        <p14:creationId xmlns:p14="http://schemas.microsoft.com/office/powerpoint/2010/main" val="33648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47664" y="1268760"/>
          <a:ext cx="686752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11" imgW="6876884" imgH="4712616" progId="Excel.Chart.8">
                  <p:embed/>
                </p:oleObj>
              </mc:Choice>
              <mc:Fallback>
                <p:oleObj name="Chart" r:id="rId11" imgW="6876884" imgH="471261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68760"/>
                        <a:ext cx="6867525" cy="470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3376" y="5805264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A" alt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Au 1 septembre 2016, ESPACE GÎM a rencontré un peu plus de 94% des Centres de la petite enfance sur son territoire.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83568" y="522347"/>
            <a:ext cx="4038600" cy="641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6600"/>
              </a:buClr>
              <a:defRPr/>
            </a:pPr>
            <a:r>
              <a:rPr lang="fr-CA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 de garde</a:t>
            </a:r>
          </a:p>
        </p:txBody>
      </p:sp>
    </p:spTree>
    <p:extLst>
      <p:ext uri="{BB962C8B-B14F-4D97-AF65-F5344CB8AC3E}">
        <p14:creationId xmlns:p14="http://schemas.microsoft.com/office/powerpoint/2010/main" val="24699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619520" y="306896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67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6556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19520" y="306896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1. Dynamique des abus de pouvoir</a:t>
            </a:r>
          </a:p>
        </p:txBody>
      </p:sp>
    </p:spTree>
    <p:extLst>
      <p:ext uri="{BB962C8B-B14F-4D97-AF65-F5344CB8AC3E}">
        <p14:creationId xmlns:p14="http://schemas.microsoft.com/office/powerpoint/2010/main" val="1654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3533</TotalTime>
  <Words>1316</Words>
  <Application>Microsoft Office PowerPoint</Application>
  <PresentationFormat>Affichage à l'écran (4:3)</PresentationFormat>
  <Paragraphs>248</Paragraphs>
  <Slides>41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Symbol</vt:lpstr>
      <vt:lpstr>Thème Office</vt:lpstr>
      <vt:lpstr>1_Thème Office</vt:lpstr>
      <vt:lpstr>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Animation</dc:creator>
  <cp:lastModifiedBy>Laptop1</cp:lastModifiedBy>
  <cp:revision>359</cp:revision>
  <cp:lastPrinted>2016-12-20T17:07:56Z</cp:lastPrinted>
  <dcterms:created xsi:type="dcterms:W3CDTF">2013-01-30T14:35:24Z</dcterms:created>
  <dcterms:modified xsi:type="dcterms:W3CDTF">2018-02-27T22:10:50Z</dcterms:modified>
</cp:coreProperties>
</file>