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notesMasterIdLst>
    <p:notesMasterId r:id="rId45"/>
  </p:notesMasterIdLst>
  <p:handoutMasterIdLst>
    <p:handoutMasterId r:id="rId46"/>
  </p:handoutMasterIdLst>
  <p:sldIdLst>
    <p:sldId id="351" r:id="rId3"/>
    <p:sldId id="257" r:id="rId4"/>
    <p:sldId id="280" r:id="rId5"/>
    <p:sldId id="321" r:id="rId6"/>
    <p:sldId id="258" r:id="rId7"/>
    <p:sldId id="348" r:id="rId8"/>
    <p:sldId id="349" r:id="rId9"/>
    <p:sldId id="259" r:id="rId10"/>
    <p:sldId id="313" r:id="rId11"/>
    <p:sldId id="265" r:id="rId12"/>
    <p:sldId id="315" r:id="rId13"/>
    <p:sldId id="278" r:id="rId14"/>
    <p:sldId id="314" r:id="rId15"/>
    <p:sldId id="260" r:id="rId16"/>
    <p:sldId id="286" r:id="rId17"/>
    <p:sldId id="285" r:id="rId18"/>
    <p:sldId id="281" r:id="rId19"/>
    <p:sldId id="296" r:id="rId20"/>
    <p:sldId id="299" r:id="rId21"/>
    <p:sldId id="300" r:id="rId22"/>
    <p:sldId id="301" r:id="rId23"/>
    <p:sldId id="317" r:id="rId24"/>
    <p:sldId id="318" r:id="rId25"/>
    <p:sldId id="319" r:id="rId26"/>
    <p:sldId id="320" r:id="rId27"/>
    <p:sldId id="353" r:id="rId28"/>
    <p:sldId id="290" r:id="rId29"/>
    <p:sldId id="291" r:id="rId30"/>
    <p:sldId id="341" r:id="rId31"/>
    <p:sldId id="270" r:id="rId32"/>
    <p:sldId id="292" r:id="rId33"/>
    <p:sldId id="340" r:id="rId34"/>
    <p:sldId id="342" r:id="rId35"/>
    <p:sldId id="344" r:id="rId36"/>
    <p:sldId id="343" r:id="rId37"/>
    <p:sldId id="345" r:id="rId38"/>
    <p:sldId id="346" r:id="rId39"/>
    <p:sldId id="354" r:id="rId40"/>
    <p:sldId id="352" r:id="rId41"/>
    <p:sldId id="293" r:id="rId42"/>
    <p:sldId id="272" r:id="rId43"/>
    <p:sldId id="277" r:id="rId44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6C1E"/>
    <a:srgbClr val="FCE8AE"/>
    <a:srgbClr val="FAD672"/>
    <a:srgbClr val="C99607"/>
    <a:srgbClr val="F9CB49"/>
    <a:srgbClr val="EAAF08"/>
    <a:srgbClr val="F8B802"/>
    <a:srgbClr val="1A8080"/>
    <a:srgbClr val="FED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5449"/>
          </a:xfrm>
          <a:prstGeom prst="rect">
            <a:avLst/>
          </a:prstGeom>
        </p:spPr>
        <p:txBody>
          <a:bodyPr vert="horz" lIns="90563" tIns="45282" rIns="90563" bIns="4528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674" y="1"/>
            <a:ext cx="3038155" cy="465449"/>
          </a:xfrm>
          <a:prstGeom prst="rect">
            <a:avLst/>
          </a:prstGeom>
        </p:spPr>
        <p:txBody>
          <a:bodyPr vert="horz" lIns="90563" tIns="45282" rIns="90563" bIns="45282" rtlCol="0"/>
          <a:lstStyle>
            <a:lvl1pPr algn="r">
              <a:defRPr sz="1200"/>
            </a:lvl1pPr>
          </a:lstStyle>
          <a:p>
            <a:fld id="{73A0F7BB-F7D4-4BB3-BF23-9DD1DA2D00BF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379"/>
            <a:ext cx="3038155" cy="465449"/>
          </a:xfrm>
          <a:prstGeom prst="rect">
            <a:avLst/>
          </a:prstGeom>
        </p:spPr>
        <p:txBody>
          <a:bodyPr vert="horz" lIns="90563" tIns="45282" rIns="90563" bIns="4528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674" y="8829379"/>
            <a:ext cx="3038155" cy="465449"/>
          </a:xfrm>
          <a:prstGeom prst="rect">
            <a:avLst/>
          </a:prstGeom>
        </p:spPr>
        <p:txBody>
          <a:bodyPr vert="horz" lIns="90563" tIns="45282" rIns="90563" bIns="45282" rtlCol="0" anchor="b"/>
          <a:lstStyle>
            <a:lvl1pPr algn="r">
              <a:defRPr sz="1200"/>
            </a:lvl1pPr>
          </a:lstStyle>
          <a:p>
            <a:fld id="{7FBCC794-3AE7-4257-8A72-21C3FA0BDA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0096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9FC7E6EE-CE03-4509-9C6A-5B7C85B5BC26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2" rIns="93163" bIns="46582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3" tIns="46582" rIns="93163" bIns="4658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53FB396D-B7DB-4CA8-8623-FF8C184EC63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959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154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595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4294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47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95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0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5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03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5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8433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35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1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5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988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773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482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072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607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41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06D1-2E3C-47A9-8899-9180BED0931C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544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06D1-2E3C-47A9-8899-9180BED0931C}" type="datetimeFigureOut">
              <a:rPr lang="fr-CA" smtClean="0"/>
              <a:pPr/>
              <a:t>2017-11-23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8704-6403-4ED7-869D-84CA335D027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439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06D1-2E3C-47A9-8899-9180BED0931C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2017-11-23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8704-6403-4ED7-869D-84CA335D0273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2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4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4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image" Target="../media/image4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image" Target="../media/image1.png"/><Relationship Id="rId2" Type="http://schemas.openxmlformats.org/officeDocument/2006/relationships/tags" Target="../tags/tag105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image" Target="../media/image8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10" Type="http://schemas.openxmlformats.org/officeDocument/2006/relationships/image" Target="../media/image4.png"/><Relationship Id="rId4" Type="http://schemas.openxmlformats.org/officeDocument/2006/relationships/tags" Target="../tags/tag122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3" Type="http://schemas.openxmlformats.org/officeDocument/2006/relationships/tags" Target="../tags/tag134.xml"/><Relationship Id="rId21" Type="http://schemas.openxmlformats.org/officeDocument/2006/relationships/image" Target="../media/image1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image" Target="../media/image8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image" Target="../media/image8.png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image" Target="../media/image4.png"/><Relationship Id="rId2" Type="http://schemas.openxmlformats.org/officeDocument/2006/relationships/tags" Target="../tags/tag152.xml"/><Relationship Id="rId16" Type="http://schemas.openxmlformats.org/officeDocument/2006/relationships/image" Target="../media/image1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60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image" Target="../media/image18.jpeg"/><Relationship Id="rId5" Type="http://schemas.openxmlformats.org/officeDocument/2006/relationships/tags" Target="../tags/tag169.xml"/><Relationship Id="rId10" Type="http://schemas.openxmlformats.org/officeDocument/2006/relationships/image" Target="../media/image4.png"/><Relationship Id="rId4" Type="http://schemas.openxmlformats.org/officeDocument/2006/relationships/tags" Target="../tags/tag168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19.jpeg"/><Relationship Id="rId5" Type="http://schemas.openxmlformats.org/officeDocument/2006/relationships/tags" Target="../tags/tag176.xml"/><Relationship Id="rId10" Type="http://schemas.openxmlformats.org/officeDocument/2006/relationships/image" Target="../media/image4.png"/><Relationship Id="rId4" Type="http://schemas.openxmlformats.org/officeDocument/2006/relationships/tags" Target="../tags/tag175.xml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20.jpeg"/><Relationship Id="rId5" Type="http://schemas.openxmlformats.org/officeDocument/2006/relationships/tags" Target="../tags/tag183.xml"/><Relationship Id="rId10" Type="http://schemas.openxmlformats.org/officeDocument/2006/relationships/image" Target="../media/image4.png"/><Relationship Id="rId4" Type="http://schemas.openxmlformats.org/officeDocument/2006/relationships/tags" Target="../tags/tag182.xml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88.xml"/><Relationship Id="rId7" Type="http://schemas.openxmlformats.org/officeDocument/2006/relationships/image" Target="../media/image1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4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7.xml"/><Relationship Id="rId7" Type="http://schemas.openxmlformats.org/officeDocument/2006/relationships/image" Target="../media/image1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23.emf"/><Relationship Id="rId5" Type="http://schemas.openxmlformats.org/officeDocument/2006/relationships/tags" Target="../tags/tag204.xml"/><Relationship Id="rId10" Type="http://schemas.openxmlformats.org/officeDocument/2006/relationships/image" Target="../media/image22.png"/><Relationship Id="rId4" Type="http://schemas.openxmlformats.org/officeDocument/2006/relationships/tags" Target="../tags/tag203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image" Target="../media/image4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12.xml"/><Relationship Id="rId7" Type="http://schemas.openxmlformats.org/officeDocument/2006/relationships/image" Target="../media/image1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3" Type="http://schemas.openxmlformats.org/officeDocument/2006/relationships/tags" Target="../tags/tag217.xml"/><Relationship Id="rId21" Type="http://schemas.openxmlformats.org/officeDocument/2006/relationships/image" Target="../media/image1.png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image" Target="../media/image8.png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image" Target="../media/image8.png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image" Target="../media/image4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image" Target="../media/image1.png"/><Relationship Id="rId5" Type="http://schemas.openxmlformats.org/officeDocument/2006/relationships/tags" Target="../tags/tag23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hyperlink" Target="changements%20de%20comportement.doc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7.png"/><Relationship Id="rId2" Type="http://schemas.openxmlformats.org/officeDocument/2006/relationships/tags" Target="../tags/tag16.xml"/><Relationship Id="rId16" Type="http://schemas.openxmlformats.org/officeDocument/2006/relationships/image" Target="../media/image6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5.pn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image" Target="../media/image1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image" Target="../media/image8.png"/><Relationship Id="rId10" Type="http://schemas.openxmlformats.org/officeDocument/2006/relationships/tags" Target="../tags/tag252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image" Target="../media/image8.png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image" Target="../media/image4.png"/><Relationship Id="rId2" Type="http://schemas.openxmlformats.org/officeDocument/2006/relationships/tags" Target="../tags/tag255.xml"/><Relationship Id="rId16" Type="http://schemas.openxmlformats.org/officeDocument/2006/relationships/image" Target="../media/image1.png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5" Type="http://schemas.openxmlformats.org/officeDocument/2006/relationships/tags" Target="../tags/tag258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63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7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10" Type="http://schemas.openxmlformats.org/officeDocument/2006/relationships/image" Target="../media/image8.png"/><Relationship Id="rId4" Type="http://schemas.openxmlformats.org/officeDocument/2006/relationships/tags" Target="../tags/tag271.xml"/><Relationship Id="rId9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7" Type="http://schemas.openxmlformats.org/officeDocument/2006/relationships/image" Target="../media/image4.png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image" Target="../media/image1.png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79.xml"/><Relationship Id="rId16" Type="http://schemas.openxmlformats.org/officeDocument/2006/relationships/hyperlink" Target="attitudes%20confidence.docx" TargetMode="Externa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5" Type="http://schemas.openxmlformats.org/officeDocument/2006/relationships/image" Target="../media/image8.png"/><Relationship Id="rId10" Type="http://schemas.openxmlformats.org/officeDocument/2006/relationships/tags" Target="../tags/tag287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91.xml"/><Relationship Id="rId7" Type="http://schemas.openxmlformats.org/officeDocument/2006/relationships/image" Target="../media/image1.pn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9" Type="http://schemas.openxmlformats.org/officeDocument/2006/relationships/hyperlink" Target="attitudes%20confidence.doc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7" Type="http://schemas.openxmlformats.org/officeDocument/2006/relationships/image" Target="../media/image4.png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0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10" Type="http://schemas.openxmlformats.org/officeDocument/2006/relationships/image" Target="../media/image8.png"/><Relationship Id="rId4" Type="http://schemas.openxmlformats.org/officeDocument/2006/relationships/tags" Target="../tags/tag301.xml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7" Type="http://schemas.openxmlformats.org/officeDocument/2006/relationships/image" Target="../media/image4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26" Type="http://schemas.openxmlformats.org/officeDocument/2006/relationships/tags" Target="../tags/tag333.xml"/><Relationship Id="rId3" Type="http://schemas.openxmlformats.org/officeDocument/2006/relationships/tags" Target="../tags/tag310.xml"/><Relationship Id="rId21" Type="http://schemas.openxmlformats.org/officeDocument/2006/relationships/tags" Target="../tags/tag328.xml"/><Relationship Id="rId7" Type="http://schemas.openxmlformats.org/officeDocument/2006/relationships/tags" Target="../tags/tag314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25" Type="http://schemas.openxmlformats.org/officeDocument/2006/relationships/tags" Target="../tags/tag332.xml"/><Relationship Id="rId2" Type="http://schemas.openxmlformats.org/officeDocument/2006/relationships/tags" Target="../tags/tag309.xml"/><Relationship Id="rId16" Type="http://schemas.openxmlformats.org/officeDocument/2006/relationships/tags" Target="../tags/tag323.xml"/><Relationship Id="rId20" Type="http://schemas.openxmlformats.org/officeDocument/2006/relationships/tags" Target="../tags/tag327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24" Type="http://schemas.openxmlformats.org/officeDocument/2006/relationships/tags" Target="../tags/tag331.xml"/><Relationship Id="rId5" Type="http://schemas.openxmlformats.org/officeDocument/2006/relationships/tags" Target="../tags/tag312.xml"/><Relationship Id="rId15" Type="http://schemas.openxmlformats.org/officeDocument/2006/relationships/tags" Target="../tags/tag322.xml"/><Relationship Id="rId23" Type="http://schemas.openxmlformats.org/officeDocument/2006/relationships/tags" Target="../tags/tag330.xml"/><Relationship Id="rId28" Type="http://schemas.openxmlformats.org/officeDocument/2006/relationships/tags" Target="../tags/tag335.xml"/><Relationship Id="rId10" Type="http://schemas.openxmlformats.org/officeDocument/2006/relationships/tags" Target="../tags/tag317.xml"/><Relationship Id="rId19" Type="http://schemas.openxmlformats.org/officeDocument/2006/relationships/tags" Target="../tags/tag326.xml"/><Relationship Id="rId31" Type="http://schemas.openxmlformats.org/officeDocument/2006/relationships/image" Target="../media/image4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tags" Target="../tags/tag321.xml"/><Relationship Id="rId22" Type="http://schemas.openxmlformats.org/officeDocument/2006/relationships/tags" Target="../tags/tag329.xml"/><Relationship Id="rId27" Type="http://schemas.openxmlformats.org/officeDocument/2006/relationships/tags" Target="../tags/tag334.xml"/><Relationship Id="rId30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1" Type="http://schemas.openxmlformats.org/officeDocument/2006/relationships/image" Target="../media/image8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image" Target="../media/image4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19" Type="http://schemas.openxmlformats.org/officeDocument/2006/relationships/image" Target="../media/image1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5" Type="http://schemas.openxmlformats.org/officeDocument/2006/relationships/tags" Target="../tags/tag340.xml"/><Relationship Id="rId10" Type="http://schemas.openxmlformats.org/officeDocument/2006/relationships/image" Target="../media/image4.png"/><Relationship Id="rId4" Type="http://schemas.openxmlformats.org/officeDocument/2006/relationships/tags" Target="../tags/tag339.xml"/><Relationship Id="rId9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image" Target="../media/image24.jpeg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image" Target="../media/image8.png"/><Relationship Id="rId2" Type="http://schemas.openxmlformats.org/officeDocument/2006/relationships/tags" Target="../tags/tag344.xml"/><Relationship Id="rId16" Type="http://schemas.openxmlformats.org/officeDocument/2006/relationships/image" Target="../media/image4.png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5" Type="http://schemas.openxmlformats.org/officeDocument/2006/relationships/tags" Target="../tags/tag347.xml"/><Relationship Id="rId15" Type="http://schemas.openxmlformats.org/officeDocument/2006/relationships/image" Target="../media/image1.png"/><Relationship Id="rId10" Type="http://schemas.openxmlformats.org/officeDocument/2006/relationships/tags" Target="../tags/tag352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image" Target="../media/image4.png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image" Target="../media/image1.pn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image" Target="../media/image25.png"/><Relationship Id="rId5" Type="http://schemas.openxmlformats.org/officeDocument/2006/relationships/tags" Target="../tags/tag36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59.xml"/><Relationship Id="rId9" Type="http://schemas.openxmlformats.org/officeDocument/2006/relationships/tags" Target="../tags/tag36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15.png"/><Relationship Id="rId3" Type="http://schemas.openxmlformats.org/officeDocument/2006/relationships/tags" Target="../tags/tag45.xml"/><Relationship Id="rId21" Type="http://schemas.openxmlformats.org/officeDocument/2006/relationships/image" Target="../media/image10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14.png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image" Target="../media/image4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13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12.png"/><Relationship Id="rId10" Type="http://schemas.openxmlformats.org/officeDocument/2006/relationships/tags" Target="../tags/tag52.xml"/><Relationship Id="rId19" Type="http://schemas.openxmlformats.org/officeDocument/2006/relationships/image" Target="../media/image1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oleObject" Target="../embeddings/oleObject1.bin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4.png"/><Relationship Id="rId2" Type="http://schemas.openxmlformats.org/officeDocument/2006/relationships/tags" Target="../tags/tag60.xml"/><Relationship Id="rId1" Type="http://schemas.openxmlformats.org/officeDocument/2006/relationships/vmlDrawing" Target="../drawings/vmlDrawing1.vml"/><Relationship Id="rId6" Type="http://schemas.openxmlformats.org/officeDocument/2006/relationships/tags" Target="../tags/tag64.xml"/><Relationship Id="rId11" Type="http://schemas.openxmlformats.org/officeDocument/2006/relationships/image" Target="../media/image1.png"/><Relationship Id="rId5" Type="http://schemas.openxmlformats.org/officeDocument/2006/relationships/tags" Target="../tags/tag63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oleObject" Target="../embeddings/Microsoft_Excel_97-2003_Worksheet2.xls"/><Relationship Id="rId2" Type="http://schemas.openxmlformats.org/officeDocument/2006/relationships/tags" Target="../tags/tag68.xml"/><Relationship Id="rId1" Type="http://schemas.openxmlformats.org/officeDocument/2006/relationships/vmlDrawing" Target="../drawings/vmlDrawing2.vml"/><Relationship Id="rId6" Type="http://schemas.openxmlformats.org/officeDocument/2006/relationships/tags" Target="../tags/tag72.xml"/><Relationship Id="rId11" Type="http://schemas.openxmlformats.org/officeDocument/2006/relationships/oleObject" Target="../embeddings/oleObject2.bin"/><Relationship Id="rId5" Type="http://schemas.openxmlformats.org/officeDocument/2006/relationships/tags" Target="../tags/tag71.xml"/><Relationship Id="rId10" Type="http://schemas.openxmlformats.org/officeDocument/2006/relationships/image" Target="../media/image4.png"/><Relationship Id="rId4" Type="http://schemas.openxmlformats.org/officeDocument/2006/relationships/tags" Target="../tags/tag70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osange 14"/>
          <p:cNvSpPr/>
          <p:nvPr>
            <p:custDataLst>
              <p:tags r:id="rId1"/>
            </p:custDataLst>
          </p:nvPr>
        </p:nvSpPr>
        <p:spPr>
          <a:xfrm>
            <a:off x="-879702" y="1017136"/>
            <a:ext cx="3600000" cy="3636000"/>
          </a:xfrm>
          <a:prstGeom prst="diamond">
            <a:avLst/>
          </a:prstGeom>
          <a:solidFill>
            <a:srgbClr val="D1D1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284" y="2348880"/>
            <a:ext cx="1199199" cy="107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Losange 27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5400000">
            <a:off x="2737678" y="-1860368"/>
            <a:ext cx="9320228" cy="9396000"/>
          </a:xfrm>
          <a:prstGeom prst="diamond">
            <a:avLst/>
          </a:prstGeom>
          <a:gradFill>
            <a:gsLst>
              <a:gs pos="0">
                <a:srgbClr val="EA6C1E"/>
              </a:gs>
              <a:gs pos="30000">
                <a:schemeClr val="accent6">
                  <a:lumMod val="75000"/>
                </a:schemeClr>
              </a:gs>
              <a:gs pos="100000">
                <a:srgbClr val="FFB52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>
            <p:custDataLst>
              <p:tags r:id="rId6"/>
            </p:custDataLst>
          </p:nvPr>
        </p:nvSpPr>
        <p:spPr>
          <a:xfrm>
            <a:off x="1331640" y="836712"/>
            <a:ext cx="276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1400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>
            <p:custDataLst>
              <p:tags r:id="rId7"/>
            </p:custDataLst>
          </p:nvPr>
        </p:nvSpPr>
        <p:spPr>
          <a:xfrm>
            <a:off x="3425211" y="2166112"/>
            <a:ext cx="5599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 Atelier au personnel éducatif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0176"/>
            <a:ext cx="292576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69232" y="3353983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6012160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5"/>
            </p:custDataLst>
          </p:nvPr>
        </p:nvSpPr>
        <p:spPr>
          <a:xfrm>
            <a:off x="1907704" y="2230598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Il n’est pas toujours simple de reconnaitre la violence.</a:t>
            </a:r>
          </a:p>
          <a:p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Elle peut être mélangée avec la colère ou l’agressivité. 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>
            <p:custDataLst>
              <p:tags r:id="rId6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383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613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991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19" y="2824732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907704" y="404664"/>
            <a:ext cx="65527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Colère – Agressivité – Violence</a:t>
            </a:r>
          </a:p>
          <a:p>
            <a:endParaRPr lang="fr-CA" sz="12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endParaRPr lang="fr-CA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Colère</a:t>
            </a:r>
            <a:r>
              <a:rPr lang="fr-CA" sz="20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CA" sz="20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Émotion qui génère un état intense et passager résultant du sentiment d’avoir été agressé ou offensé. Moteur du changement.</a:t>
            </a:r>
          </a:p>
          <a:p>
            <a:endParaRPr lang="fr-CA" sz="20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Agressivité:</a:t>
            </a:r>
          </a:p>
          <a:p>
            <a:r>
              <a:rPr lang="fr-CA" sz="20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Pulsion, énergie déclenchée par une émotion forte. Mécanisme de défense naturel qui pousse l’individu à forcer, bousculer ou renverser les obstacles</a:t>
            </a:r>
            <a:r>
              <a:rPr lang="fr-CA" sz="20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fr-CA" sz="20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Violence:</a:t>
            </a:r>
          </a:p>
          <a:p>
            <a:r>
              <a:rPr lang="fr-CA" sz="20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Exercice abusif de pouvoir par une personne en situation de force pour contrôler par différents moyens une autre personne, et ce, dans le but de répondre à ses propres besoins et désirs, sans égard à </a:t>
            </a:r>
            <a:r>
              <a:rPr lang="fr-CA" sz="20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l'autre.</a:t>
            </a:r>
            <a:endParaRPr lang="fr-CA" sz="20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>
            <p:custDataLst>
              <p:tags r:id="rId4"/>
            </p:custDataLst>
          </p:nvPr>
        </p:nvSpPr>
        <p:spPr>
          <a:xfrm>
            <a:off x="6012160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1763688" y="2420888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2. La violence faite aux enfants</a:t>
            </a:r>
            <a:endParaRPr lang="fr-CA" sz="4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440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6394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0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691680" y="1340768"/>
            <a:ext cx="7162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La violence faite aux enfants,</a:t>
            </a:r>
          </a:p>
          <a:p>
            <a:pPr algn="ctr"/>
            <a:endParaRPr lang="fr-CA" sz="32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est l’expression d’un abus de pouvoir d’un adulte sur un enfant ou encore d’un enfant sur un autre plus vulnérable.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6012160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1475656" y="1539949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D’après vous, qu’est-ce qui rend les enfants vulnérables face à la violence dans notre société ?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2317807" y="3481844"/>
            <a:ext cx="578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Le manque d’information 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2314346" y="4417948"/>
            <a:ext cx="636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La dépendance envers </a:t>
            </a:r>
            <a:r>
              <a:rPr lang="fr-CA" sz="28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es adultes 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2242338" y="5354052"/>
            <a:ext cx="636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L’isolement social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1390" y="3430690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71390" y="4297306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71390" y="5216156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2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1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2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>
            <p:custDataLst>
              <p:tags r:id="rId15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371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1691680" y="2129803"/>
            <a:ext cx="6696744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Le programme ESPACE a été conçu pour diminuer la vulnérabilité des enfants et pour augmenter leur pouvoir d’agir.</a:t>
            </a: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1691680" y="4149080"/>
            <a:ext cx="6696744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ESPACE mise sur l’affirmation, l’entraide, et la force intérieure pour prévenir la violence.</a:t>
            </a:r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1331640" y="2980384"/>
            <a:ext cx="7416824" cy="131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36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DESCRIPTION DES ATELIERS AUX ENFANTS</a:t>
            </a:r>
          </a:p>
        </p:txBody>
      </p:sp>
      <p:sp>
        <p:nvSpPr>
          <p:cNvPr id="16" name="ZoneTexte 15"/>
          <p:cNvSpPr txBox="1"/>
          <p:nvPr>
            <p:custDataLst>
              <p:tags r:id="rId5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>
            <p:custDataLst>
              <p:tags r:id="rId6"/>
            </p:custDataLst>
          </p:nvPr>
        </p:nvSpPr>
        <p:spPr>
          <a:xfrm>
            <a:off x="5975648" y="24032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228184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1424899" y="961564"/>
            <a:ext cx="734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Quelques généralités…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2343683" y="1917993"/>
            <a:ext cx="6159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ESPACE rencontre tout le milieu de vie. 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2374620" y="2726102"/>
            <a:ext cx="6393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Ateliers adaptés aux différents groupes d’âge.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>
            <p:custDataLst>
              <p:tags r:id="rId8"/>
            </p:custDataLst>
          </p:nvPr>
        </p:nvSpPr>
        <p:spPr>
          <a:xfrm>
            <a:off x="2374620" y="4366265"/>
            <a:ext cx="6362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Trois personnes à l’animation. 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5321" y="1891543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54733" y="2497106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54733" y="3271940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>
            <p:custDataLst>
              <p:tags r:id="rId12"/>
            </p:custDataLst>
          </p:nvPr>
        </p:nvSpPr>
        <p:spPr>
          <a:xfrm>
            <a:off x="2374620" y="3502169"/>
            <a:ext cx="578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êmes notions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pour tous.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13"/>
            </p:custDataLst>
          </p:nvPr>
        </p:nvSpPr>
        <p:spPr>
          <a:xfrm>
            <a:off x="2374620" y="5158353"/>
            <a:ext cx="6517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Mises en situation : version négative puis positive.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>
            <p:custDataLst>
              <p:tags r:id="rId14"/>
            </p:custDataLst>
          </p:nvPr>
        </p:nvSpPr>
        <p:spPr>
          <a:xfrm>
            <a:off x="2374620" y="5950441"/>
            <a:ext cx="6805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ictime est à tour de rôle une fille et un garçon.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54733" y="4222778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54733" y="4945378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32788" y="5720212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>
            <p:custDataLst>
              <p:tags r:id="rId18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19"/>
            </p:custDataLst>
          </p:nvPr>
        </p:nvSpPr>
        <p:spPr>
          <a:xfrm>
            <a:off x="1654733" y="692696"/>
            <a:ext cx="7237747" cy="580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5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5975648" y="24032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>
            <p:custDataLst>
              <p:tags r:id="rId5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>
            <p:custDataLst>
              <p:tags r:id="rId6"/>
            </p:custDataLst>
          </p:nvPr>
        </p:nvSpPr>
        <p:spPr>
          <a:xfrm>
            <a:off x="1385426" y="720112"/>
            <a:ext cx="7344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Thèmes abordés à travers les pièces de théâtre:</a:t>
            </a:r>
          </a:p>
        </p:txBody>
      </p:sp>
      <p:sp>
        <p:nvSpPr>
          <p:cNvPr id="33" name="ZoneTexte 32"/>
          <p:cNvSpPr txBox="1"/>
          <p:nvPr>
            <p:custDataLst>
              <p:tags r:id="rId7"/>
            </p:custDataLst>
          </p:nvPr>
        </p:nvSpPr>
        <p:spPr>
          <a:xfrm>
            <a:off x="1187624" y="1887956"/>
            <a:ext cx="7740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             Intimidation (rejet)</a:t>
            </a:r>
          </a:p>
          <a:p>
            <a:endParaRPr lang="fr-CA" sz="2400" dirty="0" smtClean="0">
              <a:sym typeface="Symbol"/>
            </a:endParaRPr>
          </a:p>
          <a:p>
            <a:r>
              <a:rPr lang="fr-CA" sz="2400" dirty="0">
                <a:sym typeface="Symbol"/>
              </a:rPr>
              <a:t>	 </a:t>
            </a:r>
            <a:r>
              <a:rPr lang="fr-CA" sz="2400" dirty="0" smtClean="0">
                <a:sym typeface="Symbol"/>
              </a:rPr>
              <a:t> 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Violence </a:t>
            </a:r>
            <a:r>
              <a:rPr lang="fr-CA" sz="24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verbale et psychologique</a:t>
            </a:r>
          </a:p>
          <a:p>
            <a:endParaRPr lang="fr-CA" sz="2400" dirty="0">
              <a:sym typeface="Symbol"/>
            </a:endParaRPr>
          </a:p>
          <a:p>
            <a:r>
              <a:rPr lang="fr-CA" sz="2400" dirty="0">
                <a:sym typeface="Symbol"/>
              </a:rPr>
              <a:t>	 </a:t>
            </a:r>
            <a:r>
              <a:rPr lang="fr-CA" sz="2400" dirty="0" smtClean="0">
                <a:sym typeface="Symbol"/>
              </a:rPr>
              <a:t> 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Violence physique</a:t>
            </a:r>
          </a:p>
          <a:p>
            <a:endParaRPr lang="fr-CA" sz="2400" dirty="0">
              <a:solidFill>
                <a:schemeClr val="tx2"/>
              </a:solidFill>
              <a:sym typeface="Symbol"/>
            </a:endParaRPr>
          </a:p>
          <a:p>
            <a:r>
              <a:rPr lang="fr-CA" sz="2400" dirty="0" smtClean="0">
                <a:sym typeface="Symbol"/>
              </a:rPr>
              <a:t>                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Violence </a:t>
            </a:r>
            <a:r>
              <a:rPr lang="fr-CA" sz="24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sexuelle</a:t>
            </a:r>
          </a:p>
          <a:p>
            <a:endParaRPr lang="fr-CA" sz="2400" dirty="0">
              <a:sym typeface="Symbol"/>
            </a:endParaRPr>
          </a:p>
          <a:p>
            <a:r>
              <a:rPr lang="fr-CA" sz="2400" dirty="0">
                <a:sym typeface="Symbol"/>
              </a:rPr>
              <a:t>	</a:t>
            </a:r>
            <a:r>
              <a:rPr lang="fr-CA" sz="2400" dirty="0" smtClean="0">
                <a:sym typeface="Symbol"/>
              </a:rPr>
              <a:t>   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Chantage</a:t>
            </a:r>
            <a:r>
              <a:rPr lang="fr-CA" sz="24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, manipulation,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menaces, secrets</a:t>
            </a:r>
            <a:endParaRPr lang="fr-CA" sz="2400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endParaRPr lang="fr-CA" sz="2400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r>
              <a:rPr lang="fr-CA" sz="24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	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</a:t>
            </a:r>
            <a:r>
              <a:rPr lang="fr-CA" sz="24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Violence conjugale</a:t>
            </a:r>
          </a:p>
          <a:p>
            <a:endParaRPr lang="fr-CA" sz="2400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              Règles </a:t>
            </a:r>
            <a:r>
              <a:rPr lang="fr-CA" sz="2400" dirty="0">
                <a:solidFill>
                  <a:schemeClr val="tx2">
                    <a:lumMod val="75000"/>
                  </a:schemeClr>
                </a:solidFill>
                <a:sym typeface="Symbol"/>
              </a:rPr>
              <a:t>de sécurité sur 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internet</a:t>
            </a:r>
          </a:p>
          <a:p>
            <a:endParaRPr lang="fr-CA" sz="2400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r>
              <a:rPr lang="fr-CA" sz="2400" dirty="0" smtClean="0">
                <a:sym typeface="Symbol"/>
              </a:rPr>
              <a:t>                  </a:t>
            </a:r>
            <a:endParaRPr lang="fr-CA" sz="2400" dirty="0">
              <a:sym typeface="Symbol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6080" y="1791193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76080" y="2412820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76080" y="3195250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6080" y="4072390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76080" y="4675125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76080" y="5347347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6080" y="6153762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6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6228184" y="24090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</a:p>
          <a:p>
            <a:pPr algn="ctr"/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5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259632" y="908720"/>
            <a:ext cx="7920880" cy="3708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6600"/>
              </a:buClr>
              <a:defRPr/>
            </a:pPr>
            <a:r>
              <a:rPr lang="fr-CA" altLang="fr-FR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solutions trouvées</a:t>
            </a:r>
          </a:p>
          <a:p>
            <a:pPr>
              <a:lnSpc>
                <a:spcPct val="90000"/>
              </a:lnSpc>
              <a:buClr>
                <a:srgbClr val="FF6600"/>
              </a:buClr>
              <a:buFontTx/>
              <a:buNone/>
              <a:defRPr/>
            </a:pPr>
            <a:endParaRPr lang="fr-CA" altLang="fr-FR" u="sng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6600"/>
              </a:buClr>
              <a:defRPr/>
            </a:pPr>
            <a:r>
              <a:rPr lang="fr-CA" altLang="fr-FR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qu’elles viennent des enfants et sont toujours les mêmes:</a:t>
            </a:r>
          </a:p>
          <a:p>
            <a:pPr>
              <a:lnSpc>
                <a:spcPct val="90000"/>
              </a:lnSpc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fr-CA" alt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fr-CA" altLang="fr-FR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 NON;</a:t>
            </a:r>
            <a:endParaRPr lang="fr-FR" altLang="fr-FR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58376"/>
            <a:ext cx="500782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>
            <p:custDataLst>
              <p:tags r:id="rId4"/>
            </p:custDataLst>
          </p:nvPr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>
            <p:custDataLst>
              <p:tags r:id="rId5"/>
            </p:custDataLst>
          </p:nvPr>
        </p:nvSpPr>
        <p:spPr>
          <a:xfrm>
            <a:off x="1229939" y="3573016"/>
            <a:ext cx="773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Accueil et présentation </a:t>
            </a:r>
            <a:endParaRPr lang="fr-CA" sz="4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>
            <p:custDataLst>
              <p:tags r:id="rId6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36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6228184" y="24090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</a:p>
          <a:p>
            <a:pPr algn="ctr"/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5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1187624" y="1052736"/>
            <a:ext cx="8229600" cy="612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CA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DEMANDER DE L’AIDE À DES AMI(E)S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58" y="1812191"/>
            <a:ext cx="7242842" cy="46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43" y="2968742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6228184" y="24090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ATELIER POUR ENFANTS</a:t>
            </a:r>
          </a:p>
          <a:p>
            <a:pPr algn="ctr"/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5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611560" y="1174468"/>
            <a:ext cx="8785225" cy="10080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CA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PARLER À DES ADULTES DE CONFIANCE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08" y="1841156"/>
            <a:ext cx="7354127" cy="47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2359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567058" y="350778"/>
            <a:ext cx="8229600" cy="1181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Font typeface="Arial" panose="020B0604020202020204" pitchFamily="34" charset="0"/>
              <a:buChar char="•"/>
              <a:defRPr/>
            </a:pPr>
            <a:r>
              <a:rPr lang="fr-CA" altLang="fr-FR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UTILISER LE CRI ET LES TRUCS D’AUTODÉFENSE (au besoin)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26005"/>
            <a:ext cx="7131557" cy="46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2359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403648" y="404248"/>
            <a:ext cx="8229600" cy="59055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50000"/>
              </a:spcAft>
              <a:buClr>
                <a:srgbClr val="FF6600"/>
              </a:buClr>
              <a:buFont typeface="Arial" pitchFamily="34" charset="0"/>
              <a:buNone/>
              <a:defRPr/>
            </a:pPr>
            <a:endParaRPr lang="fr-CA" altLang="fr-FR" u="sng" dirty="0" smtClean="0">
              <a:latin typeface="Comic Sans MS" panose="030F0702030302020204" pitchFamily="66" charset="0"/>
            </a:endParaRPr>
          </a:p>
          <a:p>
            <a:pPr>
              <a:spcAft>
                <a:spcPct val="50000"/>
              </a:spcAft>
              <a:buClr>
                <a:srgbClr val="FF6600"/>
              </a:buClr>
              <a:defRPr/>
            </a:pPr>
            <a:r>
              <a:rPr lang="fr-CA" altLang="fr-FR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adultes de confiance</a:t>
            </a:r>
            <a:endParaRPr lang="fr-CA" altLang="fr-FR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50000"/>
              </a:spcAft>
              <a:buClr>
                <a:srgbClr val="FF6600"/>
              </a:buClr>
              <a:defRPr/>
            </a:pPr>
            <a:r>
              <a:rPr lang="fr-CA" altLang="fr-FR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Remise de l’aide-mémoire</a:t>
            </a:r>
            <a:endParaRPr lang="fr-CA" altLang="fr-FR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50000"/>
              </a:spcAft>
              <a:buClr>
                <a:srgbClr val="FF6600"/>
              </a:buClr>
              <a:defRPr/>
            </a:pPr>
            <a:r>
              <a:rPr lang="fr-CA" altLang="fr-FR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 d’activités et rencontres individuelles</a:t>
            </a:r>
          </a:p>
          <a:p>
            <a:pPr lvl="1">
              <a:spcAft>
                <a:spcPct val="25000"/>
              </a:spcAft>
              <a:buClr>
                <a:srgbClr val="FF6600"/>
              </a:buClr>
              <a:defRPr/>
            </a:pPr>
            <a:r>
              <a:rPr lang="fr-CA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lang="fr-CA" altLang="fr-FR" sz="2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volontaire</a:t>
            </a:r>
            <a:r>
              <a:rPr lang="fr-CA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animatrice/</a:t>
            </a:r>
            <a:r>
              <a:rPr lang="fr-CA" altLang="fr-FR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teur</a:t>
            </a:r>
            <a:r>
              <a:rPr lang="fr-CA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leur choix;</a:t>
            </a:r>
          </a:p>
          <a:p>
            <a:pPr lvl="1">
              <a:buClr>
                <a:srgbClr val="FF6600"/>
              </a:buClr>
              <a:defRPr/>
            </a:pPr>
            <a:r>
              <a:rPr lang="fr-CA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Recevoir les </a:t>
            </a:r>
            <a:r>
              <a:rPr lang="fr-CA" altLang="fr-FR" sz="2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commentaires des enfants</a:t>
            </a:r>
            <a:r>
              <a:rPr lang="fr-CA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suite à l’atelier, </a:t>
            </a:r>
            <a:r>
              <a:rPr lang="fr-CA" altLang="fr-FR" sz="2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révision des notions vues</a:t>
            </a:r>
            <a:r>
              <a:rPr lang="fr-CA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altLang="fr-FR" sz="2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 et référence</a:t>
            </a:r>
            <a:r>
              <a:rPr lang="fr-CA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ressources du milieu au besoin.</a:t>
            </a:r>
          </a:p>
        </p:txBody>
      </p:sp>
    </p:spTree>
    <p:extLst>
      <p:ext uri="{BB962C8B-B14F-4D97-AF65-F5344CB8AC3E}">
        <p14:creationId xmlns:p14="http://schemas.microsoft.com/office/powerpoint/2010/main" val="5325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2359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115616" y="9128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32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ENFANTS DU PRÉSCOLAIRE</a:t>
            </a:r>
            <a:endParaRPr lang="fr-FR" sz="32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403648" y="1988841"/>
            <a:ext cx="7128792" cy="3096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5000"/>
              </a:spcAft>
              <a:buClr>
                <a:srgbClr val="FF6600"/>
              </a:buClr>
              <a:defRPr/>
            </a:pPr>
            <a:r>
              <a:rPr lang="fr-CA" altLang="fr-FR" sz="28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</a:t>
            </a:r>
            <a:r>
              <a:rPr lang="fr-CA" alt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jours consécutifs, de 20 à 30 minutes par jour</a:t>
            </a:r>
          </a:p>
          <a:p>
            <a:pPr>
              <a:spcAft>
                <a:spcPct val="25000"/>
              </a:spcAft>
              <a:buClr>
                <a:srgbClr val="FF6600"/>
              </a:buClr>
              <a:defRPr/>
            </a:pPr>
            <a:r>
              <a:rPr lang="fr-CA" altLang="fr-FR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Même contenu qu’au primaire mais adapté à l'âge </a:t>
            </a:r>
            <a:endParaRPr lang="fr-CA" altLang="fr-FR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2359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76422" y="336653"/>
            <a:ext cx="8230313" cy="1847248"/>
          </a:xfrm>
          <a:prstGeom prst="rect">
            <a:avLst/>
          </a:prstGeom>
        </p:spPr>
      </p:pic>
      <p:sp>
        <p:nvSpPr>
          <p:cNvPr id="6" name="Espace réservé du contenu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403648" y="2060848"/>
            <a:ext cx="7632848" cy="449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Cahiers d’activités complémentaires destinés aux enfants</a:t>
            </a:r>
            <a:r>
              <a:rPr lang="fr-FR" altLang="fr-FR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68743"/>
            <a:ext cx="7992888" cy="15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9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2359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03648" y="836712"/>
            <a:ext cx="7632848" cy="5616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Cahiers d’activités complémentaires destinés aux personnel scolaire</a:t>
            </a:r>
          </a:p>
          <a:p>
            <a:pPr marL="0" indent="0">
              <a:buNone/>
            </a:pPr>
            <a:endParaRPr lang="fr-FR" altLang="fr-F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sur le site </a:t>
            </a:r>
            <a:r>
              <a:rPr lang="fr-CA" altLang="fr-FR" sz="24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www.espacesansviolence.org </a:t>
            </a:r>
            <a:r>
              <a:rPr lang="fr-CA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l’onglet Programme ESPACE et </a:t>
            </a:r>
            <a:r>
              <a:rPr lang="fr-CA" altLang="fr-F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Outils</a:t>
            </a:r>
          </a:p>
          <a:p>
            <a:pPr marL="0" indent="0">
              <a:buNone/>
            </a:pPr>
            <a:endParaRPr lang="fr-CA" altLang="fr-F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à faire avant l’atelier</a:t>
            </a:r>
          </a:p>
          <a:p>
            <a:r>
              <a:rPr lang="fr-CA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Préscolaire : p.7        - 1er cycle : p.24</a:t>
            </a:r>
          </a:p>
          <a:p>
            <a:r>
              <a:rPr lang="fr-CA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- 2e cycle : p.34 à 36   - 3e cycle : p.48 à 50</a:t>
            </a:r>
          </a:p>
          <a:p>
            <a:pPr marL="0" indent="0">
              <a:buNone/>
            </a:pPr>
            <a:endParaRPr lang="fr-CA" altLang="fr-F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alt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d’une activité.</a:t>
            </a:r>
          </a:p>
          <a:p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alt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>
            <p:custDataLst>
              <p:tags r:id="rId4"/>
            </p:custDataLst>
          </p:nvPr>
        </p:nvSpPr>
        <p:spPr>
          <a:xfrm>
            <a:off x="1835696" y="2276872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PISTES POUR VÉRIFIER SI UN-E ENFANT EST VICTIME DE VIOLENCE</a:t>
            </a:r>
            <a:endParaRPr lang="fr-CA" sz="36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5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2771800" y="240903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PISTES POUR VÉRIFIER SI UN-E ENFANT EST VICTIME DE VIOLENCE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1911156" y="890717"/>
            <a:ext cx="6362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Les enfants ne réagissent pas tous de la même façon à la violence</a:t>
            </a: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1619672" y="2062009"/>
            <a:ext cx="6516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Cela dépend…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2123728" y="2782089"/>
            <a:ext cx="710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 leur âge;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2077126" y="3358153"/>
            <a:ext cx="710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 leur personnalité;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9"/>
            </p:custDataLst>
          </p:nvPr>
        </p:nvSpPr>
        <p:spPr>
          <a:xfrm>
            <a:off x="2077126" y="3934217"/>
            <a:ext cx="710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u type de violence vécue; 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>
            <p:custDataLst>
              <p:tags r:id="rId10"/>
            </p:custDataLst>
          </p:nvPr>
        </p:nvSpPr>
        <p:spPr>
          <a:xfrm>
            <a:off x="2077126" y="4510281"/>
            <a:ext cx="710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 la fréquence et de la durée des gestes posés;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>
            <p:custDataLst>
              <p:tags r:id="rId11"/>
            </p:custDataLst>
          </p:nvPr>
        </p:nvSpPr>
        <p:spPr>
          <a:xfrm>
            <a:off x="2077126" y="5086345"/>
            <a:ext cx="710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lien qui unit la victime à l’agresseur;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19672" y="2721281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07592" y="3249784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19672" y="3836762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19672" y="4521481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19672" y="5049984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>
            <p:custDataLst>
              <p:tags r:id="rId17"/>
            </p:custDataLst>
          </p:nvPr>
        </p:nvSpPr>
        <p:spPr>
          <a:xfrm>
            <a:off x="2077126" y="5683895"/>
            <a:ext cx="667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 la présence ou non de personnes significatives dans son environnement. 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19672" y="5708970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>
            <p:custDataLst>
              <p:tags r:id="rId19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>
            <p:custDataLst>
              <p:tags r:id="rId4"/>
            </p:custDataLst>
          </p:nvPr>
        </p:nvSpPr>
        <p:spPr>
          <a:xfrm>
            <a:off x="2771800" y="240903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PISTES POUR VÉRIFIER SI UN-E ENFANT EST VICTIME DE VIOLENCE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5"/>
            </p:custDataLst>
          </p:nvPr>
        </p:nvSpPr>
        <p:spPr>
          <a:xfrm>
            <a:off x="1475656" y="306896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Exercice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5400000">
            <a:off x="4617738" y="1943102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16200000">
            <a:off x="4689596" y="-577177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>
            <a:hlinkClick r:id="rId14" action="ppaction://hlinkfile"/>
          </p:cNvPr>
          <p:cNvSpPr txBox="1"/>
          <p:nvPr>
            <p:custDataLst>
              <p:tags r:id="rId8"/>
            </p:custDataLst>
          </p:nvPr>
        </p:nvSpPr>
        <p:spPr>
          <a:xfrm>
            <a:off x="1331789" y="373841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« Changements de comportement » 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9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654200" y="152316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Présentation des documents 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t="13179" r="48303" b="9072"/>
          <a:stretch/>
        </p:blipFill>
        <p:spPr bwMode="auto">
          <a:xfrm rot="1253586">
            <a:off x="6504181" y="3385231"/>
            <a:ext cx="954475" cy="21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4" t="12445" r="42778" b="8001"/>
          <a:stretch/>
        </p:blipFill>
        <p:spPr bwMode="auto">
          <a:xfrm rot="20554943">
            <a:off x="2496549" y="3140199"/>
            <a:ext cx="1861121" cy="27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19186" r="51078" b="11678"/>
          <a:stretch/>
        </p:blipFill>
        <p:spPr bwMode="auto">
          <a:xfrm rot="21437586">
            <a:off x="3779914" y="2413753"/>
            <a:ext cx="2836788" cy="37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Étoile à 12 branches 12"/>
          <p:cNvSpPr/>
          <p:nvPr>
            <p:custDataLst>
              <p:tags r:id="rId9"/>
            </p:custDataLst>
          </p:nvPr>
        </p:nvSpPr>
        <p:spPr>
          <a:xfrm>
            <a:off x="7452320" y="6237827"/>
            <a:ext cx="1440160" cy="431533"/>
          </a:xfrm>
          <a:prstGeom prst="star12">
            <a:avLst/>
          </a:prstGeom>
          <a:gradFill flip="none" rotWithShape="1">
            <a:gsLst>
              <a:gs pos="45000">
                <a:srgbClr val="FFBF3F"/>
              </a:gs>
              <a:gs pos="100000">
                <a:srgbClr val="EA6C1E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/>
          <p:cNvSpPr txBox="1"/>
          <p:nvPr>
            <p:custDataLst>
              <p:tags r:id="rId10"/>
            </p:custDataLst>
          </p:nvPr>
        </p:nvSpPr>
        <p:spPr>
          <a:xfrm>
            <a:off x="7782707" y="6309835"/>
            <a:ext cx="851393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11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Pochette</a:t>
            </a:r>
            <a:endParaRPr lang="fr-CA" sz="11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697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2771800" y="240903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PISTES POUR VÉRIFIER SI UN-E ENFANT EST VICTIME DE VIOLENCE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>
            <p:custDataLst>
              <p:tags r:id="rId5"/>
            </p:custDataLst>
          </p:nvPr>
        </p:nvSpPr>
        <p:spPr>
          <a:xfrm>
            <a:off x="1911156" y="1052736"/>
            <a:ext cx="6362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Le stress chez les enfants est habituellement causé par…</a:t>
            </a:r>
          </a:p>
        </p:txBody>
      </p:sp>
      <p:sp>
        <p:nvSpPr>
          <p:cNvPr id="24" name="ZoneTexte 23"/>
          <p:cNvSpPr txBox="1"/>
          <p:nvPr>
            <p:custDataLst>
              <p:tags r:id="rId6"/>
            </p:custDataLst>
          </p:nvPr>
        </p:nvSpPr>
        <p:spPr>
          <a:xfrm>
            <a:off x="1944086" y="4005064"/>
            <a:ext cx="6660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Moments difficiles : période d’examens, divorce, perte d’un être cher, chicanes, etc.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467852" y="2492896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454460" y="4005064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ZoneTexte 26"/>
          <p:cNvSpPr txBox="1"/>
          <p:nvPr>
            <p:custDataLst>
              <p:tags r:id="rId9"/>
            </p:custDataLst>
          </p:nvPr>
        </p:nvSpPr>
        <p:spPr>
          <a:xfrm>
            <a:off x="1944086" y="2420888"/>
            <a:ext cx="6516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Situations nouvelles : déménagement, entrée à l’école, la naissance d’un nouveau bébé dans la famille, etc.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>
            <p:custDataLst>
              <p:tags r:id="rId10"/>
            </p:custDataLst>
          </p:nvPr>
        </p:nvSpPr>
        <p:spPr>
          <a:xfrm>
            <a:off x="1331640" y="5589240"/>
            <a:ext cx="752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Mais comme nous l’avons vu, la raison de son stress peut être le fait de vivre de la violence.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>
            <p:custDataLst>
              <p:tags r:id="rId11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2771800" y="240903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PISTES POUR VÉRIFIER SI UN-E ENFANT EST VICTIME DE VIOLENCE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1911156" y="1322765"/>
            <a:ext cx="6362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Garder le silence ou mentir pour différentes raisons</a:t>
            </a: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2763791" y="2708921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Par peur de ne pas être cru. 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7"/>
            </p:custDataLst>
          </p:nvPr>
        </p:nvSpPr>
        <p:spPr>
          <a:xfrm>
            <a:off x="2775871" y="3645025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Par crainte de représailles.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2775871" y="4581129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Par sentiment de culpabilité.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2267744" y="2721282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2306337" y="3645025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2318417" y="4581129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>
            <p:custDataLst>
              <p:tags r:id="rId12"/>
            </p:custDataLst>
          </p:nvPr>
        </p:nvSpPr>
        <p:spPr>
          <a:xfrm>
            <a:off x="2775871" y="5498068"/>
            <a:ext cx="710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Pour protéger l’agresseur.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2318417" y="5601601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>
            <p:custDataLst>
              <p:tags r:id="rId14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-2771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0" y="3353516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1979712" y="768683"/>
            <a:ext cx="636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Comment aller vérifier vos </a:t>
            </a:r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doutes ?</a:t>
            </a: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2185379" y="2318117"/>
            <a:ext cx="64910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En faisant les premiers pas, en parlant de nos doutes et inquiétudes tout en respectant le rythme et les besoins de l’enfant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Ex: </a:t>
            </a:r>
            <a:r>
              <a:rPr lang="fr-CA" sz="2200" i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Écoute</a:t>
            </a:r>
            <a:r>
              <a:rPr lang="fr-CA" sz="2200" i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, j’ai l’impression que quelque chose ne va pas et ça m’inquiète.  As-tu le goût de m’en parler ?  Peut-être qu’ensemble on pourrait trouver une solution.</a:t>
            </a:r>
          </a:p>
          <a:p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727925" y="2348880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3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-2771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0" y="3353516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979712" y="2707133"/>
            <a:ext cx="6362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Quand l’enfant se confie à vous.</a:t>
            </a:r>
          </a:p>
        </p:txBody>
      </p:sp>
    </p:spTree>
    <p:extLst>
      <p:ext uri="{BB962C8B-B14F-4D97-AF65-F5344CB8AC3E}">
        <p14:creationId xmlns:p14="http://schemas.microsoft.com/office/powerpoint/2010/main" val="24601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3707904" y="240903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QUAND L’ENFANT SE CONFIE À VOUS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Étoile à 12 branches 8"/>
          <p:cNvSpPr/>
          <p:nvPr>
            <p:custDataLst>
              <p:tags r:id="rId5"/>
            </p:custDataLst>
          </p:nvPr>
        </p:nvSpPr>
        <p:spPr>
          <a:xfrm>
            <a:off x="7452320" y="6237827"/>
            <a:ext cx="1440160" cy="431533"/>
          </a:xfrm>
          <a:prstGeom prst="star12">
            <a:avLst/>
          </a:prstGeom>
          <a:gradFill flip="none" rotWithShape="1">
            <a:gsLst>
              <a:gs pos="45000">
                <a:srgbClr val="FFBF3F"/>
              </a:gs>
              <a:gs pos="100000">
                <a:srgbClr val="EA6C1E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>
            <a:off x="7782707" y="6309835"/>
            <a:ext cx="851393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11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Pochette</a:t>
            </a:r>
            <a:endParaRPr lang="fr-CA" sz="11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>
            <p:custDataLst>
              <p:tags r:id="rId7"/>
            </p:custDataLst>
          </p:nvPr>
        </p:nvSpPr>
        <p:spPr>
          <a:xfrm>
            <a:off x="1475656" y="306896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Tempête d’idées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5400000">
            <a:off x="4617738" y="1943102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16200000">
            <a:off x="4689746" y="-577178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>
            <a:hlinkClick r:id="rId16" action="ppaction://hlinkfile"/>
          </p:cNvPr>
          <p:cNvSpPr txBox="1"/>
          <p:nvPr>
            <p:custDataLst>
              <p:tags r:id="rId10"/>
            </p:custDataLst>
          </p:nvPr>
        </p:nvSpPr>
        <p:spPr>
          <a:xfrm>
            <a:off x="1403648" y="38610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« Attitudes qui favorisent la confidence » 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-2771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0" y="3353516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619672" y="1340768"/>
            <a:ext cx="71033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1.  Trouver un endroit sécurisant pour ne pas être dérangé;</a:t>
            </a:r>
          </a:p>
          <a:p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2.  Croire l’enfant (peut-être la 1ière fois qu’il en parle) 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3.  Demeurer calme;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4.  Le déculpabiliser (c’est pas de ta faute);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5.  Ne pas corriger le vocabulaire de l’enfant.  Si l’enfant ne trouve pas les mots lui demander de faire les gestes ou un dessin;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6.  Être le plus ouvert possible;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>
            <a:hlinkClick r:id="rId9" action="ppaction://hlinkfile"/>
          </p:cNvPr>
          <p:cNvSpPr txBox="1"/>
          <p:nvPr>
            <p:custDataLst>
              <p:tags r:id="rId5"/>
            </p:custDataLst>
          </p:nvPr>
        </p:nvSpPr>
        <p:spPr>
          <a:xfrm>
            <a:off x="1378242" y="47667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« Attitudes qui favorisent la confidence » 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3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-2771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0" y="3353516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763688" y="836712"/>
            <a:ext cx="71033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7.   Valider </a:t>
            </a:r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ses sentiments (c’est normal que </a:t>
            </a:r>
            <a:r>
              <a:rPr lang="fr-CA" sz="20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tu ressentes de la peur, colère, peine, honte, haine et tristesse</a:t>
            </a:r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8.   Lui </a:t>
            </a:r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dire qu’il a bien fait de venir vous en parler </a:t>
            </a: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     (courageux);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9.    Poser des questions </a:t>
            </a:r>
            <a:r>
              <a:rPr lang="fr-CA" sz="20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ouvertes (non suggestives);</a:t>
            </a: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10.  Évaluer la sécurité de l’enfant;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11.  Demander à l’enfant comment on peut l’aider             (laisser de la place à l’enfant dans la recherche de solutions);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12.  Dire à l’enfant ce que vous avez l’intention de faire;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CA" sz="20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13.  Ne pas faire de promesse que l’on ne peut tenir.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403797" y="335351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Mise en situation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-2771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0" y="3353516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16200000">
            <a:off x="4689746" y="-577178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8675"/>
          <a:stretch/>
        </p:blipFill>
        <p:spPr bwMode="auto">
          <a:xfrm rot="5400000">
            <a:off x="4617738" y="1943102"/>
            <a:ext cx="772919" cy="60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6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-27714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0" y="3353516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619672" y="238402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Après avoir reçu cette confidence, quelles ressources peuvent vous aider?</a:t>
            </a:r>
            <a:endParaRPr lang="fr-CA" sz="40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Connecteur 1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475656" y="620688"/>
            <a:ext cx="7169556" cy="5991318"/>
          </a:xfrm>
          <a:prstGeom prst="flowChartConnector">
            <a:avLst/>
          </a:prstGeom>
          <a:solidFill>
            <a:srgbClr val="FBE197"/>
          </a:solidFill>
          <a:ln>
            <a:solidFill>
              <a:srgbClr val="FED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Organigramme : Connecteur 1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571163" y="1412776"/>
            <a:ext cx="5153801" cy="4473727"/>
          </a:xfrm>
          <a:prstGeom prst="flowChartConnector">
            <a:avLst/>
          </a:prstGeom>
          <a:solidFill>
            <a:srgbClr val="FAD672"/>
          </a:solidFill>
          <a:ln>
            <a:solidFill>
              <a:srgbClr val="FED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6"/>
            </p:custDataLst>
          </p:nvPr>
        </p:nvSpPr>
        <p:spPr>
          <a:xfrm>
            <a:off x="6228184" y="24090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RESSOURCES</a:t>
            </a:r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DU MILIEU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1137504" y="116632"/>
            <a:ext cx="4824536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Qui peut m’aider ?</a:t>
            </a:r>
          </a:p>
        </p:txBody>
      </p:sp>
      <p:sp>
        <p:nvSpPr>
          <p:cNvPr id="18" name="ZoneTexte 17"/>
          <p:cNvSpPr txBox="1"/>
          <p:nvPr>
            <p:custDataLst>
              <p:tags r:id="rId8"/>
            </p:custDataLst>
          </p:nvPr>
        </p:nvSpPr>
        <p:spPr>
          <a:xfrm>
            <a:off x="3995936" y="1700808"/>
            <a:ext cx="2232248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MILIEU SCOLAIRE / MILIEU DE GARDE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DE L’ENFANT</a:t>
            </a:r>
          </a:p>
        </p:txBody>
      </p:sp>
      <p:sp>
        <p:nvSpPr>
          <p:cNvPr id="19" name="ZoneTexte 18"/>
          <p:cNvSpPr txBox="1"/>
          <p:nvPr>
            <p:custDataLst>
              <p:tags r:id="rId9"/>
            </p:custDataLst>
          </p:nvPr>
        </p:nvSpPr>
        <p:spPr>
          <a:xfrm>
            <a:off x="4227756" y="6021288"/>
            <a:ext cx="183620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Organismes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communautaires</a:t>
            </a:r>
          </a:p>
        </p:txBody>
      </p:sp>
      <p:sp>
        <p:nvSpPr>
          <p:cNvPr id="20" name="ZoneTexte 19"/>
          <p:cNvSpPr txBox="1"/>
          <p:nvPr>
            <p:custDataLst>
              <p:tags r:id="rId10"/>
            </p:custDataLst>
          </p:nvPr>
        </p:nvSpPr>
        <p:spPr>
          <a:xfrm>
            <a:off x="6994778" y="4617147"/>
            <a:ext cx="1639322" cy="51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Groupes 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d’entraide</a:t>
            </a:r>
          </a:p>
        </p:txBody>
      </p:sp>
      <p:sp>
        <p:nvSpPr>
          <p:cNvPr id="21" name="ZoneTexte 20"/>
          <p:cNvSpPr txBox="1"/>
          <p:nvPr>
            <p:custDataLst>
              <p:tags r:id="rId11"/>
            </p:custDataLst>
          </p:nvPr>
        </p:nvSpPr>
        <p:spPr>
          <a:xfrm>
            <a:off x="1691680" y="4617147"/>
            <a:ext cx="1340085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Hôpitaux </a:t>
            </a:r>
          </a:p>
        </p:txBody>
      </p:sp>
      <p:sp>
        <p:nvSpPr>
          <p:cNvPr id="22" name="ZoneTexte 21"/>
          <p:cNvSpPr txBox="1"/>
          <p:nvPr>
            <p:custDataLst>
              <p:tags r:id="rId12"/>
            </p:custDataLst>
          </p:nvPr>
        </p:nvSpPr>
        <p:spPr>
          <a:xfrm>
            <a:off x="1475656" y="3068960"/>
            <a:ext cx="1109734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DPJ</a:t>
            </a:r>
          </a:p>
        </p:txBody>
      </p:sp>
      <p:sp>
        <p:nvSpPr>
          <p:cNvPr id="25" name="Organigramme : Connecteur 24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4012295" y="2529773"/>
            <a:ext cx="2267127" cy="2267379"/>
          </a:xfrm>
          <a:prstGeom prst="flowChartConnector">
            <a:avLst/>
          </a:prstGeom>
          <a:solidFill>
            <a:srgbClr val="F9CB49"/>
          </a:solidFill>
          <a:ln>
            <a:solidFill>
              <a:srgbClr val="FED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Organigramme : Connecteur 25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785940" y="3357154"/>
            <a:ext cx="719838" cy="719918"/>
          </a:xfrm>
          <a:prstGeom prst="flowChartConnector">
            <a:avLst/>
          </a:prstGeom>
          <a:solidFill>
            <a:srgbClr val="FCE8AE"/>
          </a:solidFill>
          <a:ln>
            <a:solidFill>
              <a:srgbClr val="FED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ZoneTexte 26"/>
          <p:cNvSpPr txBox="1"/>
          <p:nvPr>
            <p:custDataLst>
              <p:tags r:id="rId15"/>
            </p:custDataLst>
          </p:nvPr>
        </p:nvSpPr>
        <p:spPr>
          <a:xfrm>
            <a:off x="4499992" y="357301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MOI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>
            <p:custDataLst>
              <p:tags r:id="rId16"/>
            </p:custDataLst>
          </p:nvPr>
        </p:nvSpPr>
        <p:spPr>
          <a:xfrm>
            <a:off x="3816462" y="3715687"/>
            <a:ext cx="12759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Ami </a:t>
            </a:r>
          </a:p>
        </p:txBody>
      </p:sp>
      <p:sp>
        <p:nvSpPr>
          <p:cNvPr id="29" name="ZoneTexte 28"/>
          <p:cNvSpPr txBox="1"/>
          <p:nvPr>
            <p:custDataLst>
              <p:tags r:id="rId17"/>
            </p:custDataLst>
          </p:nvPr>
        </p:nvSpPr>
        <p:spPr>
          <a:xfrm>
            <a:off x="5023458" y="3915044"/>
            <a:ext cx="1510072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Conjoint(e)</a:t>
            </a:r>
          </a:p>
        </p:txBody>
      </p:sp>
      <p:sp>
        <p:nvSpPr>
          <p:cNvPr id="31" name="ZoneTexte 30"/>
          <p:cNvSpPr txBox="1"/>
          <p:nvPr>
            <p:custDataLst>
              <p:tags r:id="rId18"/>
            </p:custDataLst>
          </p:nvPr>
        </p:nvSpPr>
        <p:spPr>
          <a:xfrm>
            <a:off x="4355976" y="2636912"/>
            <a:ext cx="1542790" cy="3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PROCHES</a:t>
            </a:r>
          </a:p>
        </p:txBody>
      </p:sp>
      <p:sp>
        <p:nvSpPr>
          <p:cNvPr id="32" name="ZoneTexte 31"/>
          <p:cNvSpPr txBox="1"/>
          <p:nvPr>
            <p:custDataLst>
              <p:tags r:id="rId19"/>
            </p:custDataLst>
          </p:nvPr>
        </p:nvSpPr>
        <p:spPr>
          <a:xfrm>
            <a:off x="4067944" y="3068960"/>
            <a:ext cx="2088232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Famille</a:t>
            </a:r>
          </a:p>
        </p:txBody>
      </p:sp>
      <p:sp>
        <p:nvSpPr>
          <p:cNvPr id="33" name="ZoneTexte 32"/>
          <p:cNvSpPr txBox="1"/>
          <p:nvPr>
            <p:custDataLst>
              <p:tags r:id="rId20"/>
            </p:custDataLst>
          </p:nvPr>
        </p:nvSpPr>
        <p:spPr>
          <a:xfrm>
            <a:off x="4031940" y="949762"/>
            <a:ext cx="2232248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AUTRES RESSOURCES</a:t>
            </a:r>
          </a:p>
        </p:txBody>
      </p:sp>
      <p:sp>
        <p:nvSpPr>
          <p:cNvPr id="34" name="ZoneTexte 33"/>
          <p:cNvSpPr txBox="1"/>
          <p:nvPr>
            <p:custDataLst>
              <p:tags r:id="rId21"/>
            </p:custDataLst>
          </p:nvPr>
        </p:nvSpPr>
        <p:spPr>
          <a:xfrm>
            <a:off x="5940152" y="2561381"/>
            <a:ext cx="1506636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Direction</a:t>
            </a:r>
            <a:endParaRPr lang="fr-CA" sz="11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>
            <p:custDataLst>
              <p:tags r:id="rId22"/>
            </p:custDataLst>
          </p:nvPr>
        </p:nvSpPr>
        <p:spPr>
          <a:xfrm>
            <a:off x="6084168" y="4000022"/>
            <a:ext cx="144882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Services 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rofessionnels</a:t>
            </a:r>
          </a:p>
        </p:txBody>
      </p:sp>
      <p:sp>
        <p:nvSpPr>
          <p:cNvPr id="36" name="ZoneTexte 35"/>
          <p:cNvSpPr txBox="1"/>
          <p:nvPr>
            <p:custDataLst>
              <p:tags r:id="rId23"/>
            </p:custDataLst>
          </p:nvPr>
        </p:nvSpPr>
        <p:spPr>
          <a:xfrm>
            <a:off x="2411760" y="3933056"/>
            <a:ext cx="1704800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Personnel 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enseignant </a:t>
            </a:r>
          </a:p>
        </p:txBody>
      </p:sp>
      <p:sp>
        <p:nvSpPr>
          <p:cNvPr id="37" name="ZoneTexte 36"/>
          <p:cNvSpPr txBox="1"/>
          <p:nvPr>
            <p:custDataLst>
              <p:tags r:id="rId24"/>
            </p:custDataLst>
          </p:nvPr>
        </p:nvSpPr>
        <p:spPr>
          <a:xfrm>
            <a:off x="2753610" y="2561382"/>
            <a:ext cx="1692563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Secrétariat </a:t>
            </a:r>
          </a:p>
        </p:txBody>
      </p:sp>
      <p:sp>
        <p:nvSpPr>
          <p:cNvPr id="40" name="ZoneTexte 39"/>
          <p:cNvSpPr txBox="1"/>
          <p:nvPr>
            <p:custDataLst>
              <p:tags r:id="rId25"/>
            </p:custDataLst>
          </p:nvPr>
        </p:nvSpPr>
        <p:spPr>
          <a:xfrm>
            <a:off x="1979712" y="4869160"/>
            <a:ext cx="1340085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CLSC 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CISSS/CIUSSS</a:t>
            </a:r>
          </a:p>
        </p:txBody>
      </p:sp>
      <p:sp>
        <p:nvSpPr>
          <p:cNvPr id="42" name="ZoneTexte 41"/>
          <p:cNvSpPr txBox="1"/>
          <p:nvPr>
            <p:custDataLst>
              <p:tags r:id="rId26"/>
            </p:custDataLst>
          </p:nvPr>
        </p:nvSpPr>
        <p:spPr>
          <a:xfrm>
            <a:off x="6588224" y="1600711"/>
            <a:ext cx="1340085" cy="28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811 </a:t>
            </a:r>
          </a:p>
        </p:txBody>
      </p:sp>
      <p:sp>
        <p:nvSpPr>
          <p:cNvPr id="39" name="ZoneTexte 38"/>
          <p:cNvSpPr txBox="1"/>
          <p:nvPr>
            <p:custDataLst>
              <p:tags r:id="rId27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oneTexte 45"/>
          <p:cNvSpPr txBox="1"/>
          <p:nvPr>
            <p:custDataLst>
              <p:tags r:id="rId28"/>
            </p:custDataLst>
          </p:nvPr>
        </p:nvSpPr>
        <p:spPr>
          <a:xfrm>
            <a:off x="4029734" y="5085184"/>
            <a:ext cx="223224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Personnel du</a:t>
            </a:r>
          </a:p>
          <a:p>
            <a:pPr algn="ctr">
              <a:lnSpc>
                <a:spcPct val="115000"/>
              </a:lnSpc>
              <a:defRPr/>
            </a:pPr>
            <a:r>
              <a:rPr lang="fr-CA" sz="1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CA" sz="1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ervice de garde </a:t>
            </a:r>
          </a:p>
        </p:txBody>
      </p:sp>
    </p:spTree>
    <p:extLst>
      <p:ext uri="{BB962C8B-B14F-4D97-AF65-F5344CB8AC3E}">
        <p14:creationId xmlns:p14="http://schemas.microsoft.com/office/powerpoint/2010/main" val="3761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/>
      <p:bldP spid="18" grpId="0"/>
      <p:bldP spid="19" grpId="0"/>
      <p:bldP spid="20" grpId="0"/>
      <p:bldP spid="21" grpId="0"/>
      <p:bldP spid="22" grpId="0"/>
      <p:bldP spid="25" grpId="0" animBg="1"/>
      <p:bldP spid="26" grpId="0" animBg="1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42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>
            <p:custDataLst>
              <p:tags r:id="rId4"/>
            </p:custDataLst>
          </p:nvPr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>
            <p:custDataLst>
              <p:tags r:id="rId5"/>
            </p:custDataLst>
          </p:nvPr>
        </p:nvSpPr>
        <p:spPr>
          <a:xfrm>
            <a:off x="2602378" y="5138028"/>
            <a:ext cx="290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volets 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>
            <p:custDataLst>
              <p:tags r:id="rId6"/>
            </p:custDataLst>
          </p:nvPr>
        </p:nvSpPr>
        <p:spPr>
          <a:xfrm>
            <a:off x="5198126" y="4489956"/>
            <a:ext cx="275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Personnel 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7"/>
            </p:custDataLst>
          </p:nvPr>
        </p:nvSpPr>
        <p:spPr>
          <a:xfrm>
            <a:off x="5220072" y="513802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Parents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8"/>
            </p:custDataLst>
          </p:nvPr>
        </p:nvSpPr>
        <p:spPr>
          <a:xfrm>
            <a:off x="5220071" y="5714092"/>
            <a:ext cx="309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Enfants 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4690610" y="4521481"/>
            <a:ext cx="457454" cy="4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4690610" y="5049984"/>
            <a:ext cx="457454" cy="5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4690610" y="5661248"/>
            <a:ext cx="457454" cy="6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>
            <p:custDataLst>
              <p:tags r:id="rId12"/>
            </p:custDataLst>
          </p:nvPr>
        </p:nvSpPr>
        <p:spPr>
          <a:xfrm>
            <a:off x="1229939" y="3573016"/>
            <a:ext cx="7734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Prévenir toutes les formes de violence faite aux enfants. </a:t>
            </a:r>
            <a:endParaRPr lang="fr-CA" sz="22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llipse 2"/>
          <p:cNvSpPr/>
          <p:nvPr>
            <p:custDataLst>
              <p:tags r:id="rId13"/>
            </p:custDataLst>
          </p:nvPr>
        </p:nvSpPr>
        <p:spPr>
          <a:xfrm>
            <a:off x="6873663" y="1650699"/>
            <a:ext cx="1517354" cy="657654"/>
          </a:xfrm>
          <a:prstGeom prst="ellipse">
            <a:avLst/>
          </a:prstGeom>
          <a:gradFill flip="none" rotWithShape="1">
            <a:gsLst>
              <a:gs pos="0">
                <a:srgbClr val="EA6C1E"/>
              </a:gs>
              <a:gs pos="20000">
                <a:srgbClr val="EA6C1E"/>
              </a:gs>
              <a:gs pos="100000">
                <a:srgbClr val="F8B80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ZoneTexte 23"/>
          <p:cNvSpPr txBox="1"/>
          <p:nvPr>
            <p:custDataLst>
              <p:tags r:id="rId14"/>
            </p:custDataLst>
          </p:nvPr>
        </p:nvSpPr>
        <p:spPr>
          <a:xfrm>
            <a:off x="6732240" y="17179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FED540"/>
                </a:solidFill>
                <a:latin typeface="Arial" pitchFamily="34" charset="0"/>
                <a:cs typeface="Arial" pitchFamily="34" charset="0"/>
              </a:rPr>
              <a:t>Depuis </a:t>
            </a:r>
          </a:p>
          <a:p>
            <a:pPr algn="ctr"/>
            <a:r>
              <a:rPr lang="fr-CA" sz="1400" b="1" dirty="0" smtClean="0">
                <a:solidFill>
                  <a:srgbClr val="FED540"/>
                </a:solidFill>
                <a:latin typeface="Arial" pitchFamily="34" charset="0"/>
                <a:cs typeface="Arial" pitchFamily="34" charset="0"/>
              </a:rPr>
              <a:t>1989</a:t>
            </a:r>
            <a:endParaRPr lang="fr-CA" sz="1400" b="1" dirty="0">
              <a:solidFill>
                <a:srgbClr val="FED5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>
            <p:custDataLst>
              <p:tags r:id="rId15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2" name="Image 21" descr="ROEQ.jp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1547664" y="476672"/>
            <a:ext cx="4212468" cy="2808312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17"/>
            </p:custDataLst>
          </p:nvPr>
        </p:nvSpPr>
        <p:spPr>
          <a:xfrm>
            <a:off x="1229939" y="332656"/>
            <a:ext cx="7734549" cy="641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14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763688" y="620811"/>
            <a:ext cx="636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Loi sur la protection de la jeunesse</a:t>
            </a: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1158760" y="1259051"/>
            <a:ext cx="78488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tant que professionnel, </a:t>
            </a:r>
            <a:r>
              <a:rPr lang="fr-CA" sz="22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si vous croyez 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qu’un enfant vit une situation de violence physique ou sexuelle, de négligence grave, d’abandon, de mauvais traitements psychologiques ou qu’il y a de sérieux problèmes de comportements (abus de drogues, tentative de suicide, fugues, délits, etc.): La loi de la protection de la jeunesse </a:t>
            </a:r>
            <a:r>
              <a:rPr lang="fr-CA" sz="2200" b="1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vous oblige 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à en prévenir immédiatement la DPJ. </a:t>
            </a:r>
            <a:endParaRPr lang="fr-CA" sz="22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endParaRPr lang="fr-CA" sz="8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Cette </a:t>
            </a:r>
            <a:r>
              <a:rPr lang="fr-CA" sz="2200" u="sng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loi vous assure </a:t>
            </a:r>
            <a:r>
              <a:rPr lang="fr-CA" sz="2200" u="sng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l’immunité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, aucune 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poursuite ne peut être intentée contre 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vous.</a:t>
            </a:r>
          </a:p>
          <a:p>
            <a:endParaRPr lang="fr-CA" sz="8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CA" sz="2200" u="sng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signalement </a:t>
            </a:r>
            <a:r>
              <a:rPr lang="fr-CA" sz="2200" u="sng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est confidentiel 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votre nom ne sera jamais </a:t>
            </a:r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divulgué.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8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Le dossier reste </a:t>
            </a:r>
            <a:r>
              <a:rPr lang="fr-CA" sz="2200" u="sng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ouvert 2 ans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, partout dans le Québec. </a:t>
            </a:r>
            <a:endParaRPr lang="fr-CA" sz="2200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200" u="sng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Si vous doutez</a:t>
            </a:r>
            <a:r>
              <a:rPr lang="fr-CA" sz="2200" dirty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à si vous devez dénoncer une situation ou non, contactez la DPJ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6"/>
            </p:custDataLst>
          </p:nvPr>
        </p:nvSpPr>
        <p:spPr>
          <a:xfrm>
            <a:off x="6228184" y="24090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RESSOURCES</a:t>
            </a:r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DU MILIEU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7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3692996" y="265806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>
            <p:custDataLst>
              <p:tags r:id="rId5"/>
            </p:custDataLst>
          </p:nvPr>
        </p:nvSpPr>
        <p:spPr>
          <a:xfrm>
            <a:off x="1475656" y="1124744"/>
            <a:ext cx="7332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En s’impliquant en prévention, vous pouvez faire en sorte que les enfants…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6"/>
            </p:custDataLst>
          </p:nvPr>
        </p:nvSpPr>
        <p:spPr>
          <a:xfrm>
            <a:off x="2317807" y="3068960"/>
            <a:ext cx="578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soient mieux informés sur la violence et qu’ils sachent comment réagir;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7"/>
            </p:custDataLst>
          </p:nvPr>
        </p:nvSpPr>
        <p:spPr>
          <a:xfrm>
            <a:off x="2314346" y="4129916"/>
            <a:ext cx="6362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soient plus autonomes pour répondre à leurs besoins;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>
            <p:custDataLst>
              <p:tags r:id="rId8"/>
            </p:custDataLst>
          </p:nvPr>
        </p:nvSpPr>
        <p:spPr>
          <a:xfrm>
            <a:off x="2242338" y="5230361"/>
            <a:ext cx="6362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soient moins isolés des ressources d’aide.</a:t>
            </a:r>
            <a:endParaRPr lang="fr-CA" sz="22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7"/>
          <a:stretch/>
        </p:blipFill>
        <p:spPr bwMode="auto">
          <a:xfrm>
            <a:off x="1671390" y="2996952"/>
            <a:ext cx="668362" cy="7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b="78919"/>
          <a:stretch/>
        </p:blipFill>
        <p:spPr bwMode="auto">
          <a:xfrm>
            <a:off x="1671390" y="4000022"/>
            <a:ext cx="668362" cy="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5" b="64891"/>
          <a:stretch/>
        </p:blipFill>
        <p:spPr bwMode="auto">
          <a:xfrm>
            <a:off x="1671390" y="5072140"/>
            <a:ext cx="668362" cy="8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Espace réservé du contenu 3" descr="mains-ensemble.jpg"/>
          <p:cNvPicPr>
            <a:picLocks noGrp="1" noChangeAspect="1"/>
          </p:cNvPicPr>
          <p:nvPr>
            <p:custDataLst>
              <p:tags r:id="rId12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-172849" y="2906085"/>
            <a:ext cx="1192086" cy="1140781"/>
          </a:xfrm>
          <a:prstGeom prst="rect">
            <a:avLst/>
          </a:prstGeom>
        </p:spPr>
      </p:pic>
      <p:sp>
        <p:nvSpPr>
          <p:cNvPr id="14" name="ZoneTexte 13"/>
          <p:cNvSpPr txBox="1"/>
          <p:nvPr>
            <p:custDataLst>
              <p:tags r:id="rId13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>
            <p:custDataLst>
              <p:tags r:id="rId1"/>
            </p:custDataLst>
          </p:nvPr>
        </p:nvSpPr>
        <p:spPr>
          <a:xfrm>
            <a:off x="1487735" y="2780928"/>
            <a:ext cx="5000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Merci</a:t>
            </a:r>
            <a:r>
              <a:rPr lang="fr-CA" sz="96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A" sz="96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>
            <p:custDataLst>
              <p:tags r:id="rId2"/>
            </p:custDataLst>
          </p:nvPr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16668" r="66048" b="50482"/>
          <a:stretch/>
        </p:blipFill>
        <p:spPr bwMode="auto">
          <a:xfrm>
            <a:off x="5724128" y="2132856"/>
            <a:ext cx="2185035" cy="2478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6"/>
            </p:custDataLst>
          </p:nvPr>
        </p:nvSpPr>
        <p:spPr>
          <a:xfrm>
            <a:off x="3692996" y="265806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ÉVALUATION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3131840" y="1124744"/>
            <a:ext cx="397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Feuille d’évaluation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>
            <p:custDataLst>
              <p:tags r:id="rId8"/>
            </p:custDataLst>
          </p:nvPr>
        </p:nvSpPr>
        <p:spPr>
          <a:xfrm>
            <a:off x="251520" y="649873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fr-CA" sz="1000" dirty="0">
              <a:solidFill>
                <a:srgbClr val="1A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>
            <p:custDataLst>
              <p:tags r:id="rId9"/>
            </p:custDataLst>
          </p:nvPr>
        </p:nvSpPr>
        <p:spPr>
          <a:xfrm>
            <a:off x="1619672" y="5085184"/>
            <a:ext cx="7272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2060"/>
                </a:solidFill>
              </a:rPr>
              <a:t>E</a:t>
            </a:r>
            <a:r>
              <a:rPr lang="fr-FR" sz="2400" b="1" dirty="0" smtClean="0">
                <a:solidFill>
                  <a:srgbClr val="00B050"/>
                </a:solidFill>
              </a:rPr>
              <a:t>S</a:t>
            </a:r>
            <a:r>
              <a:rPr lang="fr-CA" sz="2400" b="1" dirty="0" smtClean="0">
                <a:solidFill>
                  <a:srgbClr val="002060"/>
                </a:solidFill>
              </a:rPr>
              <a:t>PACE Gaspésie-les-Îles</a:t>
            </a:r>
          </a:p>
          <a:p>
            <a:pPr algn="ctr"/>
            <a:r>
              <a:rPr lang="fr-CA" sz="2200" b="1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418 368-2015 – 1 866 368-2015</a:t>
            </a:r>
            <a:endParaRPr lang="fr-CA" sz="2200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CA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www.espacesansviolence.org</a:t>
            </a:r>
          </a:p>
          <a:p>
            <a:endParaRPr lang="fr-CA" sz="1400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endParaRPr lang="fr-CA" sz="1400" b="1" dirty="0" smtClean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3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0528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0527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01" y="332656"/>
            <a:ext cx="3742479" cy="41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606694"/>
            <a:ext cx="1637441" cy="141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34" y="4653136"/>
            <a:ext cx="904706" cy="122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761431" cy="117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86" y="4653136"/>
            <a:ext cx="749908" cy="11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osange 28"/>
          <p:cNvSpPr/>
          <p:nvPr>
            <p:custDataLst>
              <p:tags r:id="rId10"/>
            </p:custDataLst>
          </p:nvPr>
        </p:nvSpPr>
        <p:spPr>
          <a:xfrm rot="16200000">
            <a:off x="5004048" y="773466"/>
            <a:ext cx="3600000" cy="3636000"/>
          </a:xfrm>
          <a:prstGeom prst="diamond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9000">
                <a:srgbClr val="CFCFCF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57150">
            <a:solidFill>
              <a:srgbClr val="F8B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ZoneTexte 29"/>
          <p:cNvSpPr txBox="1"/>
          <p:nvPr>
            <p:custDataLst>
              <p:tags r:id="rId11"/>
            </p:custDataLst>
          </p:nvPr>
        </p:nvSpPr>
        <p:spPr>
          <a:xfrm>
            <a:off x="5220072" y="2438450"/>
            <a:ext cx="3101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11 organismes </a:t>
            </a:r>
          </a:p>
          <a:p>
            <a:pPr algn="ctr"/>
            <a:r>
              <a:rPr lang="fr-CA" sz="2800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au Québec </a:t>
            </a:r>
            <a:endParaRPr lang="fr-CA" sz="2800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b="43976"/>
          <a:stretch/>
        </p:blipFill>
        <p:spPr bwMode="auto">
          <a:xfrm>
            <a:off x="5940152" y="1718370"/>
            <a:ext cx="1692188" cy="59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4"/>
          <p:cNvSpPr txBox="1"/>
          <p:nvPr>
            <p:custDataLst>
              <p:tags r:id="rId16"/>
            </p:custDataLst>
          </p:nvPr>
        </p:nvSpPr>
        <p:spPr>
          <a:xfrm>
            <a:off x="1013914" y="6074132"/>
            <a:ext cx="813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www.espacesansviolence.org</a:t>
            </a:r>
            <a:endParaRPr lang="fr-CA" sz="28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17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62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72849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72848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849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5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ZoneTexte 13"/>
          <p:cNvSpPr txBox="1"/>
          <p:nvPr>
            <p:custDataLst>
              <p:tags r:id="rId6"/>
            </p:custDataLst>
          </p:nvPr>
        </p:nvSpPr>
        <p:spPr>
          <a:xfrm>
            <a:off x="6156176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ACCUEIL ET PRÉSENTATION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115616" y="1196752"/>
          <a:ext cx="762952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hart" r:id="rId14" imgW="7638950" imgH="5035732" progId="Excel.Chart.8">
                  <p:embed/>
                </p:oleObj>
              </mc:Choice>
              <mc:Fallback>
                <p:oleObj name="Chart" r:id="rId14" imgW="7638950" imgH="503573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196752"/>
                        <a:ext cx="762952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431800" y="549275"/>
            <a:ext cx="8229600" cy="684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FF6600"/>
              </a:buClr>
              <a:defRPr/>
            </a:pPr>
            <a:r>
              <a:rPr lang="fr-CA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Milieu scolaire</a:t>
            </a:r>
          </a:p>
        </p:txBody>
      </p:sp>
      <p:sp>
        <p:nvSpPr>
          <p:cNvPr id="17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70013" y="5734050"/>
            <a:ext cx="7054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A" alt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 13 novembre 2014, ESPACE GÎM rencontre la dernière école francophone n’ayant pas encore reçu le programme ESPACE. 100% des écoles sur notre territoire reçoivent le programme ESPACE.   </a:t>
            </a:r>
          </a:p>
        </p:txBody>
      </p:sp>
    </p:spTree>
    <p:extLst>
      <p:ext uri="{BB962C8B-B14F-4D97-AF65-F5344CB8AC3E}">
        <p14:creationId xmlns:p14="http://schemas.microsoft.com/office/powerpoint/2010/main" val="33648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547664" y="1268760"/>
          <a:ext cx="6867525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hart" r:id="rId12" imgW="6876884" imgH="4712616" progId="Excel.Chart.8">
                  <p:embed/>
                </p:oleObj>
              </mc:Choice>
              <mc:Fallback>
                <p:oleObj name="Chart" r:id="rId12" imgW="6876884" imgH="4712616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268760"/>
                        <a:ext cx="6867525" cy="470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03376" y="5805264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CA" alt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Au 1 septembre 2016, ESPACE GÎM a rencontré un peu plus de 94% des Centres de la petite enfance sur son territoire.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683568" y="522347"/>
            <a:ext cx="4038600" cy="641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FF6600"/>
              </a:buClr>
              <a:defRPr/>
            </a:pPr>
            <a:r>
              <a:rPr lang="fr-CA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Milieu de garde</a:t>
            </a:r>
          </a:p>
        </p:txBody>
      </p:sp>
    </p:spTree>
    <p:extLst>
      <p:ext uri="{BB962C8B-B14F-4D97-AF65-F5344CB8AC3E}">
        <p14:creationId xmlns:p14="http://schemas.microsoft.com/office/powerpoint/2010/main" val="24699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6012160" y="24090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ANALYSE ET PROBLÉMATIQUE</a:t>
            </a:r>
            <a:endParaRPr lang="fr-CA" sz="1400" b="1" dirty="0">
              <a:solidFill>
                <a:srgbClr val="00277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-189433" y="-1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189432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33" y="2935491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1619520" y="306896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Analyse et problématique</a:t>
            </a:r>
          </a:p>
        </p:txBody>
      </p:sp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>
            <a:off x="301834" y="6498736"/>
            <a:ext cx="229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>
                <a:solidFill>
                  <a:srgbClr val="1A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67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>
            <a:off x="0" y="0"/>
            <a:ext cx="1194443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2" t="15974" r="13969" b="23160"/>
          <a:stretch/>
        </p:blipFill>
        <p:spPr bwMode="auto">
          <a:xfrm rot="10800000">
            <a:off x="-26556" y="3356998"/>
            <a:ext cx="1194441" cy="350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05" y="2968743"/>
            <a:ext cx="1192086" cy="10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1619520" y="306896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>
                <a:solidFill>
                  <a:srgbClr val="002774"/>
                </a:solidFill>
                <a:latin typeface="Arial" pitchFamily="34" charset="0"/>
                <a:cs typeface="Arial" pitchFamily="34" charset="0"/>
              </a:rPr>
              <a:t>1. Dynamique des abus de pouvoir</a:t>
            </a:r>
          </a:p>
        </p:txBody>
      </p:sp>
    </p:spTree>
    <p:extLst>
      <p:ext uri="{BB962C8B-B14F-4D97-AF65-F5344CB8AC3E}">
        <p14:creationId xmlns:p14="http://schemas.microsoft.com/office/powerpoint/2010/main" val="1654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3501</TotalTime>
  <Words>1379</Words>
  <Application>Microsoft Office PowerPoint</Application>
  <PresentationFormat>Affichage à l'écran (4:3)</PresentationFormat>
  <Paragraphs>262</Paragraphs>
  <Slides>42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Comic Sans MS</vt:lpstr>
      <vt:lpstr>Symbol</vt:lpstr>
      <vt:lpstr>Thème Office</vt:lpstr>
      <vt:lpstr>1_Thème Office</vt:lpstr>
      <vt:lpstr>Chart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Animation</dc:creator>
  <cp:lastModifiedBy>reception</cp:lastModifiedBy>
  <cp:revision>356</cp:revision>
  <cp:lastPrinted>2016-12-20T17:07:56Z</cp:lastPrinted>
  <dcterms:created xsi:type="dcterms:W3CDTF">2013-01-30T14:35:24Z</dcterms:created>
  <dcterms:modified xsi:type="dcterms:W3CDTF">2017-11-23T13:37:13Z</dcterms:modified>
</cp:coreProperties>
</file>