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9" r:id="rId2"/>
    <p:sldId id="256" r:id="rId3"/>
    <p:sldId id="257" r:id="rId4"/>
    <p:sldId id="282" r:id="rId5"/>
    <p:sldId id="311" r:id="rId6"/>
    <p:sldId id="280" r:id="rId7"/>
    <p:sldId id="259" r:id="rId8"/>
    <p:sldId id="262" r:id="rId9"/>
    <p:sldId id="278" r:id="rId10"/>
    <p:sldId id="265" r:id="rId11"/>
    <p:sldId id="260" r:id="rId12"/>
    <p:sldId id="283" r:id="rId13"/>
    <p:sldId id="285" r:id="rId14"/>
    <p:sldId id="284" r:id="rId15"/>
    <p:sldId id="286" r:id="rId16"/>
    <p:sldId id="281" r:id="rId17"/>
    <p:sldId id="312" r:id="rId18"/>
    <p:sldId id="299" r:id="rId19"/>
    <p:sldId id="300" r:id="rId20"/>
    <p:sldId id="301" r:id="rId21"/>
    <p:sldId id="266" r:id="rId22"/>
    <p:sldId id="268" r:id="rId23"/>
    <p:sldId id="267" r:id="rId24"/>
    <p:sldId id="290" r:id="rId25"/>
    <p:sldId id="270" r:id="rId26"/>
    <p:sldId id="291" r:id="rId27"/>
    <p:sldId id="292" r:id="rId28"/>
    <p:sldId id="269" r:id="rId29"/>
    <p:sldId id="309" r:id="rId30"/>
    <p:sldId id="293" r:id="rId31"/>
    <p:sldId id="310" r:id="rId32"/>
    <p:sldId id="272" r:id="rId33"/>
    <p:sldId id="277" r:id="rId34"/>
  </p:sldIdLst>
  <p:sldSz cx="9144000" cy="6858000" type="screen4x3"/>
  <p:notesSz cx="6980238" cy="92360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C1E"/>
    <a:srgbClr val="FCE8AE"/>
    <a:srgbClr val="FAD672"/>
    <a:srgbClr val="C99607"/>
    <a:srgbClr val="F9CB49"/>
    <a:srgbClr val="EAAF08"/>
    <a:srgbClr val="F8B802"/>
    <a:srgbClr val="1A8080"/>
    <a:srgbClr val="FED540"/>
    <a:srgbClr val="FBE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5083" cy="462429"/>
          </a:xfrm>
          <a:prstGeom prst="rect">
            <a:avLst/>
          </a:prstGeom>
        </p:spPr>
        <p:txBody>
          <a:bodyPr vert="horz" lIns="90068" tIns="45034" rIns="90068" bIns="45034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53590" y="0"/>
            <a:ext cx="3025083" cy="462429"/>
          </a:xfrm>
          <a:prstGeom prst="rect">
            <a:avLst/>
          </a:prstGeom>
        </p:spPr>
        <p:txBody>
          <a:bodyPr vert="horz" lIns="90068" tIns="45034" rIns="90068" bIns="45034" rtlCol="0"/>
          <a:lstStyle>
            <a:lvl1pPr algn="r">
              <a:defRPr sz="1200"/>
            </a:lvl1pPr>
          </a:lstStyle>
          <a:p>
            <a:fld id="{73A0F7BB-F7D4-4BB3-BF23-9DD1DA2D00BF}" type="datetimeFigureOut">
              <a:rPr lang="fr-CA" smtClean="0"/>
              <a:t>2018-11-12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772084"/>
            <a:ext cx="3025083" cy="462429"/>
          </a:xfrm>
          <a:prstGeom prst="rect">
            <a:avLst/>
          </a:prstGeom>
        </p:spPr>
        <p:txBody>
          <a:bodyPr vert="horz" lIns="90068" tIns="45034" rIns="90068" bIns="45034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53590" y="8772084"/>
            <a:ext cx="3025083" cy="462429"/>
          </a:xfrm>
          <a:prstGeom prst="rect">
            <a:avLst/>
          </a:prstGeom>
        </p:spPr>
        <p:txBody>
          <a:bodyPr vert="horz" lIns="90068" tIns="45034" rIns="90068" bIns="45034" rtlCol="0" anchor="b"/>
          <a:lstStyle>
            <a:lvl1pPr algn="r">
              <a:defRPr sz="1200"/>
            </a:lvl1pPr>
          </a:lstStyle>
          <a:p>
            <a:fld id="{7FBCC794-3AE7-4257-8A72-21C3FA0BDA8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0096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4770" cy="461804"/>
          </a:xfrm>
          <a:prstGeom prst="rect">
            <a:avLst/>
          </a:prstGeom>
        </p:spPr>
        <p:txBody>
          <a:bodyPr vert="horz" lIns="92653" tIns="46327" rIns="92653" bIns="46327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53854" y="0"/>
            <a:ext cx="3024770" cy="461804"/>
          </a:xfrm>
          <a:prstGeom prst="rect">
            <a:avLst/>
          </a:prstGeom>
        </p:spPr>
        <p:txBody>
          <a:bodyPr vert="horz" lIns="92653" tIns="46327" rIns="92653" bIns="46327" rtlCol="0"/>
          <a:lstStyle>
            <a:lvl1pPr algn="r">
              <a:defRPr sz="1200"/>
            </a:lvl1pPr>
          </a:lstStyle>
          <a:p>
            <a:fld id="{9FC7E6EE-CE03-4509-9C6A-5B7C85B5BC26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53" tIns="46327" rIns="92653" bIns="46327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98024" y="4387136"/>
            <a:ext cx="5584190" cy="4156234"/>
          </a:xfrm>
          <a:prstGeom prst="rect">
            <a:avLst/>
          </a:prstGeom>
        </p:spPr>
        <p:txBody>
          <a:bodyPr vert="horz" lIns="92653" tIns="46327" rIns="92653" bIns="46327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24770" cy="461804"/>
          </a:xfrm>
          <a:prstGeom prst="rect">
            <a:avLst/>
          </a:prstGeom>
        </p:spPr>
        <p:txBody>
          <a:bodyPr vert="horz" lIns="92653" tIns="46327" rIns="92653" bIns="46327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53854" y="8772669"/>
            <a:ext cx="3024770" cy="461804"/>
          </a:xfrm>
          <a:prstGeom prst="rect">
            <a:avLst/>
          </a:prstGeom>
        </p:spPr>
        <p:txBody>
          <a:bodyPr vert="horz" lIns="92653" tIns="46327" rIns="92653" bIns="46327" rtlCol="0" anchor="b"/>
          <a:lstStyle>
            <a:lvl1pPr algn="r">
              <a:defRPr sz="1200"/>
            </a:lvl1pPr>
          </a:lstStyle>
          <a:p>
            <a:fld id="{53FB396D-B7DB-4CA8-8623-FF8C184EC639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959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546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156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963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323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0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8884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82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217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111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294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756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06D1-2E3C-47A9-8899-9180BED0931C}" type="datetimeFigureOut">
              <a:rPr lang="fr-CA" smtClean="0"/>
              <a:pPr/>
              <a:t>2018-11-12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315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hyperlink" Target="Intimid%202eme%20cycle%20negative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hyperlink" Target="Intimid%202eme%20cycle%20positive.mp4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changements%20de%20comportement.docx" TargetMode="Externa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attitudes%20confidence.docx" TargetMode="Externa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exercice%20abus%20de%20pouvoir.docx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843808" y="234888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Reproduction interdite </a:t>
            </a:r>
          </a:p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sans autorisation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clientmd\Desktop\Bon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29000"/>
            <a:ext cx="37444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6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ANALYSE ET PROBLÉMATIQUE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59832" y="3862210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3R </a:t>
            </a:r>
            <a:endParaRPr lang="fr-CA" sz="6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75690" y="3501008"/>
            <a:ext cx="275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eculer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076056" y="414005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espirer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76056" y="4779150"/>
            <a:ext cx="309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éagir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4568174" y="3513056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4568174" y="4076759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4572000" y="4702020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907704" y="2257708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Lorsque la situation me dépasse...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Étoile à 12 branches 4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ZoneTexte 15"/>
          <p:cNvSpPr txBox="1"/>
          <p:nvPr/>
        </p:nvSpPr>
        <p:spPr>
          <a:xfrm>
            <a:off x="7782707" y="6309835"/>
            <a:ext cx="851393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3837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ANALYSE ET PROBLÉMATIQUE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475656" y="1539949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D’après vous, qu’est-ce qui rend les enfants vulnérables face à la violence dans notre société ?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17807" y="3481844"/>
            <a:ext cx="578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 manque d’information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314346" y="4417948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 dépendance envers 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es adultes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242338" y="5354052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L’isolement social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1390" y="3430690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71390" y="4297306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71390" y="5216156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2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1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2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3715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ANALYSE ET PROBLÉMATIQUE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7624" y="1340768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 manque d’information 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09695" y="2422049"/>
            <a:ext cx="578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Actions à favoriser : 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12536" y="3383230"/>
            <a:ext cx="6951952" cy="83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Fournir aux enfants de l’information qui les aidera à reconnaître la violence et à savoir comment réagir.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12536" y="4823390"/>
            <a:ext cx="6951952" cy="83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Sensibiliser les adultes à ce problème et les préparer à reconnaître et à recevoir des confidences.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311350" y="3502698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344174" y="4794389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ANALYSE ET PROBLÉMATIQUE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03648" y="908720"/>
            <a:ext cx="7416824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dépendance envers les 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adultes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09695" y="1772816"/>
            <a:ext cx="578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Actions à favoriser : 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51720" y="2620439"/>
            <a:ext cx="6696744" cy="4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Informer les enfants de leurs droits.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72451" y="3573016"/>
            <a:ext cx="7468101" cy="4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Donner des moyens pour agir face au danger.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062680" y="4564655"/>
            <a:ext cx="6901808" cy="4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Développer l’affirmation de soi (dire non).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55168" y="5327446"/>
            <a:ext cx="7197352" cy="83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Développer la capacité d’utiliser leur jugement critique plutôt que de demander l’obéissance aveugle.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329626" y="2494586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311350" y="3356992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311350" y="4352060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311350" y="5446914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ANALYSE ET PROBLÉMATIQUE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98612" y="1400987"/>
            <a:ext cx="7837884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L’isolement social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09695" y="2350041"/>
            <a:ext cx="578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Actions à favoriser : 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51720" y="3307370"/>
            <a:ext cx="709228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Développer l’entraide entre enfants et avec les adultes.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6750" y="4221088"/>
            <a:ext cx="6959746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S’assurer que les adultes et les enfants connaissent les ressources qui existent pour eux.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38527" y="5294296"/>
            <a:ext cx="7213993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Amener l’enfant à identifier des adultes de confiance dans son entourage.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329626" y="3214666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311350" y="4153290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311350" y="5216156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228184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ATELIER POUR ENFANTS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91680" y="2129803"/>
            <a:ext cx="6696744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 programme ESPACE a été conçu pour diminuer la vulnérabilité des enfants et augmenter leur pouvoir d’agir.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91680" y="4149080"/>
            <a:ext cx="6696744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ESPACE mise sur l’affirmation, l’entraide et la force intérieure pour prévenir la violence.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2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228184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ATELIER POUR ENFANTS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24899" y="961564"/>
            <a:ext cx="734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Quelques généralités…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43683" y="1917993"/>
            <a:ext cx="6159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ESPACE rencontre tout le milieu de vie. 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74620" y="2710081"/>
            <a:ext cx="6362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Ateliers adaptés aux différents groupes d’âge.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74620" y="4366265"/>
            <a:ext cx="6362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Trois personnes à l’animation. 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54733" y="1846514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54733" y="2497106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54733" y="3271940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374620" y="3502169"/>
            <a:ext cx="578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êmes notions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pour tous.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374620" y="5158353"/>
            <a:ext cx="6517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Mises en situation : version négative puis positive.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374620" y="5950441"/>
            <a:ext cx="6805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ictime est à tour de rôle une fille et un garçon.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54733" y="4222778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54733" y="4945378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32788" y="5720212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228184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ATELIER POUR ENFANTS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12562" y="4487443"/>
            <a:ext cx="734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Atelier 2</a:t>
            </a:r>
            <a:r>
              <a:rPr lang="fr-CA" sz="2800" b="1" baseline="300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à 6</a:t>
            </a:r>
            <a:r>
              <a:rPr lang="fr-CA" sz="2800" b="1" baseline="300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12493" y="5155840"/>
            <a:ext cx="6159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Présenté en une seule demi-journée. 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12562" y="1264912"/>
            <a:ext cx="6362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Présenté sur trois jours consécutifs.</a:t>
            </a:r>
            <a:r>
              <a:rPr lang="fr-CA" sz="2400" dirty="0">
                <a:sym typeface="Symbol"/>
              </a:rPr>
              <a:t> </a:t>
            </a:r>
            <a:endParaRPr lang="fr-CA" sz="2400" dirty="0" smtClean="0">
              <a:sym typeface="Symbo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512562" y="620688"/>
            <a:ext cx="734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Atelier maternelle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170330" y="3068960"/>
            <a:ext cx="6362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Présenté sur deux jours consécutifs.</a:t>
            </a:r>
            <a:r>
              <a:rPr lang="fr-CA" sz="2400" dirty="0">
                <a:sym typeface="Symbol"/>
              </a:rPr>
              <a:t> </a:t>
            </a:r>
            <a:endParaRPr lang="fr-CA" sz="2400" dirty="0" smtClean="0">
              <a:sym typeface="Symbol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403649" y="242088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Atelier 1</a:t>
            </a:r>
            <a:r>
              <a:rPr lang="fr-CA" sz="2800" b="1" baseline="300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ere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 de texte 2"/>
          <p:cNvSpPr txBox="1">
            <a:spLocks noChangeArrowheads="1"/>
          </p:cNvSpPr>
          <p:nvPr/>
        </p:nvSpPr>
        <p:spPr bwMode="auto">
          <a:xfrm>
            <a:off x="1403648" y="1844824"/>
            <a:ext cx="6048672" cy="4749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      </a:t>
            </a:r>
            <a:r>
              <a:rPr lang="fr-CA" sz="2200" dirty="0" smtClean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    </a:t>
            </a:r>
            <a:r>
              <a:rPr lang="fr-CA" sz="2200" dirty="0" smtClean="0">
                <a:solidFill>
                  <a:srgbClr val="1F497D"/>
                </a:solidFill>
                <a:effectLst/>
                <a:latin typeface="Arial"/>
                <a:ea typeface="Calibri"/>
                <a:cs typeface="Arial"/>
                <a:sym typeface="Symbol"/>
              </a:rPr>
              <a:t> </a:t>
            </a:r>
            <a:r>
              <a:rPr lang="fr-CA" sz="2200" dirty="0" smtClean="0">
                <a:solidFill>
                  <a:srgbClr val="1F497D"/>
                </a:solidFill>
                <a:effectLst/>
                <a:latin typeface="Arial"/>
                <a:ea typeface="Calibri"/>
                <a:cs typeface="Times New Roman"/>
              </a:rPr>
              <a:t>30 minutes/jour </a:t>
            </a:r>
            <a:r>
              <a:rPr lang="fr-CA" sz="2200" dirty="0">
                <a:solidFill>
                  <a:srgbClr val="1F497D"/>
                </a:solidFill>
                <a:effectLst/>
                <a:latin typeface="Arial"/>
                <a:ea typeface="Calibri"/>
                <a:cs typeface="Times New Roman"/>
              </a:rPr>
              <a:t>+ </a:t>
            </a:r>
            <a:r>
              <a:rPr lang="fr-CA" sz="2200" dirty="0" smtClean="0">
                <a:solidFill>
                  <a:srgbClr val="1F497D"/>
                </a:solidFill>
                <a:effectLst/>
                <a:latin typeface="Arial"/>
                <a:ea typeface="Calibri"/>
                <a:cs typeface="Times New Roman"/>
              </a:rPr>
              <a:t>         (jour 2 et 3)</a:t>
            </a:r>
            <a:endParaRPr lang="fr-CA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t="60800" r="41600" b="26826"/>
          <a:stretch/>
        </p:blipFill>
        <p:spPr bwMode="auto">
          <a:xfrm>
            <a:off x="1475657" y="1733283"/>
            <a:ext cx="725606" cy="6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Zone de texte 2"/>
          <p:cNvSpPr txBox="1">
            <a:spLocks noChangeArrowheads="1"/>
          </p:cNvSpPr>
          <p:nvPr/>
        </p:nvSpPr>
        <p:spPr bwMode="auto">
          <a:xfrm>
            <a:off x="3689648" y="3645024"/>
            <a:ext cx="5094312" cy="4749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  <a:r>
              <a:rPr lang="fr-CA" sz="2200" dirty="0" smtClean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    </a:t>
            </a:r>
            <a:r>
              <a:rPr lang="fr-CA" sz="2200" dirty="0" smtClean="0">
                <a:solidFill>
                  <a:srgbClr val="1F497D"/>
                </a:solidFill>
                <a:latin typeface="Arial"/>
                <a:ea typeface="Calibri"/>
                <a:cs typeface="Arial"/>
                <a:sym typeface="Symbol"/>
              </a:rPr>
              <a:t> </a:t>
            </a:r>
            <a:r>
              <a:rPr lang="fr-CA" sz="2200" dirty="0" smtClean="0">
                <a:solidFill>
                  <a:srgbClr val="1F497D"/>
                </a:solidFill>
                <a:effectLst/>
                <a:latin typeface="Arial"/>
                <a:ea typeface="Calibri"/>
                <a:cs typeface="Times New Roman"/>
              </a:rPr>
              <a:t>45 minutes/jour </a:t>
            </a:r>
            <a:r>
              <a:rPr lang="fr-CA" sz="2200" dirty="0">
                <a:solidFill>
                  <a:srgbClr val="1F497D"/>
                </a:solidFill>
                <a:effectLst/>
                <a:latin typeface="Arial"/>
                <a:ea typeface="Calibri"/>
                <a:cs typeface="Times New Roman"/>
              </a:rPr>
              <a:t>+ </a:t>
            </a:r>
            <a:r>
              <a:rPr lang="fr-CA" sz="2200" dirty="0" smtClean="0">
                <a:solidFill>
                  <a:srgbClr val="1F497D"/>
                </a:solidFill>
                <a:effectLst/>
                <a:latin typeface="Arial"/>
                <a:ea typeface="Calibri"/>
                <a:cs typeface="Times New Roman"/>
              </a:rPr>
              <a:t>          </a:t>
            </a:r>
            <a:r>
              <a:rPr lang="fr-CA" sz="2200" dirty="0" smtClean="0">
                <a:solidFill>
                  <a:srgbClr val="1F497D"/>
                </a:solidFill>
                <a:latin typeface="Arial"/>
                <a:ea typeface="Calibri"/>
                <a:cs typeface="Arial"/>
                <a:sym typeface="Symbol"/>
              </a:rPr>
              <a:t>(jour 2)</a:t>
            </a:r>
            <a:endParaRPr lang="fr-CA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4" name="Zone de texte 2"/>
          <p:cNvSpPr txBox="1">
            <a:spLocks noChangeArrowheads="1"/>
          </p:cNvSpPr>
          <p:nvPr/>
        </p:nvSpPr>
        <p:spPr bwMode="auto">
          <a:xfrm>
            <a:off x="1403648" y="5762332"/>
            <a:ext cx="4572000" cy="4749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   </a:t>
            </a:r>
            <a:r>
              <a:rPr lang="fr-CA" sz="2200" dirty="0" smtClean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        </a:t>
            </a:r>
            <a:r>
              <a:rPr lang="fr-CA" sz="2200" dirty="0" smtClean="0">
                <a:solidFill>
                  <a:srgbClr val="1F497D"/>
                </a:solidFill>
                <a:latin typeface="Arial"/>
                <a:ea typeface="Calibri"/>
                <a:cs typeface="Arial"/>
                <a:sym typeface="Symbol"/>
              </a:rPr>
              <a:t> </a:t>
            </a:r>
            <a:r>
              <a:rPr lang="fr-CA" sz="2200" dirty="0" smtClean="0">
                <a:solidFill>
                  <a:srgbClr val="1F497D"/>
                </a:solidFill>
                <a:effectLst/>
                <a:latin typeface="Arial"/>
                <a:ea typeface="Calibri"/>
                <a:cs typeface="Times New Roman"/>
              </a:rPr>
              <a:t>1h30 </a:t>
            </a:r>
            <a:r>
              <a:rPr lang="fr-CA" sz="2200" dirty="0">
                <a:solidFill>
                  <a:srgbClr val="1F497D"/>
                </a:solidFill>
                <a:effectLst/>
                <a:latin typeface="Arial"/>
                <a:ea typeface="Calibri"/>
                <a:cs typeface="Times New Roman"/>
              </a:rPr>
              <a:t>+    </a:t>
            </a:r>
            <a:endParaRPr lang="fr-CA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3" name="Picture 4" descr="http://cache2.asset-cache.net/gc/165670110-conversation-icon-set-gettyimages.jpg?v=1&amp;c=IWSAsset&amp;k=2&amp;d=rakVb%2BFneAuMCnHJZ3MnkVsda058mvKjJwpox9TuJACaETlSdf9AoWjfhcrKUOw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3" r="17311" b="75071"/>
          <a:stretch/>
        </p:blipFill>
        <p:spPr bwMode="auto">
          <a:xfrm>
            <a:off x="4716016" y="1696960"/>
            <a:ext cx="646807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t="60800" r="41600" b="26826"/>
          <a:stretch/>
        </p:blipFill>
        <p:spPr bwMode="auto">
          <a:xfrm>
            <a:off x="3630370" y="3558514"/>
            <a:ext cx="725606" cy="6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4" descr="http://cache2.asset-cache.net/gc/165670110-conversation-icon-set-gettyimages.jpg?v=1&amp;c=IWSAsset&amp;k=2&amp;d=rakVb%2BFneAuMCnHJZ3MnkVsda058mvKjJwpox9TuJACaETlSdf9AoWjfhcrKUOw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3" r="17311" b="75071"/>
          <a:stretch/>
        </p:blipFill>
        <p:spPr bwMode="auto">
          <a:xfrm>
            <a:off x="6660232" y="3501008"/>
            <a:ext cx="646807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t="60800" r="41600" b="26826"/>
          <a:stretch/>
        </p:blipFill>
        <p:spPr bwMode="auto">
          <a:xfrm>
            <a:off x="1527933" y="5623050"/>
            <a:ext cx="725606" cy="6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4" descr="http://cache2.asset-cache.net/gc/165670110-conversation-icon-set-gettyimages.jpg?v=1&amp;c=IWSAsset&amp;k=2&amp;d=rakVb%2BFneAuMCnHJZ3MnkVsda058mvKjJwpox9TuJACaETlSdf9AoWjfhcrKUOw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3" r="17311" b="75071"/>
          <a:stretch/>
        </p:blipFill>
        <p:spPr bwMode="auto">
          <a:xfrm>
            <a:off x="3565153" y="5589240"/>
            <a:ext cx="646807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22" grpId="0"/>
      <p:bldP spid="33" grpId="0"/>
      <p:bldP spid="34" grpId="0"/>
      <p:bldP spid="38" grpId="0"/>
      <p:bldP spid="41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Étoile à 12 branches 4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7782707" y="6309835"/>
            <a:ext cx="851393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28184" y="24090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ATELIER POUR ENFANTS</a:t>
            </a:r>
          </a:p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(2eme cycle – Partie 1)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7" t="33888" r="20486" b="26079"/>
          <a:stretch/>
        </p:blipFill>
        <p:spPr bwMode="auto">
          <a:xfrm>
            <a:off x="3263403" y="1484784"/>
            <a:ext cx="1456184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7" t="13148" r="41088" b="49815"/>
          <a:stretch/>
        </p:blipFill>
        <p:spPr bwMode="auto">
          <a:xfrm>
            <a:off x="1597301" y="1484784"/>
            <a:ext cx="1461050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33333" r="58449" b="18518"/>
          <a:stretch/>
        </p:blipFill>
        <p:spPr bwMode="auto">
          <a:xfrm>
            <a:off x="4932040" y="1484784"/>
            <a:ext cx="1440000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 22">
            <a:hlinkClick r:id="rId7" action="ppaction://hlinkfil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9" t="25740" r="49205" b="46202"/>
          <a:stretch/>
        </p:blipFill>
        <p:spPr bwMode="auto">
          <a:xfrm>
            <a:off x="1597301" y="4509280"/>
            <a:ext cx="1456363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 23">
            <a:hlinkClick r:id="rId9" action="ppaction://hlinkfil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2" t="13704" r="28703" b="15186"/>
          <a:stretch/>
        </p:blipFill>
        <p:spPr bwMode="auto">
          <a:xfrm>
            <a:off x="4932040" y="4509280"/>
            <a:ext cx="1440000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ZoneTexte 22"/>
          <p:cNvSpPr txBox="1">
            <a:spLocks noChangeArrowheads="1"/>
          </p:cNvSpPr>
          <p:nvPr/>
        </p:nvSpPr>
        <p:spPr bwMode="auto">
          <a:xfrm>
            <a:off x="1597301" y="3428743"/>
            <a:ext cx="2304000" cy="576321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Règles</a:t>
            </a:r>
            <a:endParaRPr kumimoji="0" lang="fr-FR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/>
          <p:cNvPicPr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t="17364" r="40476" b="36413"/>
          <a:stretch/>
        </p:blipFill>
        <p:spPr bwMode="auto">
          <a:xfrm>
            <a:off x="3271495" y="4509280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8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Étoile à 12 branches 4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7782707" y="6309835"/>
            <a:ext cx="851393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28184" y="24090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ATELIER POUR ENFANTS</a:t>
            </a:r>
          </a:p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(2eme cycle – Partie 2)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2"/>
          <p:cNvSpPr txBox="1">
            <a:spLocks noChangeArrowheads="1"/>
          </p:cNvSpPr>
          <p:nvPr/>
        </p:nvSpPr>
        <p:spPr bwMode="auto">
          <a:xfrm>
            <a:off x="1624237" y="3212559"/>
            <a:ext cx="2304000" cy="576321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Internet</a:t>
            </a:r>
            <a:endParaRPr kumimoji="0" lang="fr-FR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t="17364" r="40476" b="36413"/>
          <a:stretch/>
        </p:blipFill>
        <p:spPr bwMode="auto">
          <a:xfrm>
            <a:off x="3277840" y="4293096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1" t="14260" r="28472" b="22777"/>
          <a:stretch/>
        </p:blipFill>
        <p:spPr bwMode="auto">
          <a:xfrm>
            <a:off x="1624237" y="1268760"/>
            <a:ext cx="1444592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9" t="14259" r="28010" b="23333"/>
          <a:stretch/>
        </p:blipFill>
        <p:spPr bwMode="auto">
          <a:xfrm>
            <a:off x="4929383" y="4293096"/>
            <a:ext cx="1444161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0" t="14816" r="24538" b="35555"/>
          <a:stretch/>
        </p:blipFill>
        <p:spPr bwMode="auto">
          <a:xfrm>
            <a:off x="1624237" y="4293096"/>
            <a:ext cx="1435239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15927" r="41561" b="34258"/>
          <a:stretch/>
        </p:blipFill>
        <p:spPr bwMode="auto">
          <a:xfrm>
            <a:off x="3284830" y="1268920"/>
            <a:ext cx="1451032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91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lientmd\Desktop\Bon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09120"/>
            <a:ext cx="37444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osange 14"/>
          <p:cNvSpPr/>
          <p:nvPr/>
        </p:nvSpPr>
        <p:spPr>
          <a:xfrm>
            <a:off x="-879702" y="1017136"/>
            <a:ext cx="3600000" cy="3636000"/>
          </a:xfrm>
          <a:prstGeom prst="diamond">
            <a:avLst/>
          </a:prstGeom>
          <a:solidFill>
            <a:srgbClr val="D1D1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284" y="2348880"/>
            <a:ext cx="1199199" cy="10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Losange 27"/>
          <p:cNvSpPr>
            <a:spLocks noChangeAspect="1"/>
          </p:cNvSpPr>
          <p:nvPr/>
        </p:nvSpPr>
        <p:spPr>
          <a:xfrm rot="5400000">
            <a:off x="2737678" y="-1860368"/>
            <a:ext cx="9320228" cy="9396000"/>
          </a:xfrm>
          <a:prstGeom prst="diamond">
            <a:avLst/>
          </a:prstGeom>
          <a:gradFill>
            <a:gsLst>
              <a:gs pos="0">
                <a:srgbClr val="EA6C1E"/>
              </a:gs>
              <a:gs pos="30000">
                <a:schemeClr val="accent6">
                  <a:lumMod val="75000"/>
                </a:schemeClr>
              </a:gs>
              <a:gs pos="100000">
                <a:srgbClr val="FFB521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ZoneTexte 22"/>
          <p:cNvSpPr txBox="1"/>
          <p:nvPr/>
        </p:nvSpPr>
        <p:spPr>
          <a:xfrm>
            <a:off x="1331640" y="836712"/>
            <a:ext cx="276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sz="1400" b="1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MILIEU SCOLAIRE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229135" y="2066072"/>
            <a:ext cx="42312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ATELIER </a:t>
            </a:r>
          </a:p>
          <a:p>
            <a:r>
              <a:rPr lang="fr-CA" sz="4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DESTINÉ AUX </a:t>
            </a:r>
          </a:p>
          <a:p>
            <a:r>
              <a:rPr lang="fr-CA" sz="4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PARENTS</a:t>
            </a:r>
            <a:endParaRPr lang="fr-CA" sz="40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Étoile à 12 branches 4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7782707" y="6309835"/>
            <a:ext cx="851393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28184" y="24090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ATELIER POUR ENFANTS</a:t>
            </a:r>
          </a:p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(2eme cycle – Partie 3)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t="17364" r="40476" b="36413"/>
          <a:stretch/>
        </p:blipFill>
        <p:spPr bwMode="auto">
          <a:xfrm>
            <a:off x="3264750" y="1484784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7" t="14815" r="32177" b="22963"/>
          <a:stretch/>
        </p:blipFill>
        <p:spPr bwMode="auto">
          <a:xfrm>
            <a:off x="1597300" y="1484784"/>
            <a:ext cx="1444815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3" t="14630" r="29282" b="23333"/>
          <a:stretch/>
        </p:blipFill>
        <p:spPr bwMode="auto">
          <a:xfrm>
            <a:off x="4933178" y="1484784"/>
            <a:ext cx="1448044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 22"/>
          <p:cNvPicPr/>
          <p:nvPr/>
        </p:nvPicPr>
        <p:blipFill>
          <a:blip r:embed="rId7" cstate="print"/>
          <a:srcRect l="21122" t="15548" r="59240" b="49117"/>
          <a:stretch>
            <a:fillRect/>
          </a:stretch>
        </p:blipFill>
        <p:spPr bwMode="auto">
          <a:xfrm>
            <a:off x="1602115" y="3284984"/>
            <a:ext cx="144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0" t="14630" r="31597" b="23148"/>
          <a:stretch/>
        </p:blipFill>
        <p:spPr bwMode="auto">
          <a:xfrm>
            <a:off x="3264750" y="3284984"/>
            <a:ext cx="1457026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ZoneTexte 22"/>
          <p:cNvSpPr txBox="1">
            <a:spLocks noChangeArrowheads="1"/>
          </p:cNvSpPr>
          <p:nvPr/>
        </p:nvSpPr>
        <p:spPr bwMode="auto">
          <a:xfrm>
            <a:off x="1597301" y="5157192"/>
            <a:ext cx="4774899" cy="576321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Rencontres individuelles</a:t>
            </a:r>
            <a:endParaRPr kumimoji="0" lang="fr-FR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9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923928" y="240903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PRÉVENTION AU QUOTIDIEN ET DISCIPLINE POSITIVE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1" t="11852" r="32222" b="7852"/>
          <a:stretch/>
        </p:blipFill>
        <p:spPr bwMode="auto">
          <a:xfrm>
            <a:off x="3563888" y="1376040"/>
            <a:ext cx="3031272" cy="450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22"/>
          <p:cNvSpPr txBox="1">
            <a:spLocks noChangeArrowheads="1"/>
          </p:cNvSpPr>
          <p:nvPr/>
        </p:nvSpPr>
        <p:spPr bwMode="auto">
          <a:xfrm>
            <a:off x="3671900" y="6021328"/>
            <a:ext cx="2815248" cy="28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Chapitre 2 - page 8</a:t>
            </a:r>
            <a:endParaRPr kumimoji="0" lang="fr-FR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toile à 12 branches 7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/>
          <p:cNvSpPr txBox="1"/>
          <p:nvPr/>
        </p:nvSpPr>
        <p:spPr>
          <a:xfrm>
            <a:off x="7782707" y="6309835"/>
            <a:ext cx="851393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9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885752" y="3781489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5C </a:t>
            </a:r>
            <a:endParaRPr lang="fr-CA" sz="6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17398" y="2860554"/>
            <a:ext cx="448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laires et sécurisantes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017398" y="3455638"/>
            <a:ext cx="448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oncrètes et réalistes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95936" y="4081043"/>
            <a:ext cx="451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onstantes et prévisibles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3491880" y="2892079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3491880" y="3455782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3495706" y="4081043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691680" y="1628800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Établir des règles à partir des...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3491880" y="4809513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3491880" y="5338016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3995936" y="4705980"/>
            <a:ext cx="451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ohérentes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995936" y="5354052"/>
            <a:ext cx="451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onséquentes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923928" y="240903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PRÉVENTION AU QUOTIDIEN ET DISCIPLINE POSITIVE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Étoile à 12 branches 20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ZoneTexte 21"/>
          <p:cNvSpPr txBox="1"/>
          <p:nvPr/>
        </p:nvSpPr>
        <p:spPr>
          <a:xfrm>
            <a:off x="7782707" y="6309835"/>
            <a:ext cx="851393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5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8" grpId="0"/>
      <p:bldP spid="19" grpId="0"/>
      <p:bldP spid="21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923928" y="240903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PRÉVENTION AU QUOTIDIEN ET DISCIPLINE POSITIVE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65046" y="1700808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Souligner les bons comportements.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77126" y="2636912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Décrire le comportement et non l’enfant.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77126" y="3573016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Développer l’estime de soi.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077126" y="4489956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Offrir des choix.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77126" y="5445224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Laisser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faire ses propres constats.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568999" y="1713169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07592" y="2636912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19672" y="3573016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19672" y="4593489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19672" y="544522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19672" y="4593488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2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771800" y="240903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PISTES POUR VÉRIFIER SI UN-E ENFANT EST VICTIME DE VIOLENCE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75656" y="306896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Exercice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5400000">
            <a:off x="4617738" y="1943102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16200000">
            <a:off x="4689596" y="-577177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>
            <a:hlinkClick r:id="rId5" action="ppaction://hlinkfile"/>
          </p:cNvPr>
          <p:cNvSpPr txBox="1"/>
          <p:nvPr/>
        </p:nvSpPr>
        <p:spPr>
          <a:xfrm>
            <a:off x="1331789" y="373841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« Changements de comportement » 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9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71800" y="240903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PISTES POUR VÉRIFIER SI UN-E ENFANT EST VICTIME DE VIOLENCE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1911156" y="1052736"/>
            <a:ext cx="6362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 stress chez les enfants est habituellement causé par…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944086" y="4005064"/>
            <a:ext cx="6660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Moments difficiles : période d’examens, divorce, perte d’un être cher, chicanes, etc.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467852" y="2492896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454460" y="400506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1944086" y="2420888"/>
            <a:ext cx="65163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Situations nouvelles : déménagement, entrée à l’école, la naissance d’un nouveau bébé dans la famille, etc.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331640" y="5589240"/>
            <a:ext cx="7528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Mais comme nous l’avons vu, la raison de son stress peut être le fait de vivre de la violence.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7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771800" y="240903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PISTES POUR VÉRIFIER SI UN-E ENFANT EST VICTIME DE VIOLENCE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11156" y="890717"/>
            <a:ext cx="6362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Les enfants ne réagissent pas tous de la même façon à la violence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19672" y="2062009"/>
            <a:ext cx="6516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Cela dépend…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23728" y="2782089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 leur âge;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77126" y="3358153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 leur personnalité;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077126" y="3934217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u type de violence vécue; 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77126" y="4510281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 la fréquence et de la durée des gestes posés;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77126" y="5086345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 lien qui unit la victime à l’agresseur;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19672" y="272128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07592" y="324978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19672" y="3836762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19672" y="452148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19672" y="504998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077126" y="5683895"/>
            <a:ext cx="6671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 la présence ou non de personnes significatives dans son environnement. 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19672" y="5708970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0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771800" y="240903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PISTES POUR VÉRIFIER SI UN-E ENFANT EST VICTIME DE VIOLENCE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11156" y="1322765"/>
            <a:ext cx="6362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Garder le silence ou mentir pour différentes raisons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763791" y="2708921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Par peur de ne pas être cru.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775871" y="3645025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Par crainte de représailles.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75871" y="4581129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Par sentiment de culpabilité.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2267744" y="2721282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2306337" y="3645025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2318417" y="4581129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5871" y="5498068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Pour protéger l’agresseur.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2318417" y="560160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0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707904" y="240903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QUAND L’ENFANT SE CONFIE À VOUS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Étoile à 12 branches 8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7782707" y="6309835"/>
            <a:ext cx="851393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75656" y="306896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Mise en situation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5400000">
            <a:off x="4617738" y="1943102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16200000">
            <a:off x="4689596" y="-577177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>
            <a:hlinkClick r:id="rId5" action="ppaction://hlinkfile"/>
          </p:cNvPr>
          <p:cNvSpPr txBox="1"/>
          <p:nvPr/>
        </p:nvSpPr>
        <p:spPr>
          <a:xfrm>
            <a:off x="1403648" y="3861048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« Attitudes qui favorisent la confidence » 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rganigramme : Connecteur 11"/>
          <p:cNvSpPr>
            <a:spLocks noChangeAspect="1"/>
          </p:cNvSpPr>
          <p:nvPr/>
        </p:nvSpPr>
        <p:spPr>
          <a:xfrm>
            <a:off x="1475656" y="620688"/>
            <a:ext cx="7169556" cy="5991318"/>
          </a:xfrm>
          <a:prstGeom prst="flowChartConnector">
            <a:avLst/>
          </a:prstGeom>
          <a:solidFill>
            <a:srgbClr val="FBE197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Organigramme : Connecteur 12"/>
          <p:cNvSpPr>
            <a:spLocks noChangeAspect="1"/>
          </p:cNvSpPr>
          <p:nvPr/>
        </p:nvSpPr>
        <p:spPr>
          <a:xfrm>
            <a:off x="2571163" y="1412776"/>
            <a:ext cx="5153801" cy="4473727"/>
          </a:xfrm>
          <a:prstGeom prst="flowChartConnector">
            <a:avLst/>
          </a:prstGeom>
          <a:solidFill>
            <a:srgbClr val="FAD672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228184" y="240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RESSOURCES</a:t>
            </a:r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DU MILIEU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37504" y="116632"/>
            <a:ext cx="4824536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Qui peut m’aider ?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011247" y="1844824"/>
            <a:ext cx="2232248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MILIEU SCOLAIRE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227756" y="6021288"/>
            <a:ext cx="1836204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Organismes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communautaires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994778" y="4617147"/>
            <a:ext cx="1639322" cy="51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Groupes 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d’entraide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691680" y="4617147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Hôpitaux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475656" y="3068960"/>
            <a:ext cx="1109734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DPJ</a:t>
            </a:r>
          </a:p>
        </p:txBody>
      </p:sp>
      <p:sp>
        <p:nvSpPr>
          <p:cNvPr id="25" name="Organigramme : Connecteur 24"/>
          <p:cNvSpPr>
            <a:spLocks noChangeAspect="1"/>
          </p:cNvSpPr>
          <p:nvPr/>
        </p:nvSpPr>
        <p:spPr>
          <a:xfrm>
            <a:off x="4012295" y="2529773"/>
            <a:ext cx="2267127" cy="2267379"/>
          </a:xfrm>
          <a:prstGeom prst="flowChartConnector">
            <a:avLst/>
          </a:prstGeom>
          <a:solidFill>
            <a:srgbClr val="F9CB49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Organigramme : Connecteur 25"/>
          <p:cNvSpPr>
            <a:spLocks noChangeAspect="1"/>
          </p:cNvSpPr>
          <p:nvPr/>
        </p:nvSpPr>
        <p:spPr>
          <a:xfrm>
            <a:off x="4785940" y="3357154"/>
            <a:ext cx="719838" cy="719918"/>
          </a:xfrm>
          <a:prstGeom prst="flowChartConnector">
            <a:avLst/>
          </a:prstGeom>
          <a:solidFill>
            <a:srgbClr val="FCE8AE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7" name="ZoneTexte 26"/>
          <p:cNvSpPr txBox="1"/>
          <p:nvPr/>
        </p:nvSpPr>
        <p:spPr>
          <a:xfrm>
            <a:off x="4499992" y="357301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MOI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507891" y="4276429"/>
            <a:ext cx="1275936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Collègues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150160" y="3564763"/>
            <a:ext cx="1510072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Voisins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3599892" y="3552158"/>
            <a:ext cx="1669543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Amis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355976" y="2728867"/>
            <a:ext cx="1542790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PROCHES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642845" y="3041037"/>
            <a:ext cx="1010438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amille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031940" y="949762"/>
            <a:ext cx="2232248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AUTRES RESSOURCES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940152" y="2561381"/>
            <a:ext cx="1506636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Direction</a:t>
            </a:r>
            <a:endParaRPr lang="fr-CA" sz="1100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6084168" y="4000022"/>
            <a:ext cx="1448822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Services 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rofessionnels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608650" y="3932514"/>
            <a:ext cx="1704800" cy="49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Personnel 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enseignant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753610" y="2561382"/>
            <a:ext cx="1692563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Secrétariat 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719747" y="4847714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CLSC 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452320" y="3068960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211 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588224" y="1600711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811 </a:t>
            </a:r>
          </a:p>
        </p:txBody>
      </p:sp>
      <p:sp>
        <p:nvSpPr>
          <p:cNvPr id="43" name="Étoile à 12 branches 42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4" name="ZoneTexte 43"/>
          <p:cNvSpPr txBox="1"/>
          <p:nvPr/>
        </p:nvSpPr>
        <p:spPr>
          <a:xfrm>
            <a:off x="7782707" y="6309835"/>
            <a:ext cx="851393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1331640" y="6146139"/>
            <a:ext cx="1517354" cy="523221"/>
          </a:xfrm>
          <a:prstGeom prst="ellipse">
            <a:avLst/>
          </a:prstGeom>
          <a:gradFill flip="none" rotWithShape="1">
            <a:gsLst>
              <a:gs pos="0">
                <a:srgbClr val="EA6C1E"/>
              </a:gs>
              <a:gs pos="20000">
                <a:srgbClr val="EA6C1E"/>
              </a:gs>
              <a:gs pos="100000">
                <a:srgbClr val="F8B80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8" name="ZoneTexte 47"/>
          <p:cNvSpPr txBox="1"/>
          <p:nvPr/>
        </p:nvSpPr>
        <p:spPr>
          <a:xfrm>
            <a:off x="1187624" y="614614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smtClean="0">
                <a:solidFill>
                  <a:srgbClr val="FED540"/>
                </a:solidFill>
                <a:latin typeface="Arial" pitchFamily="34" charset="0"/>
                <a:cs typeface="Arial" pitchFamily="34" charset="0"/>
              </a:rPr>
              <a:t>Table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4029734" y="5085184"/>
            <a:ext cx="2232248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Personnel du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ervice de garde </a:t>
            </a:r>
          </a:p>
        </p:txBody>
      </p:sp>
    </p:spTree>
    <p:extLst>
      <p:ext uri="{BB962C8B-B14F-4D97-AF65-F5344CB8AC3E}">
        <p14:creationId xmlns:p14="http://schemas.microsoft.com/office/powerpoint/2010/main" val="152797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/>
      <p:bldP spid="18" grpId="0"/>
      <p:bldP spid="19" grpId="0"/>
      <p:bldP spid="20" grpId="0"/>
      <p:bldP spid="21" grpId="0"/>
      <p:bldP spid="22" grpId="0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1" grpId="0"/>
      <p:bldP spid="42" grpId="0"/>
      <p:bldP spid="43" grpId="0" animBg="1"/>
      <p:bldP spid="44" grpId="0"/>
      <p:bldP spid="47" grpId="0" animBg="1"/>
      <p:bldP spid="48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lientmd\Desktop\Bon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152" y="548680"/>
            <a:ext cx="5262088" cy="263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156176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ACCUEIL ET PRÉSENTATION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02378" y="5138028"/>
            <a:ext cx="290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volets 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98126" y="4489956"/>
            <a:ext cx="275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Personnel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513802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Parents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220071" y="5714092"/>
            <a:ext cx="309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Enfants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4690610" y="452148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4690610" y="504998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4690610" y="5661248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1229939" y="3573016"/>
            <a:ext cx="7734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Prévenir toutes les formes de violence faite aux enfants. </a:t>
            </a:r>
            <a:endParaRPr lang="fr-CA" sz="22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6873663" y="1650699"/>
            <a:ext cx="1517354" cy="657654"/>
          </a:xfrm>
          <a:prstGeom prst="ellipse">
            <a:avLst/>
          </a:prstGeom>
          <a:gradFill flip="none" rotWithShape="1">
            <a:gsLst>
              <a:gs pos="0">
                <a:srgbClr val="EA6C1E"/>
              </a:gs>
              <a:gs pos="20000">
                <a:srgbClr val="EA6C1E"/>
              </a:gs>
              <a:gs pos="100000">
                <a:srgbClr val="F8B80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ZoneTexte 23"/>
          <p:cNvSpPr txBox="1"/>
          <p:nvPr/>
        </p:nvSpPr>
        <p:spPr>
          <a:xfrm>
            <a:off x="6732240" y="171791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FED540"/>
                </a:solidFill>
                <a:latin typeface="Arial" pitchFamily="34" charset="0"/>
                <a:cs typeface="Arial" pitchFamily="34" charset="0"/>
              </a:rPr>
              <a:t>Depuis </a:t>
            </a:r>
          </a:p>
          <a:p>
            <a:pPr algn="ctr"/>
            <a:r>
              <a:rPr lang="fr-CA" sz="1400" b="1" dirty="0" smtClean="0">
                <a:solidFill>
                  <a:srgbClr val="FED540"/>
                </a:solidFill>
                <a:latin typeface="Arial" pitchFamily="34" charset="0"/>
                <a:cs typeface="Arial" pitchFamily="34" charset="0"/>
              </a:rPr>
              <a:t>1991</a:t>
            </a:r>
            <a:endParaRPr lang="fr-CA" sz="1400" b="1" dirty="0">
              <a:solidFill>
                <a:srgbClr val="FED5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36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21" grpId="0"/>
      <p:bldP spid="3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902141" y="1052736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Loi sur la protection de la jeunesse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16016" y="3167984"/>
            <a:ext cx="354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Vous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u="sng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devez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signaler.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32594" y="1916831"/>
            <a:ext cx="5901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Si vous soupçonnez qu’un enfant ou un jeune de votre entourage est victime de violence :      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709247" y="2851807"/>
            <a:ext cx="1862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Physique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25198" y="3538737"/>
            <a:ext cx="17027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Sexuelle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2170330" y="2863007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2170330" y="3465808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centrejeunessedelaval.ca/images/contenu/GuideCommentsignal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88" y="4559052"/>
            <a:ext cx="1197284" cy="153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568970" y="4509120"/>
            <a:ext cx="45314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Guide : Faire un signalement au DPJ, c’est déjà protéger un enfant. Quand et comment signaler? </a:t>
            </a:r>
          </a:p>
          <a:p>
            <a:pPr algn="just"/>
            <a:endParaRPr lang="fr-CA" sz="1200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www.msss.gouv.qc.ca/jeunes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228184" y="240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RESSOURCES</a:t>
            </a:r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DU MILIEU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4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rganigramme : Connecteur 11"/>
          <p:cNvSpPr>
            <a:spLocks noChangeAspect="1"/>
          </p:cNvSpPr>
          <p:nvPr/>
        </p:nvSpPr>
        <p:spPr>
          <a:xfrm>
            <a:off x="1475656" y="620688"/>
            <a:ext cx="7169556" cy="5991318"/>
          </a:xfrm>
          <a:prstGeom prst="flowChartConnector">
            <a:avLst/>
          </a:prstGeom>
          <a:solidFill>
            <a:srgbClr val="FBE197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Organigramme : Connecteur 12"/>
          <p:cNvSpPr>
            <a:spLocks noChangeAspect="1"/>
          </p:cNvSpPr>
          <p:nvPr/>
        </p:nvSpPr>
        <p:spPr>
          <a:xfrm>
            <a:off x="2571163" y="1412776"/>
            <a:ext cx="5153801" cy="4473727"/>
          </a:xfrm>
          <a:prstGeom prst="flowChartConnector">
            <a:avLst/>
          </a:prstGeom>
          <a:solidFill>
            <a:srgbClr val="FAD672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228184" y="240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RESSOURCES</a:t>
            </a:r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DU MILIEU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37504" y="116632"/>
            <a:ext cx="4824536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Qui peut m’aider ?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011247" y="1844824"/>
            <a:ext cx="2232248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MILIEU SCOLAIRE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227756" y="6021288"/>
            <a:ext cx="1836204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Organismes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communautaires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994778" y="4617147"/>
            <a:ext cx="1639322" cy="51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Groupes 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d’entraide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691680" y="4617147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Hôpitaux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475656" y="3068960"/>
            <a:ext cx="1109734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DPJ</a:t>
            </a:r>
          </a:p>
        </p:txBody>
      </p:sp>
      <p:sp>
        <p:nvSpPr>
          <p:cNvPr id="25" name="Organigramme : Connecteur 24"/>
          <p:cNvSpPr>
            <a:spLocks noChangeAspect="1"/>
          </p:cNvSpPr>
          <p:nvPr/>
        </p:nvSpPr>
        <p:spPr>
          <a:xfrm>
            <a:off x="4012295" y="2529773"/>
            <a:ext cx="2267127" cy="2267379"/>
          </a:xfrm>
          <a:prstGeom prst="flowChartConnector">
            <a:avLst/>
          </a:prstGeom>
          <a:solidFill>
            <a:srgbClr val="F9CB49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Organigramme : Connecteur 25"/>
          <p:cNvSpPr>
            <a:spLocks noChangeAspect="1"/>
          </p:cNvSpPr>
          <p:nvPr/>
        </p:nvSpPr>
        <p:spPr>
          <a:xfrm>
            <a:off x="4785940" y="3357154"/>
            <a:ext cx="719838" cy="719918"/>
          </a:xfrm>
          <a:prstGeom prst="flowChartConnector">
            <a:avLst/>
          </a:prstGeom>
          <a:solidFill>
            <a:srgbClr val="FCE8AE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7" name="ZoneTexte 26"/>
          <p:cNvSpPr txBox="1"/>
          <p:nvPr/>
        </p:nvSpPr>
        <p:spPr>
          <a:xfrm>
            <a:off x="4499992" y="357301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MOI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507891" y="4276429"/>
            <a:ext cx="1275936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Collègues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150160" y="3564763"/>
            <a:ext cx="1510072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Voisins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3599892" y="3552158"/>
            <a:ext cx="1669543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Amis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355976" y="2728867"/>
            <a:ext cx="1542790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PROCHES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642845" y="3041037"/>
            <a:ext cx="1010438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amille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031940" y="949762"/>
            <a:ext cx="2232248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AUTRES RESSOURCES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940152" y="2561381"/>
            <a:ext cx="1506636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Direction</a:t>
            </a:r>
            <a:endParaRPr lang="fr-CA" sz="1100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6084168" y="4000022"/>
            <a:ext cx="1448822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Services 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rofessionnels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608650" y="3932514"/>
            <a:ext cx="1704800" cy="49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Personnel 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enseignant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753610" y="2561382"/>
            <a:ext cx="1692563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Secrétariat 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719747" y="4847714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CLSC 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452320" y="3068960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211 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588224" y="1600711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811 </a:t>
            </a:r>
          </a:p>
        </p:txBody>
      </p:sp>
      <p:sp>
        <p:nvSpPr>
          <p:cNvPr id="43" name="Étoile à 12 branches 42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4" name="ZoneTexte 43"/>
          <p:cNvSpPr txBox="1"/>
          <p:nvPr/>
        </p:nvSpPr>
        <p:spPr>
          <a:xfrm>
            <a:off x="7782707" y="6309835"/>
            <a:ext cx="851393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1331640" y="6146139"/>
            <a:ext cx="1517354" cy="523221"/>
          </a:xfrm>
          <a:prstGeom prst="ellipse">
            <a:avLst/>
          </a:prstGeom>
          <a:gradFill flip="none" rotWithShape="1">
            <a:gsLst>
              <a:gs pos="0">
                <a:srgbClr val="EA6C1E"/>
              </a:gs>
              <a:gs pos="20000">
                <a:srgbClr val="EA6C1E"/>
              </a:gs>
              <a:gs pos="100000">
                <a:srgbClr val="F8B80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8" name="ZoneTexte 47"/>
          <p:cNvSpPr txBox="1"/>
          <p:nvPr/>
        </p:nvSpPr>
        <p:spPr>
          <a:xfrm>
            <a:off x="1187624" y="614614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smtClean="0">
                <a:solidFill>
                  <a:srgbClr val="FED540"/>
                </a:solidFill>
                <a:latin typeface="Arial" pitchFamily="34" charset="0"/>
                <a:cs typeface="Arial" pitchFamily="34" charset="0"/>
              </a:rPr>
              <a:t>Table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4029734" y="5085184"/>
            <a:ext cx="2232248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Personnel du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ervice de garde 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2030523" y="1600711"/>
            <a:ext cx="1692563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Police </a:t>
            </a:r>
          </a:p>
        </p:txBody>
      </p:sp>
    </p:spTree>
    <p:extLst>
      <p:ext uri="{BB962C8B-B14F-4D97-AF65-F5344CB8AC3E}">
        <p14:creationId xmlns:p14="http://schemas.microsoft.com/office/powerpoint/2010/main" val="72140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92996" y="265806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CONCLUSION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75656" y="1592114"/>
            <a:ext cx="7332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En s’impliquant en prévention, les adultes peuvent faire en sorte que les enfants…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17807" y="3068960"/>
            <a:ext cx="578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soient mieux informés sur la violence et qu’ils sachent comment réagir;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314346" y="4129916"/>
            <a:ext cx="6362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soient moins dépendants des adultes pour répondre à leurs besoins;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242338" y="5230361"/>
            <a:ext cx="6362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soient moins isolés des ressources d’aide.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1390" y="2996952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71390" y="4000022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71390" y="5072140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Espace réservé du contenu 3" descr="mains-ensemble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72849" y="2906085"/>
            <a:ext cx="1192086" cy="114078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6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487735" y="2780928"/>
            <a:ext cx="5000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Merci</a:t>
            </a:r>
            <a:r>
              <a:rPr lang="fr-CA" sz="9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CA" sz="96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 10"/>
          <p:cNvPicPr/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16668" r="66048" b="50482"/>
          <a:stretch/>
        </p:blipFill>
        <p:spPr bwMode="auto">
          <a:xfrm>
            <a:off x="5724128" y="2132856"/>
            <a:ext cx="2185035" cy="2478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92996" y="265806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ÉVALUATION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131840" y="1124744"/>
            <a:ext cx="397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Feuille d’évaluation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Étoile à 12 branches 13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ZoneTexte 14"/>
          <p:cNvSpPr txBox="1"/>
          <p:nvPr/>
        </p:nvSpPr>
        <p:spPr>
          <a:xfrm>
            <a:off x="7782707" y="6309835"/>
            <a:ext cx="851393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922014" y="5085184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ESPACE région de Québec</a:t>
            </a:r>
          </a:p>
          <a:p>
            <a:pPr algn="ctr"/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418 649-5140</a:t>
            </a:r>
          </a:p>
          <a:p>
            <a:pPr algn="ctr"/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www.espacesansviolence.org</a:t>
            </a:r>
          </a:p>
          <a:p>
            <a:endParaRPr lang="fr-CA" sz="1400" b="1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sz="1400" b="1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fr-CA" sz="1000" dirty="0">
              <a:solidFill>
                <a:srgbClr val="1A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9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4" grpId="0" animBg="1"/>
      <p:bldP spid="14" grpId="1" animBg="1"/>
      <p:bldP spid="15" grpId="0"/>
      <p:bldP spid="15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829512" y="1262175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Objectifs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83768" y="2458437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Outiller les adultes et les enfants à savoir reconnaître la violence.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83768" y="3792596"/>
            <a:ext cx="6408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Donner des moyens concrets pour y faire face.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3608" y="5295744"/>
            <a:ext cx="640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Développer un réseau d’entraide.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954306" y="2689642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954306" y="4000022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954306" y="5257179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156176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ACCUEIL ET PRÉSENTATION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5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156176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ACCUEIL ET PRÉSENTATION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00" y="197440"/>
            <a:ext cx="3742479" cy="41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80" y="4391466"/>
            <a:ext cx="1637441" cy="141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91466"/>
            <a:ext cx="904706" cy="122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382" y="4391466"/>
            <a:ext cx="761431" cy="117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46" y="4391466"/>
            <a:ext cx="749908" cy="116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Losange 28"/>
          <p:cNvSpPr/>
          <p:nvPr/>
        </p:nvSpPr>
        <p:spPr>
          <a:xfrm rot="16200000">
            <a:off x="4986246" y="620450"/>
            <a:ext cx="3600000" cy="3636000"/>
          </a:xfrm>
          <a:prstGeom prst="diamond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9000">
                <a:srgbClr val="CFCFCF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57150">
            <a:solidFill>
              <a:srgbClr val="F8B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0" name="ZoneTexte 29"/>
          <p:cNvSpPr txBox="1"/>
          <p:nvPr/>
        </p:nvSpPr>
        <p:spPr>
          <a:xfrm>
            <a:off x="5220072" y="2438450"/>
            <a:ext cx="3101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10 organismes </a:t>
            </a:r>
          </a:p>
          <a:p>
            <a:pPr algn="ctr"/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au Québec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b="43976"/>
          <a:stretch/>
        </p:blipFill>
        <p:spPr bwMode="auto">
          <a:xfrm>
            <a:off x="5940152" y="1718370"/>
            <a:ext cx="1692188" cy="59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-303875" y="6101303"/>
            <a:ext cx="813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www.espacesansviolence.org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026" name="Picture 2" descr="Résultats de recherche d'images pour « facebook 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350" y="6021288"/>
            <a:ext cx="1934865" cy="6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24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654200" y="152316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Présentation des documents 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56176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ACCUEIL ET PRÉSENTATION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t="13179" r="48303" b="9072"/>
          <a:stretch/>
        </p:blipFill>
        <p:spPr bwMode="auto">
          <a:xfrm rot="1253586">
            <a:off x="6504181" y="3385231"/>
            <a:ext cx="954475" cy="212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12445" r="42778" b="8001"/>
          <a:stretch/>
        </p:blipFill>
        <p:spPr bwMode="auto">
          <a:xfrm rot="20554943">
            <a:off x="2496549" y="3140199"/>
            <a:ext cx="1861121" cy="276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19186" r="51078" b="11678"/>
          <a:stretch/>
        </p:blipFill>
        <p:spPr bwMode="auto">
          <a:xfrm rot="21437586">
            <a:off x="3779914" y="2413753"/>
            <a:ext cx="2836788" cy="37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Étoile à 12 branches 12"/>
          <p:cNvSpPr/>
          <p:nvPr/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ZoneTexte 13"/>
          <p:cNvSpPr txBox="1"/>
          <p:nvPr/>
        </p:nvSpPr>
        <p:spPr>
          <a:xfrm>
            <a:off x="7782707" y="6309835"/>
            <a:ext cx="851393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Pochette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6975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ANALYSE ET PROBLÉMATIQUE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619520" y="306896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Tempête d’idées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5400000">
            <a:off x="4617738" y="1943102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16200000">
            <a:off x="4689596" y="-577177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>
            <a:hlinkClick r:id="rId5" action="ppaction://hlinkfile"/>
          </p:cNvPr>
          <p:cNvSpPr txBox="1"/>
          <p:nvPr/>
        </p:nvSpPr>
        <p:spPr>
          <a:xfrm>
            <a:off x="1619671" y="378904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« Abus de pouvoir » 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267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 descr="affiche pouvoi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1708" y="188640"/>
            <a:ext cx="7905500" cy="55892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ANALYSE ET PROBLÉMATIQUE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53108" y="5276145"/>
            <a:ext cx="7162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 violence faite aux enfants est l’expression d’un abus de pouvoir d’un adulte sur un enfant ou encore d’un enfant sur un autre plus vulnérable.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2157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691680" y="3168527"/>
            <a:ext cx="4608512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 si c’était un adulte qui renversait son verre, est-ce que je me permettrais de réagir de la même façon…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ANALYSE ET PROBLÉMATIQUE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91680" y="1628800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Si un enfant vient de renverser son verre de jus…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UNIJUS - jus splas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3"/>
          <a:stretch/>
        </p:blipFill>
        <p:spPr bwMode="auto">
          <a:xfrm>
            <a:off x="6228184" y="2348880"/>
            <a:ext cx="2324162" cy="4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4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7" grpId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2623</TotalTime>
  <Words>1036</Words>
  <Application>Microsoft Office PowerPoint</Application>
  <PresentationFormat>Affichage à l'écran (4:3)</PresentationFormat>
  <Paragraphs>257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8" baseType="lpstr">
      <vt:lpstr>Arial</vt:lpstr>
      <vt:lpstr>Calibri</vt:lpstr>
      <vt:lpstr>Symbol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Animation</dc:creator>
  <cp:lastModifiedBy>Odette</cp:lastModifiedBy>
  <cp:revision>288</cp:revision>
  <cp:lastPrinted>2015-05-07T18:06:37Z</cp:lastPrinted>
  <dcterms:created xsi:type="dcterms:W3CDTF">2013-01-30T14:35:24Z</dcterms:created>
  <dcterms:modified xsi:type="dcterms:W3CDTF">2018-11-12T18:01:38Z</dcterms:modified>
</cp:coreProperties>
</file>