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5" r:id="rId2"/>
  </p:sldMasterIdLst>
  <p:notesMasterIdLst>
    <p:notesMasterId r:id="rId63"/>
  </p:notesMasterIdLst>
  <p:handoutMasterIdLst>
    <p:handoutMasterId r:id="rId64"/>
  </p:handoutMasterIdLst>
  <p:sldIdLst>
    <p:sldId id="351" r:id="rId3"/>
    <p:sldId id="257" r:id="rId4"/>
    <p:sldId id="355" r:id="rId5"/>
    <p:sldId id="321" r:id="rId6"/>
    <p:sldId id="258" r:id="rId7"/>
    <p:sldId id="348" r:id="rId8"/>
    <p:sldId id="349" r:id="rId9"/>
    <p:sldId id="259" r:id="rId10"/>
    <p:sldId id="313" r:id="rId11"/>
    <p:sldId id="322" r:id="rId12"/>
    <p:sldId id="356" r:id="rId13"/>
    <p:sldId id="265" r:id="rId14"/>
    <p:sldId id="315" r:id="rId15"/>
    <p:sldId id="278" r:id="rId16"/>
    <p:sldId id="314" r:id="rId17"/>
    <p:sldId id="316" r:id="rId18"/>
    <p:sldId id="326" r:id="rId19"/>
    <p:sldId id="327" r:id="rId20"/>
    <p:sldId id="328" r:id="rId21"/>
    <p:sldId id="329" r:id="rId22"/>
    <p:sldId id="331" r:id="rId23"/>
    <p:sldId id="332" r:id="rId24"/>
    <p:sldId id="333" r:id="rId25"/>
    <p:sldId id="260" r:id="rId26"/>
    <p:sldId id="286" r:id="rId27"/>
    <p:sldId id="285" r:id="rId28"/>
    <p:sldId id="281" r:id="rId29"/>
    <p:sldId id="296" r:id="rId30"/>
    <p:sldId id="353" r:id="rId31"/>
    <p:sldId id="299" r:id="rId32"/>
    <p:sldId id="300" r:id="rId33"/>
    <p:sldId id="301" r:id="rId34"/>
    <p:sldId id="317" r:id="rId35"/>
    <p:sldId id="318" r:id="rId36"/>
    <p:sldId id="319" r:id="rId37"/>
    <p:sldId id="320" r:id="rId38"/>
    <p:sldId id="338" r:id="rId39"/>
    <p:sldId id="266" r:id="rId40"/>
    <p:sldId id="339" r:id="rId41"/>
    <p:sldId id="268" r:id="rId42"/>
    <p:sldId id="357" r:id="rId43"/>
    <p:sldId id="358" r:id="rId44"/>
    <p:sldId id="359" r:id="rId45"/>
    <p:sldId id="360" r:id="rId46"/>
    <p:sldId id="361" r:id="rId47"/>
    <p:sldId id="290" r:id="rId48"/>
    <p:sldId id="291" r:id="rId49"/>
    <p:sldId id="341" r:id="rId50"/>
    <p:sldId id="270" r:id="rId51"/>
    <p:sldId id="292" r:id="rId52"/>
    <p:sldId id="340" r:id="rId53"/>
    <p:sldId id="342" r:id="rId54"/>
    <p:sldId id="344" r:id="rId55"/>
    <p:sldId id="343" r:id="rId56"/>
    <p:sldId id="345" r:id="rId57"/>
    <p:sldId id="346" r:id="rId58"/>
    <p:sldId id="352" r:id="rId59"/>
    <p:sldId id="293" r:id="rId60"/>
    <p:sldId id="272" r:id="rId61"/>
    <p:sldId id="277" r:id="rId62"/>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A6C1E"/>
    <a:srgbClr val="FCE8AE"/>
    <a:srgbClr val="FAD672"/>
    <a:srgbClr val="C99607"/>
    <a:srgbClr val="F9CB49"/>
    <a:srgbClr val="EAAF08"/>
    <a:srgbClr val="F8B802"/>
    <a:srgbClr val="1A8080"/>
    <a:srgbClr val="FED5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93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38155" cy="465449"/>
          </a:xfrm>
          <a:prstGeom prst="rect">
            <a:avLst/>
          </a:prstGeom>
        </p:spPr>
        <p:txBody>
          <a:bodyPr vert="horz" lIns="90563" tIns="45282" rIns="90563" bIns="45282" rtlCol="0"/>
          <a:lstStyle>
            <a:lvl1pPr algn="l">
              <a:defRPr sz="1200"/>
            </a:lvl1pPr>
          </a:lstStyle>
          <a:p>
            <a:endParaRPr lang="fr-CA"/>
          </a:p>
        </p:txBody>
      </p:sp>
      <p:sp>
        <p:nvSpPr>
          <p:cNvPr id="3" name="Espace réservé de la date 2"/>
          <p:cNvSpPr>
            <a:spLocks noGrp="1"/>
          </p:cNvSpPr>
          <p:nvPr>
            <p:ph type="dt" sz="quarter" idx="1"/>
          </p:nvPr>
        </p:nvSpPr>
        <p:spPr>
          <a:xfrm>
            <a:off x="3970674" y="1"/>
            <a:ext cx="3038155" cy="465449"/>
          </a:xfrm>
          <a:prstGeom prst="rect">
            <a:avLst/>
          </a:prstGeom>
        </p:spPr>
        <p:txBody>
          <a:bodyPr vert="horz" lIns="90563" tIns="45282" rIns="90563" bIns="45282" rtlCol="0"/>
          <a:lstStyle>
            <a:lvl1pPr algn="r">
              <a:defRPr sz="1200"/>
            </a:lvl1pPr>
          </a:lstStyle>
          <a:p>
            <a:fld id="{73A0F7BB-F7D4-4BB3-BF23-9DD1DA2D00BF}" type="datetimeFigureOut">
              <a:rPr lang="fr-CA" smtClean="0"/>
              <a:pPr/>
              <a:t>2018-03-14</a:t>
            </a:fld>
            <a:endParaRPr lang="fr-CA"/>
          </a:p>
        </p:txBody>
      </p:sp>
      <p:sp>
        <p:nvSpPr>
          <p:cNvPr id="4" name="Espace réservé du pied de page 3"/>
          <p:cNvSpPr>
            <a:spLocks noGrp="1"/>
          </p:cNvSpPr>
          <p:nvPr>
            <p:ph type="ftr" sz="quarter" idx="2"/>
          </p:nvPr>
        </p:nvSpPr>
        <p:spPr>
          <a:xfrm>
            <a:off x="0" y="8829379"/>
            <a:ext cx="3038155" cy="465449"/>
          </a:xfrm>
          <a:prstGeom prst="rect">
            <a:avLst/>
          </a:prstGeom>
        </p:spPr>
        <p:txBody>
          <a:bodyPr vert="horz" lIns="90563" tIns="45282" rIns="90563" bIns="45282"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674" y="8829379"/>
            <a:ext cx="3038155" cy="465449"/>
          </a:xfrm>
          <a:prstGeom prst="rect">
            <a:avLst/>
          </a:prstGeom>
        </p:spPr>
        <p:txBody>
          <a:bodyPr vert="horz" lIns="90563" tIns="45282" rIns="90563" bIns="45282" rtlCol="0" anchor="b"/>
          <a:lstStyle>
            <a:lvl1pPr algn="r">
              <a:defRPr sz="1200"/>
            </a:lvl1pPr>
          </a:lstStyle>
          <a:p>
            <a:fld id="{7FBCC794-3AE7-4257-8A72-21C3FA0BDA86}" type="slidenum">
              <a:rPr lang="fr-CA" smtClean="0"/>
              <a:pPr/>
              <a:t>‹N°›</a:t>
            </a:fld>
            <a:endParaRPr lang="fr-CA"/>
          </a:p>
        </p:txBody>
      </p:sp>
    </p:spTree>
    <p:extLst>
      <p:ext uri="{BB962C8B-B14F-4D97-AF65-F5344CB8AC3E}">
        <p14:creationId xmlns:p14="http://schemas.microsoft.com/office/powerpoint/2010/main" val="530096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37840" cy="464820"/>
          </a:xfrm>
          <a:prstGeom prst="rect">
            <a:avLst/>
          </a:prstGeom>
        </p:spPr>
        <p:txBody>
          <a:bodyPr vert="horz" lIns="93163" tIns="46582" rIns="93163" bIns="46582" rtlCol="0"/>
          <a:lstStyle>
            <a:lvl1pPr algn="l">
              <a:defRPr sz="1200"/>
            </a:lvl1pPr>
          </a:lstStyle>
          <a:p>
            <a:endParaRPr lang="fr-CA"/>
          </a:p>
        </p:txBody>
      </p:sp>
      <p:sp>
        <p:nvSpPr>
          <p:cNvPr id="3" name="Espace réservé de la date 2"/>
          <p:cNvSpPr>
            <a:spLocks noGrp="1"/>
          </p:cNvSpPr>
          <p:nvPr>
            <p:ph type="dt" idx="1"/>
          </p:nvPr>
        </p:nvSpPr>
        <p:spPr>
          <a:xfrm>
            <a:off x="3970939" y="0"/>
            <a:ext cx="3037840" cy="464820"/>
          </a:xfrm>
          <a:prstGeom prst="rect">
            <a:avLst/>
          </a:prstGeom>
        </p:spPr>
        <p:txBody>
          <a:bodyPr vert="horz" lIns="93163" tIns="46582" rIns="93163" bIns="46582" rtlCol="0"/>
          <a:lstStyle>
            <a:lvl1pPr algn="r">
              <a:defRPr sz="1200"/>
            </a:lvl1pPr>
          </a:lstStyle>
          <a:p>
            <a:fld id="{9FC7E6EE-CE03-4509-9C6A-5B7C85B5BC26}" type="datetimeFigureOut">
              <a:rPr lang="fr-CA" smtClean="0"/>
              <a:pPr/>
              <a:t>2018-03-14</a:t>
            </a:fld>
            <a:endParaRPr lang="fr-CA"/>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3" tIns="46582" rIns="93163" bIns="46582" rtlCol="0" anchor="ctr"/>
          <a:lstStyle/>
          <a:p>
            <a:endParaRPr lang="fr-CA"/>
          </a:p>
        </p:txBody>
      </p:sp>
      <p:sp>
        <p:nvSpPr>
          <p:cNvPr id="5" name="Espace réservé des commentaires 4"/>
          <p:cNvSpPr>
            <a:spLocks noGrp="1"/>
          </p:cNvSpPr>
          <p:nvPr>
            <p:ph type="body" sz="quarter" idx="3"/>
          </p:nvPr>
        </p:nvSpPr>
        <p:spPr>
          <a:xfrm>
            <a:off x="701040" y="4415791"/>
            <a:ext cx="5608320" cy="4183380"/>
          </a:xfrm>
          <a:prstGeom prst="rect">
            <a:avLst/>
          </a:prstGeom>
        </p:spPr>
        <p:txBody>
          <a:bodyPr vert="horz" lIns="93163" tIns="46582" rIns="93163" bIns="46582"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29967"/>
            <a:ext cx="3037840" cy="464820"/>
          </a:xfrm>
          <a:prstGeom prst="rect">
            <a:avLst/>
          </a:prstGeom>
        </p:spPr>
        <p:txBody>
          <a:bodyPr vert="horz" lIns="93163" tIns="46582" rIns="93163" bIns="46582"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9" y="8829967"/>
            <a:ext cx="3037840" cy="464820"/>
          </a:xfrm>
          <a:prstGeom prst="rect">
            <a:avLst/>
          </a:prstGeom>
        </p:spPr>
        <p:txBody>
          <a:bodyPr vert="horz" lIns="93163" tIns="46582" rIns="93163" bIns="46582" rtlCol="0" anchor="b"/>
          <a:lstStyle>
            <a:lvl1pPr algn="r">
              <a:defRPr sz="1200"/>
            </a:lvl1pPr>
          </a:lstStyle>
          <a:p>
            <a:fld id="{53FB396D-B7DB-4CA8-8623-FF8C184EC639}" type="slidenum">
              <a:rPr lang="fr-CA" smtClean="0"/>
              <a:pPr/>
              <a:t>‹N°›</a:t>
            </a:fld>
            <a:endParaRPr lang="fr-CA"/>
          </a:p>
        </p:txBody>
      </p:sp>
    </p:spTree>
    <p:extLst>
      <p:ext uri="{BB962C8B-B14F-4D97-AF65-F5344CB8AC3E}">
        <p14:creationId xmlns:p14="http://schemas.microsoft.com/office/powerpoint/2010/main" val="103959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361154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156595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2614294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41964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286947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7758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902295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713306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22625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726103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30705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2238433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405535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902712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232159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111988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173773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427482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1750728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3996071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228741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73C06D1-2E3C-47A9-8899-9180BED0931C}" type="datetimeFigureOut">
              <a:rPr lang="fr-CA" smtClean="0"/>
              <a:pPr/>
              <a:t>2018-03-14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E29B8704-6403-4ED7-869D-84CA335D0273}" type="slidenum">
              <a:rPr lang="fr-CA" smtClean="0"/>
              <a:pPr/>
              <a:t>‹N°›</a:t>
            </a:fld>
            <a:endParaRPr lang="fr-CA"/>
          </a:p>
        </p:txBody>
      </p:sp>
    </p:spTree>
    <p:extLst>
      <p:ext uri="{BB962C8B-B14F-4D97-AF65-F5344CB8AC3E}">
        <p14:creationId xmlns:p14="http://schemas.microsoft.com/office/powerpoint/2010/main" val="428544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3C06D1-2E3C-47A9-8899-9180BED0931C}" type="datetimeFigureOut">
              <a:rPr lang="fr-CA" smtClean="0"/>
              <a:pPr/>
              <a:t>2018-03-14</a:t>
            </a:fld>
            <a:endParaRPr lang="fr-CA"/>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9B8704-6403-4ED7-869D-84CA335D0273}" type="slidenum">
              <a:rPr lang="fr-CA" smtClean="0"/>
              <a:pPr/>
              <a:t>‹N°›</a:t>
            </a:fld>
            <a:endParaRPr lang="fr-CA"/>
          </a:p>
        </p:txBody>
      </p:sp>
    </p:spTree>
    <p:extLst>
      <p:ext uri="{BB962C8B-B14F-4D97-AF65-F5344CB8AC3E}">
        <p14:creationId xmlns:p14="http://schemas.microsoft.com/office/powerpoint/2010/main" val="41743902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C06D1-2E3C-47A9-8899-9180BED0931C}" type="datetimeFigureOut">
              <a:rPr lang="fr-CA" smtClean="0">
                <a:solidFill>
                  <a:prstClr val="black">
                    <a:tint val="75000"/>
                  </a:prstClr>
                </a:solidFill>
              </a:rPr>
              <a:pPr/>
              <a:t>2018-03-14</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B8704-6403-4ED7-869D-84CA335D0273}"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47422116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8.png"/><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4.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1.png"/><Relationship Id="rId5" Type="http://schemas.openxmlformats.org/officeDocument/2006/relationships/tags" Target="../tags/tag88.xml"/><Relationship Id="rId10" Type="http://schemas.openxmlformats.org/officeDocument/2006/relationships/slideLayout" Target="../slideLayouts/slideLayout7.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hyperlink" Target="exercice%20abus%20de%20pouvoir.docx" TargetMode="Externa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18.jpeg"/><Relationship Id="rId5" Type="http://schemas.openxmlformats.org/officeDocument/2006/relationships/tags" Target="../tags/tag97.xml"/><Relationship Id="rId10" Type="http://schemas.openxmlformats.org/officeDocument/2006/relationships/image" Target="../media/image4.png"/><Relationship Id="rId4" Type="http://schemas.openxmlformats.org/officeDocument/2006/relationships/tags" Target="../tags/tag96.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02.xml"/><Relationship Id="rId7" Type="http://schemas.openxmlformats.org/officeDocument/2006/relationships/slideLayout" Target="../slideLayouts/slideLayout7.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4.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109.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12.xml"/><Relationship Id="rId7"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4.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119.xml"/></Relationships>
</file>

<file path=ppt/slides/_rels/slide16.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tags" Target="../tags/tag132.xml"/><Relationship Id="rId18" Type="http://schemas.openxmlformats.org/officeDocument/2006/relationships/image" Target="../media/image1.png"/><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tags" Target="../tags/tag131.xml"/><Relationship Id="rId17" Type="http://schemas.openxmlformats.org/officeDocument/2006/relationships/slideLayout" Target="../slideLayouts/slideLayout7.xml"/><Relationship Id="rId2" Type="http://schemas.openxmlformats.org/officeDocument/2006/relationships/tags" Target="../tags/tag121.xml"/><Relationship Id="rId16" Type="http://schemas.openxmlformats.org/officeDocument/2006/relationships/tags" Target="../tags/tag135.xml"/><Relationship Id="rId20" Type="http://schemas.openxmlformats.org/officeDocument/2006/relationships/image" Target="../media/image8.png"/><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5" Type="http://schemas.openxmlformats.org/officeDocument/2006/relationships/tags" Target="../tags/tag134.xml"/><Relationship Id="rId10" Type="http://schemas.openxmlformats.org/officeDocument/2006/relationships/tags" Target="../tags/tag129.xml"/><Relationship Id="rId19" Type="http://schemas.openxmlformats.org/officeDocument/2006/relationships/image" Target="../media/image4.png"/><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tags" Target="../tags/tag133.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38.xml"/><Relationship Id="rId7" Type="http://schemas.openxmlformats.org/officeDocument/2006/relationships/image" Target="../media/image1.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7.xml"/><Relationship Id="rId5" Type="http://schemas.openxmlformats.org/officeDocument/2006/relationships/tags" Target="../tags/tag140.xml"/><Relationship Id="rId4" Type="http://schemas.openxmlformats.org/officeDocument/2006/relationships/tags" Target="../tags/tag139.xml"/><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3.xml"/><Relationship Id="rId7" Type="http://schemas.openxmlformats.org/officeDocument/2006/relationships/image" Target="../media/image1.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Layout" Target="../slideLayouts/slideLayout7.xml"/><Relationship Id="rId5" Type="http://schemas.openxmlformats.org/officeDocument/2006/relationships/tags" Target="../tags/tag145.xml"/><Relationship Id="rId4" Type="http://schemas.openxmlformats.org/officeDocument/2006/relationships/tags" Target="../tags/tag144.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8.xml"/><Relationship Id="rId7" Type="http://schemas.openxmlformats.org/officeDocument/2006/relationships/image" Target="../media/image1.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Layout" Target="../slideLayouts/slideLayout7.xml"/><Relationship Id="rId5" Type="http://schemas.openxmlformats.org/officeDocument/2006/relationships/tags" Target="../tags/tag150.xml"/><Relationship Id="rId4" Type="http://schemas.openxmlformats.org/officeDocument/2006/relationships/tags" Target="../tags/tag149.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1.xml"/><Relationship Id="rId7"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3.xml"/><Relationship Id="rId7" Type="http://schemas.openxmlformats.org/officeDocument/2006/relationships/image" Target="../media/image1.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slideLayout" Target="../slideLayouts/slideLayout7.xml"/><Relationship Id="rId5" Type="http://schemas.openxmlformats.org/officeDocument/2006/relationships/tags" Target="../tags/tag155.xml"/><Relationship Id="rId4" Type="http://schemas.openxmlformats.org/officeDocument/2006/relationships/tags" Target="../tags/tag154.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8.xml"/><Relationship Id="rId7" Type="http://schemas.openxmlformats.org/officeDocument/2006/relationships/image" Target="../media/image1.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Layout" Target="../slideLayouts/slideLayout7.xml"/><Relationship Id="rId5" Type="http://schemas.openxmlformats.org/officeDocument/2006/relationships/tags" Target="../tags/tag160.xml"/><Relationship Id="rId4" Type="http://schemas.openxmlformats.org/officeDocument/2006/relationships/tags" Target="../tags/tag159.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63.xml"/><Relationship Id="rId7" Type="http://schemas.openxmlformats.org/officeDocument/2006/relationships/image" Target="../media/image20.pn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164.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67.xml"/><Relationship Id="rId7" Type="http://schemas.openxmlformats.org/officeDocument/2006/relationships/image" Target="../media/image20.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168.xml"/></Relationships>
</file>

<file path=ppt/slides/_rels/slide24.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image" Target="../media/image4.png"/><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image" Target="../media/image1.png"/><Relationship Id="rId2" Type="http://schemas.openxmlformats.org/officeDocument/2006/relationships/tags" Target="../tags/tag170.xml"/><Relationship Id="rId16" Type="http://schemas.openxmlformats.org/officeDocument/2006/relationships/slideLayout" Target="../slideLayouts/slideLayout7.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tags" Target="../tags/tag183.xml"/><Relationship Id="rId10" Type="http://schemas.openxmlformats.org/officeDocument/2006/relationships/tags" Target="../tags/tag178.xml"/><Relationship Id="rId19" Type="http://schemas.openxmlformats.org/officeDocument/2006/relationships/image" Target="../media/image8.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86.xml"/><Relationship Id="rId7" Type="http://schemas.openxmlformats.org/officeDocument/2006/relationships/tags" Target="../tags/tag190.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10" Type="http://schemas.openxmlformats.org/officeDocument/2006/relationships/image" Target="../media/image4.png"/><Relationship Id="rId4" Type="http://schemas.openxmlformats.org/officeDocument/2006/relationships/tags" Target="../tags/tag187.xm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93.xml"/><Relationship Id="rId7" Type="http://schemas.openxmlformats.org/officeDocument/2006/relationships/slideLayout" Target="../slideLayouts/slideLayout7.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18" Type="http://schemas.openxmlformats.org/officeDocument/2006/relationships/tags" Target="../tags/tag214.xml"/><Relationship Id="rId3" Type="http://schemas.openxmlformats.org/officeDocument/2006/relationships/tags" Target="../tags/tag199.xml"/><Relationship Id="rId21" Type="http://schemas.openxmlformats.org/officeDocument/2006/relationships/image" Target="../media/image1.png"/><Relationship Id="rId7" Type="http://schemas.openxmlformats.org/officeDocument/2006/relationships/tags" Target="../tags/tag203.xml"/><Relationship Id="rId12" Type="http://schemas.openxmlformats.org/officeDocument/2006/relationships/tags" Target="../tags/tag208.xml"/><Relationship Id="rId17" Type="http://schemas.openxmlformats.org/officeDocument/2006/relationships/tags" Target="../tags/tag213.xml"/><Relationship Id="rId2" Type="http://schemas.openxmlformats.org/officeDocument/2006/relationships/tags" Target="../tags/tag198.xml"/><Relationship Id="rId16" Type="http://schemas.openxmlformats.org/officeDocument/2006/relationships/tags" Target="../tags/tag212.xml"/><Relationship Id="rId20" Type="http://schemas.openxmlformats.org/officeDocument/2006/relationships/slideLayout" Target="../slideLayouts/slideLayout7.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5" Type="http://schemas.openxmlformats.org/officeDocument/2006/relationships/tags" Target="../tags/tag201.xml"/><Relationship Id="rId15" Type="http://schemas.openxmlformats.org/officeDocument/2006/relationships/tags" Target="../tags/tag211.xml"/><Relationship Id="rId23" Type="http://schemas.openxmlformats.org/officeDocument/2006/relationships/image" Target="../media/image8.png"/><Relationship Id="rId10" Type="http://schemas.openxmlformats.org/officeDocument/2006/relationships/tags" Target="../tags/tag206.xml"/><Relationship Id="rId19" Type="http://schemas.openxmlformats.org/officeDocument/2006/relationships/tags" Target="../tags/tag215.xml"/><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 Id="rId22"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tags" Target="../tags/tag228.xml"/><Relationship Id="rId18" Type="http://schemas.openxmlformats.org/officeDocument/2006/relationships/image" Target="../media/image8.png"/><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tags" Target="../tags/tag227.xml"/><Relationship Id="rId17" Type="http://schemas.openxmlformats.org/officeDocument/2006/relationships/image" Target="../media/image4.png"/><Relationship Id="rId2" Type="http://schemas.openxmlformats.org/officeDocument/2006/relationships/tags" Target="../tags/tag217.xml"/><Relationship Id="rId16" Type="http://schemas.openxmlformats.org/officeDocument/2006/relationships/image" Target="../media/image1.png"/><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tags" Target="../tags/tag226.xml"/><Relationship Id="rId5" Type="http://schemas.openxmlformats.org/officeDocument/2006/relationships/tags" Target="../tags/tag220.xml"/><Relationship Id="rId15" Type="http://schemas.openxmlformats.org/officeDocument/2006/relationships/slideLayout" Target="../slideLayouts/slideLayout7.xml"/><Relationship Id="rId10" Type="http://schemas.openxmlformats.org/officeDocument/2006/relationships/tags" Target="../tags/tag225.xml"/><Relationship Id="rId4" Type="http://schemas.openxmlformats.org/officeDocument/2006/relationships/tags" Target="../tags/tag219.xml"/><Relationship Id="rId9" Type="http://schemas.openxmlformats.org/officeDocument/2006/relationships/tags" Target="../tags/tag224.xml"/><Relationship Id="rId14" Type="http://schemas.openxmlformats.org/officeDocument/2006/relationships/tags" Target="../tags/tag2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1.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slideLayout" Target="../slideLayouts/slideLayout7.xml"/><Relationship Id="rId17" Type="http://schemas.openxmlformats.org/officeDocument/2006/relationships/image" Target="../media/image7.png"/><Relationship Id="rId2" Type="http://schemas.openxmlformats.org/officeDocument/2006/relationships/tags" Target="../tags/tag16.xml"/><Relationship Id="rId16" Type="http://schemas.openxmlformats.org/officeDocument/2006/relationships/image" Target="../media/image6.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5.png"/><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34.xml"/><Relationship Id="rId7" Type="http://schemas.openxmlformats.org/officeDocument/2006/relationships/tags" Target="../tags/tag238.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23.jpeg"/><Relationship Id="rId5" Type="http://schemas.openxmlformats.org/officeDocument/2006/relationships/tags" Target="../tags/tag236.xml"/><Relationship Id="rId10" Type="http://schemas.openxmlformats.org/officeDocument/2006/relationships/image" Target="../media/image4.png"/><Relationship Id="rId4" Type="http://schemas.openxmlformats.org/officeDocument/2006/relationships/tags" Target="../tags/tag235.xml"/><Relationship Id="rId9"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41.xml"/><Relationship Id="rId7" Type="http://schemas.openxmlformats.org/officeDocument/2006/relationships/tags" Target="../tags/tag245.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image" Target="../media/image24.jpeg"/><Relationship Id="rId5" Type="http://schemas.openxmlformats.org/officeDocument/2006/relationships/tags" Target="../tags/tag243.xml"/><Relationship Id="rId10" Type="http://schemas.openxmlformats.org/officeDocument/2006/relationships/image" Target="../media/image4.png"/><Relationship Id="rId4" Type="http://schemas.openxmlformats.org/officeDocument/2006/relationships/tags" Target="../tags/tag242.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48.xml"/><Relationship Id="rId7" Type="http://schemas.openxmlformats.org/officeDocument/2006/relationships/tags" Target="../tags/tag252.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image" Target="../media/image25.jpeg"/><Relationship Id="rId5" Type="http://schemas.openxmlformats.org/officeDocument/2006/relationships/tags" Target="../tags/tag250.xml"/><Relationship Id="rId10" Type="http://schemas.openxmlformats.org/officeDocument/2006/relationships/image" Target="../media/image4.png"/><Relationship Id="rId4" Type="http://schemas.openxmlformats.org/officeDocument/2006/relationships/tags" Target="../tags/tag249.xml"/><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55.xml"/><Relationship Id="rId7" Type="http://schemas.openxmlformats.org/officeDocument/2006/relationships/image" Target="../media/image1.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slideLayout" Target="../slideLayouts/slideLayout7.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image" Target="../media/image4.png"/><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261.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64.xml"/><Relationship Id="rId7" Type="http://schemas.openxmlformats.org/officeDocument/2006/relationships/image" Target="../media/image1.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slideLayout" Target="../slideLayouts/slideLayout7.xml"/><Relationship Id="rId5" Type="http://schemas.openxmlformats.org/officeDocument/2006/relationships/tags" Target="../tags/tag266.xml"/><Relationship Id="rId4" Type="http://schemas.openxmlformats.org/officeDocument/2006/relationships/tags" Target="../tags/tag265.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69.xml"/><Relationship Id="rId7" Type="http://schemas.openxmlformats.org/officeDocument/2006/relationships/slideLayout" Target="../slideLayouts/slideLayout7.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image" Target="../media/image28.emf"/><Relationship Id="rId5" Type="http://schemas.openxmlformats.org/officeDocument/2006/relationships/tags" Target="../tags/tag271.xml"/><Relationship Id="rId10" Type="http://schemas.openxmlformats.org/officeDocument/2006/relationships/image" Target="../media/image27.png"/><Relationship Id="rId4" Type="http://schemas.openxmlformats.org/officeDocument/2006/relationships/tags" Target="../tags/tag270.xm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tags" Target="../tags/tag275.xml"/><Relationship Id="rId7" Type="http://schemas.openxmlformats.org/officeDocument/2006/relationships/image" Target="../media/image4.png"/><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276.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79.xml"/><Relationship Id="rId7" Type="http://schemas.openxmlformats.org/officeDocument/2006/relationships/tags" Target="../tags/tag283.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image" Target="../media/image29.png"/><Relationship Id="rId5" Type="http://schemas.openxmlformats.org/officeDocument/2006/relationships/tags" Target="../tags/tag281.xml"/><Relationship Id="rId10" Type="http://schemas.openxmlformats.org/officeDocument/2006/relationships/image" Target="../media/image4.png"/><Relationship Id="rId4" Type="http://schemas.openxmlformats.org/officeDocument/2006/relationships/tags" Target="../tags/tag280.xml"/><Relationship Id="rId9"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tags" Target="../tags/tag291.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image" Target="../media/image30.jpe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image" Target="../media/image4.png"/><Relationship Id="rId5" Type="http://schemas.openxmlformats.org/officeDocument/2006/relationships/tags" Target="../tags/tag288.xml"/><Relationship Id="rId10" Type="http://schemas.openxmlformats.org/officeDocument/2006/relationships/image" Target="../media/image1.png"/><Relationship Id="rId4" Type="http://schemas.openxmlformats.org/officeDocument/2006/relationships/tags" Target="../tags/tag287.xml"/><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slideLayout" Target="../slideLayouts/slideLayout2.xml"/><Relationship Id="rId3" Type="http://schemas.openxmlformats.org/officeDocument/2006/relationships/tags" Target="../tags/tag28.xml"/><Relationship Id="rId21" Type="http://schemas.openxmlformats.org/officeDocument/2006/relationships/image" Target="../media/image8.pn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image" Target="../media/image4.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19" Type="http://schemas.openxmlformats.org/officeDocument/2006/relationships/image" Target="../media/image1.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tags" Target="../tags/tag304.xml"/><Relationship Id="rId18" Type="http://schemas.openxmlformats.org/officeDocument/2006/relationships/slideLayout" Target="../slideLayouts/slideLayout7.xml"/><Relationship Id="rId3" Type="http://schemas.openxmlformats.org/officeDocument/2006/relationships/tags" Target="../tags/tag294.xml"/><Relationship Id="rId21" Type="http://schemas.openxmlformats.org/officeDocument/2006/relationships/image" Target="../media/image8.png"/><Relationship Id="rId7" Type="http://schemas.openxmlformats.org/officeDocument/2006/relationships/tags" Target="../tags/tag298.xml"/><Relationship Id="rId12" Type="http://schemas.openxmlformats.org/officeDocument/2006/relationships/tags" Target="../tags/tag303.xml"/><Relationship Id="rId17" Type="http://schemas.openxmlformats.org/officeDocument/2006/relationships/tags" Target="../tags/tag308.xml"/><Relationship Id="rId2" Type="http://schemas.openxmlformats.org/officeDocument/2006/relationships/tags" Target="../tags/tag293.xml"/><Relationship Id="rId16" Type="http://schemas.openxmlformats.org/officeDocument/2006/relationships/tags" Target="../tags/tag307.xml"/><Relationship Id="rId20" Type="http://schemas.openxmlformats.org/officeDocument/2006/relationships/image" Target="../media/image4.png"/><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tags" Target="../tags/tag302.xml"/><Relationship Id="rId5" Type="http://schemas.openxmlformats.org/officeDocument/2006/relationships/tags" Target="../tags/tag296.xml"/><Relationship Id="rId15" Type="http://schemas.openxmlformats.org/officeDocument/2006/relationships/tags" Target="../tags/tag306.xml"/><Relationship Id="rId10" Type="http://schemas.openxmlformats.org/officeDocument/2006/relationships/tags" Target="../tags/tag301.xml"/><Relationship Id="rId19" Type="http://schemas.openxmlformats.org/officeDocument/2006/relationships/image" Target="../media/image1.png"/><Relationship Id="rId4" Type="http://schemas.openxmlformats.org/officeDocument/2006/relationships/tags" Target="../tags/tag295.xml"/><Relationship Id="rId9" Type="http://schemas.openxmlformats.org/officeDocument/2006/relationships/tags" Target="../tags/tag300.xml"/><Relationship Id="rId14" Type="http://schemas.openxmlformats.org/officeDocument/2006/relationships/tags" Target="../tags/tag305.xml"/></Relationships>
</file>

<file path=ppt/slides/_rels/slide41.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image" Target="../media/image4.png"/><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image" Target="../media/image1.png"/><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slideLayout" Target="../slideLayouts/slideLayout7.xml"/><Relationship Id="rId5" Type="http://schemas.openxmlformats.org/officeDocument/2006/relationships/tags" Target="../tags/tag313.xml"/><Relationship Id="rId15" Type="http://schemas.openxmlformats.org/officeDocument/2006/relationships/image" Target="../media/image8.png"/><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tags" Target="../tags/tag326.xml"/><Relationship Id="rId3" Type="http://schemas.openxmlformats.org/officeDocument/2006/relationships/tags" Target="../tags/tag321.xml"/><Relationship Id="rId7" Type="http://schemas.openxmlformats.org/officeDocument/2006/relationships/tags" Target="../tags/tag325.xml"/><Relationship Id="rId12" Type="http://schemas.openxmlformats.org/officeDocument/2006/relationships/image" Target="../media/image32.png"/><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image" Target="../media/image4.png"/><Relationship Id="rId5" Type="http://schemas.openxmlformats.org/officeDocument/2006/relationships/tags" Target="../tags/tag323.xml"/><Relationship Id="rId10" Type="http://schemas.openxmlformats.org/officeDocument/2006/relationships/image" Target="../media/image1.png"/><Relationship Id="rId4" Type="http://schemas.openxmlformats.org/officeDocument/2006/relationships/tags" Target="../tags/tag322.xml"/><Relationship Id="rId9"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image" Target="../media/image34.png"/><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image" Target="../media/image33.png"/><Relationship Id="rId5" Type="http://schemas.openxmlformats.org/officeDocument/2006/relationships/tags" Target="../tags/tag331.xml"/><Relationship Id="rId10" Type="http://schemas.openxmlformats.org/officeDocument/2006/relationships/image" Target="../media/image4.png"/><Relationship Id="rId4" Type="http://schemas.openxmlformats.org/officeDocument/2006/relationships/tags" Target="../tags/tag330.xm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tags" Target="../tags/tag341.xml"/><Relationship Id="rId3" Type="http://schemas.openxmlformats.org/officeDocument/2006/relationships/tags" Target="../tags/tag336.xml"/><Relationship Id="rId7" Type="http://schemas.openxmlformats.org/officeDocument/2006/relationships/tags" Target="../tags/tag340.xml"/><Relationship Id="rId12" Type="http://schemas.openxmlformats.org/officeDocument/2006/relationships/image" Target="../media/image35.png"/><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image" Target="../media/image4.png"/><Relationship Id="rId5" Type="http://schemas.openxmlformats.org/officeDocument/2006/relationships/tags" Target="../tags/tag338.xml"/><Relationship Id="rId10" Type="http://schemas.openxmlformats.org/officeDocument/2006/relationships/image" Target="../media/image1.png"/><Relationship Id="rId4" Type="http://schemas.openxmlformats.org/officeDocument/2006/relationships/tags" Target="../tags/tag337.xml"/><Relationship Id="rId9"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tags" Target="../tags/tag354.xml"/><Relationship Id="rId3" Type="http://schemas.openxmlformats.org/officeDocument/2006/relationships/tags" Target="../tags/tag344.xml"/><Relationship Id="rId7" Type="http://schemas.openxmlformats.org/officeDocument/2006/relationships/tags" Target="../tags/tag348.xml"/><Relationship Id="rId12" Type="http://schemas.openxmlformats.org/officeDocument/2006/relationships/tags" Target="../tags/tag353.xml"/><Relationship Id="rId17" Type="http://schemas.openxmlformats.org/officeDocument/2006/relationships/image" Target="../media/image8.png"/><Relationship Id="rId2" Type="http://schemas.openxmlformats.org/officeDocument/2006/relationships/tags" Target="../tags/tag343.xml"/><Relationship Id="rId16" Type="http://schemas.openxmlformats.org/officeDocument/2006/relationships/image" Target="../media/image4.png"/><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5" Type="http://schemas.openxmlformats.org/officeDocument/2006/relationships/tags" Target="../tags/tag346.xml"/><Relationship Id="rId15" Type="http://schemas.openxmlformats.org/officeDocument/2006/relationships/image" Target="../media/image1.png"/><Relationship Id="rId10" Type="http://schemas.openxmlformats.org/officeDocument/2006/relationships/tags" Target="../tags/tag351.xml"/><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57.xml"/><Relationship Id="rId7" Type="http://schemas.openxmlformats.org/officeDocument/2006/relationships/image" Target="../media/image1.png"/><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slideLayout" Target="../slideLayouts/slideLayout7.xml"/><Relationship Id="rId5" Type="http://schemas.openxmlformats.org/officeDocument/2006/relationships/tags" Target="../tags/tag359.xml"/><Relationship Id="rId4" Type="http://schemas.openxmlformats.org/officeDocument/2006/relationships/tags" Target="../tags/tag358.xml"/></Relationships>
</file>

<file path=ppt/slides/_rels/slide47.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tags" Target="../tags/tag372.xml"/><Relationship Id="rId18" Type="http://schemas.openxmlformats.org/officeDocument/2006/relationships/tags" Target="../tags/tag377.xml"/><Relationship Id="rId3" Type="http://schemas.openxmlformats.org/officeDocument/2006/relationships/tags" Target="../tags/tag362.xml"/><Relationship Id="rId21" Type="http://schemas.openxmlformats.org/officeDocument/2006/relationships/image" Target="../media/image1.png"/><Relationship Id="rId7" Type="http://schemas.openxmlformats.org/officeDocument/2006/relationships/tags" Target="../tags/tag366.xml"/><Relationship Id="rId12" Type="http://schemas.openxmlformats.org/officeDocument/2006/relationships/tags" Target="../tags/tag371.xml"/><Relationship Id="rId17" Type="http://schemas.openxmlformats.org/officeDocument/2006/relationships/tags" Target="../tags/tag376.xml"/><Relationship Id="rId2" Type="http://schemas.openxmlformats.org/officeDocument/2006/relationships/tags" Target="../tags/tag361.xml"/><Relationship Id="rId16" Type="http://schemas.openxmlformats.org/officeDocument/2006/relationships/tags" Target="../tags/tag375.xml"/><Relationship Id="rId20" Type="http://schemas.openxmlformats.org/officeDocument/2006/relationships/slideLayout" Target="../slideLayouts/slideLayout7.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5" Type="http://schemas.openxmlformats.org/officeDocument/2006/relationships/tags" Target="../tags/tag364.xml"/><Relationship Id="rId15" Type="http://schemas.openxmlformats.org/officeDocument/2006/relationships/tags" Target="../tags/tag374.xml"/><Relationship Id="rId23" Type="http://schemas.openxmlformats.org/officeDocument/2006/relationships/image" Target="../media/image8.png"/><Relationship Id="rId10" Type="http://schemas.openxmlformats.org/officeDocument/2006/relationships/tags" Target="../tags/tag369.xml"/><Relationship Id="rId19" Type="http://schemas.openxmlformats.org/officeDocument/2006/relationships/tags" Target="../tags/tag378.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tags" Target="../tags/tag373.xml"/><Relationship Id="rId22"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tags" Target="../tags/tag386.xml"/><Relationship Id="rId13" Type="http://schemas.openxmlformats.org/officeDocument/2006/relationships/image" Target="../media/image8.png"/><Relationship Id="rId3" Type="http://schemas.openxmlformats.org/officeDocument/2006/relationships/tags" Target="../tags/tag381.xml"/><Relationship Id="rId7" Type="http://schemas.openxmlformats.org/officeDocument/2006/relationships/tags" Target="../tags/tag385.xml"/><Relationship Id="rId12" Type="http://schemas.openxmlformats.org/officeDocument/2006/relationships/image" Target="../media/image4.pn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image" Target="../media/image1.png"/><Relationship Id="rId5" Type="http://schemas.openxmlformats.org/officeDocument/2006/relationships/tags" Target="../tags/tag383.xml"/><Relationship Id="rId10" Type="http://schemas.openxmlformats.org/officeDocument/2006/relationships/slideLayout" Target="../slideLayouts/slideLayout7.xml"/><Relationship Id="rId4" Type="http://schemas.openxmlformats.org/officeDocument/2006/relationships/tags" Target="../tags/tag382.xml"/><Relationship Id="rId9" Type="http://schemas.openxmlformats.org/officeDocument/2006/relationships/tags" Target="../tags/tag387.xml"/><Relationship Id="rId14" Type="http://schemas.openxmlformats.org/officeDocument/2006/relationships/hyperlink" Target="changements%20de%20comportement.docx" TargetMode="External"/></Relationships>
</file>

<file path=ppt/slides/_rels/slide49.xml.rels><?xml version="1.0" encoding="UTF-8" standalone="yes"?>
<Relationships xmlns="http://schemas.openxmlformats.org/package/2006/relationships"><Relationship Id="rId8" Type="http://schemas.openxmlformats.org/officeDocument/2006/relationships/tags" Target="../tags/tag395.xml"/><Relationship Id="rId13" Type="http://schemas.openxmlformats.org/officeDocument/2006/relationships/image" Target="../media/image1.png"/><Relationship Id="rId3" Type="http://schemas.openxmlformats.org/officeDocument/2006/relationships/tags" Target="../tags/tag390.xml"/><Relationship Id="rId7" Type="http://schemas.openxmlformats.org/officeDocument/2006/relationships/tags" Target="../tags/tag394.xml"/><Relationship Id="rId12" Type="http://schemas.openxmlformats.org/officeDocument/2006/relationships/slideLayout" Target="../slideLayouts/slideLayout7.xml"/><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tags" Target="../tags/tag393.xml"/><Relationship Id="rId11" Type="http://schemas.openxmlformats.org/officeDocument/2006/relationships/tags" Target="../tags/tag398.xml"/><Relationship Id="rId5" Type="http://schemas.openxmlformats.org/officeDocument/2006/relationships/tags" Target="../tags/tag392.xml"/><Relationship Id="rId15" Type="http://schemas.openxmlformats.org/officeDocument/2006/relationships/image" Target="../media/image8.png"/><Relationship Id="rId10" Type="http://schemas.openxmlformats.org/officeDocument/2006/relationships/tags" Target="../tags/tag397.xml"/><Relationship Id="rId4" Type="http://schemas.openxmlformats.org/officeDocument/2006/relationships/tags" Target="../tags/tag391.xml"/><Relationship Id="rId9" Type="http://schemas.openxmlformats.org/officeDocument/2006/relationships/tags" Target="../tags/tag396.xml"/><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slideLayout" Target="../slideLayouts/slideLayout7.xml"/><Relationship Id="rId26" Type="http://schemas.openxmlformats.org/officeDocument/2006/relationships/image" Target="../media/image15.png"/><Relationship Id="rId3" Type="http://schemas.openxmlformats.org/officeDocument/2006/relationships/tags" Target="../tags/tag45.xml"/><Relationship Id="rId21" Type="http://schemas.openxmlformats.org/officeDocument/2006/relationships/image" Target="../media/image10.png"/><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image" Target="../media/image14.png"/><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image" Target="../media/image4.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image" Target="../media/image13.png"/><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image" Target="../media/image12.png"/><Relationship Id="rId10" Type="http://schemas.openxmlformats.org/officeDocument/2006/relationships/tags" Target="../tags/tag52.xml"/><Relationship Id="rId19" Type="http://schemas.openxmlformats.org/officeDocument/2006/relationships/image" Target="../media/image1.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tags" Target="../tags/tag411.xml"/><Relationship Id="rId18" Type="http://schemas.openxmlformats.org/officeDocument/2006/relationships/image" Target="../media/image8.png"/><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tags" Target="../tags/tag410.xml"/><Relationship Id="rId17" Type="http://schemas.openxmlformats.org/officeDocument/2006/relationships/image" Target="../media/image4.png"/><Relationship Id="rId2" Type="http://schemas.openxmlformats.org/officeDocument/2006/relationships/tags" Target="../tags/tag400.xml"/><Relationship Id="rId16" Type="http://schemas.openxmlformats.org/officeDocument/2006/relationships/image" Target="../media/image1.png"/><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tags" Target="../tags/tag409.xml"/><Relationship Id="rId5" Type="http://schemas.openxmlformats.org/officeDocument/2006/relationships/tags" Target="../tags/tag403.xml"/><Relationship Id="rId15" Type="http://schemas.openxmlformats.org/officeDocument/2006/relationships/slideLayout" Target="../slideLayouts/slideLayout7.xml"/><Relationship Id="rId10" Type="http://schemas.openxmlformats.org/officeDocument/2006/relationships/tags" Target="../tags/tag408.xml"/><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tags" Target="../tags/tag412.xml"/></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15.xml"/><Relationship Id="rId7" Type="http://schemas.openxmlformats.org/officeDocument/2006/relationships/slideLayout" Target="../slideLayouts/slideLayout7.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10" Type="http://schemas.openxmlformats.org/officeDocument/2006/relationships/image" Target="../media/image8.png"/><Relationship Id="rId4" Type="http://schemas.openxmlformats.org/officeDocument/2006/relationships/tags" Target="../tags/tag416.xml"/><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tags" Target="../tags/tag421.xml"/><Relationship Id="rId7" Type="http://schemas.openxmlformats.org/officeDocument/2006/relationships/image" Target="../media/image4.png"/><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422.xml"/></Relationships>
</file>

<file path=ppt/slides/_rels/slide53.xml.rels><?xml version="1.0" encoding="UTF-8" standalone="yes"?>
<Relationships xmlns="http://schemas.openxmlformats.org/package/2006/relationships"><Relationship Id="rId8" Type="http://schemas.openxmlformats.org/officeDocument/2006/relationships/tags" Target="../tags/tag430.xml"/><Relationship Id="rId13" Type="http://schemas.openxmlformats.org/officeDocument/2006/relationships/image" Target="../media/image1.png"/><Relationship Id="rId3" Type="http://schemas.openxmlformats.org/officeDocument/2006/relationships/tags" Target="../tags/tag425.xml"/><Relationship Id="rId7" Type="http://schemas.openxmlformats.org/officeDocument/2006/relationships/tags" Target="../tags/tag429.xml"/><Relationship Id="rId12" Type="http://schemas.openxmlformats.org/officeDocument/2006/relationships/slideLayout" Target="../slideLayouts/slideLayout7.xml"/><Relationship Id="rId2" Type="http://schemas.openxmlformats.org/officeDocument/2006/relationships/tags" Target="../tags/tag424.xml"/><Relationship Id="rId16" Type="http://schemas.openxmlformats.org/officeDocument/2006/relationships/hyperlink" Target="attitudes%20confidence.docx" TargetMode="External"/><Relationship Id="rId1" Type="http://schemas.openxmlformats.org/officeDocument/2006/relationships/tags" Target="../tags/tag423.xml"/><Relationship Id="rId6" Type="http://schemas.openxmlformats.org/officeDocument/2006/relationships/tags" Target="../tags/tag428.xml"/><Relationship Id="rId11" Type="http://schemas.openxmlformats.org/officeDocument/2006/relationships/tags" Target="../tags/tag433.xml"/><Relationship Id="rId5" Type="http://schemas.openxmlformats.org/officeDocument/2006/relationships/tags" Target="../tags/tag427.xml"/><Relationship Id="rId15" Type="http://schemas.openxmlformats.org/officeDocument/2006/relationships/image" Target="../media/image8.png"/><Relationship Id="rId10" Type="http://schemas.openxmlformats.org/officeDocument/2006/relationships/tags" Target="../tags/tag432.xml"/><Relationship Id="rId4" Type="http://schemas.openxmlformats.org/officeDocument/2006/relationships/tags" Target="../tags/tag426.xml"/><Relationship Id="rId9" Type="http://schemas.openxmlformats.org/officeDocument/2006/relationships/tags" Target="../tags/tag431.xml"/><Relationship Id="rId1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36.xml"/><Relationship Id="rId7" Type="http://schemas.openxmlformats.org/officeDocument/2006/relationships/image" Target="../media/image1.png"/><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7.xml"/><Relationship Id="rId5" Type="http://schemas.openxmlformats.org/officeDocument/2006/relationships/tags" Target="../tags/tag438.xml"/><Relationship Id="rId4" Type="http://schemas.openxmlformats.org/officeDocument/2006/relationships/tags" Target="../tags/tag437.xml"/><Relationship Id="rId9" Type="http://schemas.openxmlformats.org/officeDocument/2006/relationships/hyperlink" Target="attitudes%20confidence.docx" TargetMode="External"/></Relationships>
</file>

<file path=ppt/slides/_rels/slide55.xml.rels><?xml version="1.0" encoding="UTF-8" standalone="yes"?>
<Relationships xmlns="http://schemas.openxmlformats.org/package/2006/relationships"><Relationship Id="rId3" Type="http://schemas.openxmlformats.org/officeDocument/2006/relationships/tags" Target="../tags/tag441.xml"/><Relationship Id="rId7" Type="http://schemas.openxmlformats.org/officeDocument/2006/relationships/image" Target="../media/image4.png"/><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442.xml"/></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45.xml"/><Relationship Id="rId7" Type="http://schemas.openxmlformats.org/officeDocument/2006/relationships/slideLayout" Target="../slideLayouts/slideLayout7.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tags" Target="../tags/tag448.xml"/><Relationship Id="rId5" Type="http://schemas.openxmlformats.org/officeDocument/2006/relationships/tags" Target="../tags/tag447.xml"/><Relationship Id="rId10" Type="http://schemas.openxmlformats.org/officeDocument/2006/relationships/image" Target="../media/image8.png"/><Relationship Id="rId4" Type="http://schemas.openxmlformats.org/officeDocument/2006/relationships/tags" Target="../tags/tag446.xml"/><Relationship Id="rId9"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tags" Target="../tags/tag461.xml"/><Relationship Id="rId18" Type="http://schemas.openxmlformats.org/officeDocument/2006/relationships/tags" Target="../tags/tag466.xml"/><Relationship Id="rId26" Type="http://schemas.openxmlformats.org/officeDocument/2006/relationships/tags" Target="../tags/tag474.xml"/><Relationship Id="rId3" Type="http://schemas.openxmlformats.org/officeDocument/2006/relationships/tags" Target="../tags/tag451.xml"/><Relationship Id="rId21" Type="http://schemas.openxmlformats.org/officeDocument/2006/relationships/tags" Target="../tags/tag469.xml"/><Relationship Id="rId7" Type="http://schemas.openxmlformats.org/officeDocument/2006/relationships/tags" Target="../tags/tag455.xml"/><Relationship Id="rId12" Type="http://schemas.openxmlformats.org/officeDocument/2006/relationships/tags" Target="../tags/tag460.xml"/><Relationship Id="rId17" Type="http://schemas.openxmlformats.org/officeDocument/2006/relationships/tags" Target="../tags/tag465.xml"/><Relationship Id="rId25" Type="http://schemas.openxmlformats.org/officeDocument/2006/relationships/tags" Target="../tags/tag473.xml"/><Relationship Id="rId2" Type="http://schemas.openxmlformats.org/officeDocument/2006/relationships/tags" Target="../tags/tag450.xml"/><Relationship Id="rId16" Type="http://schemas.openxmlformats.org/officeDocument/2006/relationships/tags" Target="../tags/tag464.xml"/><Relationship Id="rId20" Type="http://schemas.openxmlformats.org/officeDocument/2006/relationships/tags" Target="../tags/tag468.xml"/><Relationship Id="rId29" Type="http://schemas.openxmlformats.org/officeDocument/2006/relationships/slideLayout" Target="../slideLayouts/slideLayout7.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24" Type="http://schemas.openxmlformats.org/officeDocument/2006/relationships/tags" Target="../tags/tag472.xml"/><Relationship Id="rId5" Type="http://schemas.openxmlformats.org/officeDocument/2006/relationships/tags" Target="../tags/tag453.xml"/><Relationship Id="rId15" Type="http://schemas.openxmlformats.org/officeDocument/2006/relationships/tags" Target="../tags/tag463.xml"/><Relationship Id="rId23" Type="http://schemas.openxmlformats.org/officeDocument/2006/relationships/tags" Target="../tags/tag471.xml"/><Relationship Id="rId28" Type="http://schemas.openxmlformats.org/officeDocument/2006/relationships/tags" Target="../tags/tag476.xml"/><Relationship Id="rId10" Type="http://schemas.openxmlformats.org/officeDocument/2006/relationships/tags" Target="../tags/tag458.xml"/><Relationship Id="rId19" Type="http://schemas.openxmlformats.org/officeDocument/2006/relationships/tags" Target="../tags/tag467.xml"/><Relationship Id="rId31" Type="http://schemas.openxmlformats.org/officeDocument/2006/relationships/image" Target="../media/image4.png"/><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tags" Target="../tags/tag462.xml"/><Relationship Id="rId22" Type="http://schemas.openxmlformats.org/officeDocument/2006/relationships/tags" Target="../tags/tag470.xml"/><Relationship Id="rId27" Type="http://schemas.openxmlformats.org/officeDocument/2006/relationships/tags" Target="../tags/tag475.xml"/><Relationship Id="rId30" Type="http://schemas.openxmlformats.org/officeDocument/2006/relationships/image" Target="../media/image1.png"/></Relationships>
</file>

<file path=ppt/slides/_rels/slide58.xml.rels><?xml version="1.0" encoding="UTF-8" standalone="yes"?>
<Relationships xmlns="http://schemas.openxmlformats.org/package/2006/relationships"><Relationship Id="rId8" Type="http://schemas.openxmlformats.org/officeDocument/2006/relationships/tags" Target="../tags/tag484.xml"/><Relationship Id="rId13" Type="http://schemas.openxmlformats.org/officeDocument/2006/relationships/image" Target="../media/image36.jpeg"/><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image" Target="../media/image4.png"/><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image" Target="../media/image1.png"/><Relationship Id="rId5" Type="http://schemas.openxmlformats.org/officeDocument/2006/relationships/tags" Target="../tags/tag481.xml"/><Relationship Id="rId10" Type="http://schemas.openxmlformats.org/officeDocument/2006/relationships/slideLayout" Target="../slideLayouts/slideLayout7.xml"/><Relationship Id="rId4" Type="http://schemas.openxmlformats.org/officeDocument/2006/relationships/tags" Target="../tags/tag480.xml"/><Relationship Id="rId9" Type="http://schemas.openxmlformats.org/officeDocument/2006/relationships/tags" Target="../tags/tag485.xml"/></Relationships>
</file>

<file path=ppt/slides/_rels/slide59.xml.rels><?xml version="1.0" encoding="UTF-8" standalone="yes"?>
<Relationships xmlns="http://schemas.openxmlformats.org/package/2006/relationships"><Relationship Id="rId8" Type="http://schemas.openxmlformats.org/officeDocument/2006/relationships/tags" Target="../tags/tag493.xml"/><Relationship Id="rId13" Type="http://schemas.openxmlformats.org/officeDocument/2006/relationships/tags" Target="../tags/tag498.xml"/><Relationship Id="rId18" Type="http://schemas.openxmlformats.org/officeDocument/2006/relationships/image" Target="../media/image37.jpeg"/><Relationship Id="rId3" Type="http://schemas.openxmlformats.org/officeDocument/2006/relationships/tags" Target="../tags/tag488.xml"/><Relationship Id="rId7" Type="http://schemas.openxmlformats.org/officeDocument/2006/relationships/tags" Target="../tags/tag492.xml"/><Relationship Id="rId12" Type="http://schemas.openxmlformats.org/officeDocument/2006/relationships/tags" Target="../tags/tag497.xml"/><Relationship Id="rId17" Type="http://schemas.openxmlformats.org/officeDocument/2006/relationships/image" Target="../media/image8.png"/><Relationship Id="rId2" Type="http://schemas.openxmlformats.org/officeDocument/2006/relationships/tags" Target="../tags/tag487.xml"/><Relationship Id="rId16" Type="http://schemas.openxmlformats.org/officeDocument/2006/relationships/image" Target="../media/image4.png"/><Relationship Id="rId1" Type="http://schemas.openxmlformats.org/officeDocument/2006/relationships/tags" Target="../tags/tag486.xml"/><Relationship Id="rId6" Type="http://schemas.openxmlformats.org/officeDocument/2006/relationships/tags" Target="../tags/tag491.xml"/><Relationship Id="rId11" Type="http://schemas.openxmlformats.org/officeDocument/2006/relationships/tags" Target="../tags/tag496.xml"/><Relationship Id="rId5" Type="http://schemas.openxmlformats.org/officeDocument/2006/relationships/tags" Target="../tags/tag490.xml"/><Relationship Id="rId15" Type="http://schemas.openxmlformats.org/officeDocument/2006/relationships/image" Target="../media/image1.png"/><Relationship Id="rId10" Type="http://schemas.openxmlformats.org/officeDocument/2006/relationships/tags" Target="../tags/tag495.xml"/><Relationship Id="rId4" Type="http://schemas.openxmlformats.org/officeDocument/2006/relationships/tags" Target="../tags/tag489.xml"/><Relationship Id="rId9" Type="http://schemas.openxmlformats.org/officeDocument/2006/relationships/tags" Target="../tags/tag494.xml"/><Relationship Id="rId1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oleObject" Target="../embeddings/oleObject1.bin"/><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image" Target="../media/image4.png"/><Relationship Id="rId2" Type="http://schemas.openxmlformats.org/officeDocument/2006/relationships/tags" Target="../tags/tag60.xml"/><Relationship Id="rId1" Type="http://schemas.openxmlformats.org/officeDocument/2006/relationships/vmlDrawing" Target="../drawings/vmlDrawing1.vml"/><Relationship Id="rId6" Type="http://schemas.openxmlformats.org/officeDocument/2006/relationships/tags" Target="../tags/tag64.xml"/><Relationship Id="rId11" Type="http://schemas.openxmlformats.org/officeDocument/2006/relationships/image" Target="../media/image1.png"/><Relationship Id="rId5" Type="http://schemas.openxmlformats.org/officeDocument/2006/relationships/tags" Target="../tags/tag63.xml"/><Relationship Id="rId10" Type="http://schemas.openxmlformats.org/officeDocument/2006/relationships/slideLayout" Target="../slideLayouts/slideLayout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tags" Target="../tags/tag506.xml"/><Relationship Id="rId13" Type="http://schemas.openxmlformats.org/officeDocument/2006/relationships/image" Target="../media/image4.png"/><Relationship Id="rId3" Type="http://schemas.openxmlformats.org/officeDocument/2006/relationships/tags" Target="../tags/tag501.xml"/><Relationship Id="rId7" Type="http://schemas.openxmlformats.org/officeDocument/2006/relationships/tags" Target="../tags/tag505.xml"/><Relationship Id="rId12" Type="http://schemas.openxmlformats.org/officeDocument/2006/relationships/image" Target="../media/image1.png"/><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tags" Target="../tags/tag504.xml"/><Relationship Id="rId11" Type="http://schemas.openxmlformats.org/officeDocument/2006/relationships/image" Target="../media/image38.png"/><Relationship Id="rId5" Type="http://schemas.openxmlformats.org/officeDocument/2006/relationships/tags" Target="../tags/tag503.xml"/><Relationship Id="rId10" Type="http://schemas.openxmlformats.org/officeDocument/2006/relationships/slideLayout" Target="../slideLayouts/slideLayout7.xml"/><Relationship Id="rId4" Type="http://schemas.openxmlformats.org/officeDocument/2006/relationships/tags" Target="../tags/tag502.xml"/><Relationship Id="rId9" Type="http://schemas.openxmlformats.org/officeDocument/2006/relationships/tags" Target="../tags/tag507.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17.png"/><Relationship Id="rId2" Type="http://schemas.openxmlformats.org/officeDocument/2006/relationships/tags" Target="../tags/tag68.xml"/><Relationship Id="rId1" Type="http://schemas.openxmlformats.org/officeDocument/2006/relationships/vmlDrawing" Target="../drawings/vmlDrawing2.vml"/><Relationship Id="rId6" Type="http://schemas.openxmlformats.org/officeDocument/2006/relationships/tags" Target="../tags/tag72.xml"/><Relationship Id="rId11" Type="http://schemas.openxmlformats.org/officeDocument/2006/relationships/oleObject" Target="../embeddings/oleObject2.bin"/><Relationship Id="rId5" Type="http://schemas.openxmlformats.org/officeDocument/2006/relationships/tags" Target="../tags/tag71.xml"/><Relationship Id="rId10" Type="http://schemas.openxmlformats.org/officeDocument/2006/relationships/image" Target="../media/image4.png"/><Relationship Id="rId4" Type="http://schemas.openxmlformats.org/officeDocument/2006/relationships/tags" Target="../tags/tag70.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76.xml"/><Relationship Id="rId7" Type="http://schemas.openxmlformats.org/officeDocument/2006/relationships/slideLayout" Target="../slideLayouts/slideLayout7.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image" Target="../media/image4.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osange 14"/>
          <p:cNvSpPr/>
          <p:nvPr>
            <p:custDataLst>
              <p:tags r:id="rId1"/>
            </p:custDataLst>
          </p:nvPr>
        </p:nvSpPr>
        <p:spPr>
          <a:xfrm>
            <a:off x="-879702" y="1017136"/>
            <a:ext cx="3600000" cy="3636000"/>
          </a:xfrm>
          <a:prstGeom prst="diamond">
            <a:avLst/>
          </a:prstGeom>
          <a:solidFill>
            <a:srgbClr val="D1D1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prstClr val="white"/>
              </a:solidFill>
            </a:endParaRPr>
          </a:p>
        </p:txBody>
      </p:sp>
      <p:pic>
        <p:nvPicPr>
          <p:cNvPr id="24" name="Picture 3"/>
          <p:cNvPicPr>
            <a:picLocks noChangeAspect="1" noChangeArrowheads="1"/>
          </p:cNvPicPr>
          <p:nvPr>
            <p:custDataLst>
              <p:tags r:id="rId2"/>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a:off x="-180528"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custDataLst>
              <p:tags r:id="rId3"/>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rot="10800000">
            <a:off x="-180527"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85284" y="2348880"/>
            <a:ext cx="1199199" cy="10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osange 27"/>
          <p:cNvSpPr>
            <a:spLocks noChangeAspect="1"/>
          </p:cNvSpPr>
          <p:nvPr>
            <p:custDataLst>
              <p:tags r:id="rId5"/>
            </p:custDataLst>
          </p:nvPr>
        </p:nvSpPr>
        <p:spPr>
          <a:xfrm rot="5400000">
            <a:off x="2737678" y="-1860368"/>
            <a:ext cx="9320228" cy="9396000"/>
          </a:xfrm>
          <a:prstGeom prst="diamond">
            <a:avLst/>
          </a:prstGeom>
          <a:gradFill>
            <a:gsLst>
              <a:gs pos="0">
                <a:srgbClr val="EA6C1E"/>
              </a:gs>
              <a:gs pos="30000">
                <a:schemeClr val="accent6">
                  <a:lumMod val="75000"/>
                </a:schemeClr>
              </a:gs>
              <a:gs pos="100000">
                <a:srgbClr val="FFB521"/>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prstClr val="white"/>
              </a:solidFill>
            </a:endParaRPr>
          </a:p>
        </p:txBody>
      </p:sp>
      <p:sp>
        <p:nvSpPr>
          <p:cNvPr id="23" name="ZoneTexte 22"/>
          <p:cNvSpPr txBox="1"/>
          <p:nvPr>
            <p:custDataLst>
              <p:tags r:id="rId6"/>
            </p:custDataLst>
          </p:nvPr>
        </p:nvSpPr>
        <p:spPr>
          <a:xfrm>
            <a:off x="1331640" y="836712"/>
            <a:ext cx="2763691" cy="523220"/>
          </a:xfrm>
          <a:prstGeom prst="rect">
            <a:avLst/>
          </a:prstGeom>
          <a:noFill/>
        </p:spPr>
        <p:txBody>
          <a:bodyPr wrap="square" rtlCol="0">
            <a:spAutoFit/>
          </a:bodyPr>
          <a:lstStyle/>
          <a:p>
            <a:pPr algn="ctr"/>
            <a:endParaRPr lang="fr-CA" sz="1400" b="1" dirty="0">
              <a:solidFill>
                <a:srgbClr val="002774"/>
              </a:solidFill>
              <a:latin typeface="Arial" pitchFamily="34" charset="0"/>
              <a:cs typeface="Arial" pitchFamily="34" charset="0"/>
            </a:endParaRPr>
          </a:p>
          <a:p>
            <a:pPr algn="ctr"/>
            <a:r>
              <a:rPr lang="fr-CA" sz="1400" b="1" dirty="0">
                <a:solidFill>
                  <a:srgbClr val="002774"/>
                </a:solidFill>
                <a:latin typeface="Arial" pitchFamily="34" charset="0"/>
                <a:cs typeface="Arial" pitchFamily="34" charset="0"/>
              </a:rPr>
              <a:t> </a:t>
            </a:r>
          </a:p>
        </p:txBody>
      </p:sp>
      <p:sp>
        <p:nvSpPr>
          <p:cNvPr id="39" name="ZoneTexte 38"/>
          <p:cNvSpPr txBox="1"/>
          <p:nvPr>
            <p:custDataLst>
              <p:tags r:id="rId7"/>
            </p:custDataLst>
          </p:nvPr>
        </p:nvSpPr>
        <p:spPr>
          <a:xfrm>
            <a:off x="3425211" y="2166112"/>
            <a:ext cx="5599449" cy="707886"/>
          </a:xfrm>
          <a:prstGeom prst="rect">
            <a:avLst/>
          </a:prstGeom>
          <a:noFill/>
        </p:spPr>
        <p:txBody>
          <a:bodyPr wrap="square" rtlCol="0">
            <a:spAutoFit/>
          </a:bodyPr>
          <a:lstStyle/>
          <a:p>
            <a:r>
              <a:rPr lang="fr-CA" sz="4000" b="1" dirty="0">
                <a:solidFill>
                  <a:srgbClr val="1F497D">
                    <a:lumMod val="50000"/>
                  </a:srgbClr>
                </a:solidFill>
                <a:latin typeface="Arial" pitchFamily="34" charset="0"/>
                <a:cs typeface="Arial" pitchFamily="34" charset="0"/>
              </a:rPr>
              <a:t>    Atelier aux parents</a:t>
            </a:r>
          </a:p>
        </p:txBody>
      </p:sp>
      <p:pic>
        <p:nvPicPr>
          <p:cNvPr id="1026" name="Picture 2"/>
          <p:cNvPicPr>
            <a:picLocks noChangeAspect="1" noChangeArrowheads="1"/>
          </p:cNvPicPr>
          <p:nvPr>
            <p:custDataLst>
              <p:tags r:id="rId8"/>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331640" y="4650176"/>
            <a:ext cx="2925763" cy="14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85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6012160"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ANALYSE ET PROBLÉMATIQUE</a:t>
            </a:r>
          </a:p>
        </p:txBody>
      </p:sp>
      <p:pic>
        <p:nvPicPr>
          <p:cNvPr id="3" name="Picture 3"/>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custDataLst>
              <p:tags r:id="rId3"/>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custDataLst>
              <p:tags r:id="rId5"/>
            </p:custDataLst>
          </p:nvPr>
        </p:nvSpPr>
        <p:spPr>
          <a:xfrm>
            <a:off x="1619520" y="3068960"/>
            <a:ext cx="6912768" cy="523220"/>
          </a:xfrm>
          <a:prstGeom prst="rect">
            <a:avLst/>
          </a:prstGeom>
          <a:noFill/>
        </p:spPr>
        <p:txBody>
          <a:bodyPr wrap="square" rtlCol="0">
            <a:spAutoFit/>
          </a:bodyPr>
          <a:lstStyle/>
          <a:p>
            <a:pPr algn="ctr"/>
            <a:r>
              <a:rPr lang="fr-CA" sz="2800" dirty="0">
                <a:solidFill>
                  <a:srgbClr val="002774"/>
                </a:solidFill>
                <a:latin typeface="Arial" pitchFamily="34" charset="0"/>
                <a:cs typeface="Arial" pitchFamily="34" charset="0"/>
              </a:rPr>
              <a:t>Tempête d’idées </a:t>
            </a:r>
          </a:p>
        </p:txBody>
      </p:sp>
      <p:pic>
        <p:nvPicPr>
          <p:cNvPr id="8" name="Picture 2"/>
          <p:cNvPicPr>
            <a:picLocks noChangeAspect="1" noChangeArrowheads="1"/>
          </p:cNvPicPr>
          <p:nvPr>
            <p:custDataLst>
              <p:tags r:id="rId6"/>
            </p:custDataLst>
          </p:nvPr>
        </p:nvPicPr>
        <p:blipFill rotWithShape="1">
          <a:blip r:embed="rId13" cstate="print">
            <a:extLst>
              <a:ext uri="{28A0092B-C50C-407E-A947-70E740481C1C}">
                <a14:useLocalDpi xmlns:a14="http://schemas.microsoft.com/office/drawing/2010/main" val="0"/>
              </a:ext>
            </a:extLst>
          </a:blip>
          <a:srcRect t="-3" b="38675"/>
          <a:stretch/>
        </p:blipFill>
        <p:spPr bwMode="auto">
          <a:xfrm rot="5400000">
            <a:off x="4617738" y="1943102"/>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custDataLst>
              <p:tags r:id="rId7"/>
            </p:custDataLst>
          </p:nvPr>
        </p:nvPicPr>
        <p:blipFill rotWithShape="1">
          <a:blip r:embed="rId13" cstate="print">
            <a:extLst>
              <a:ext uri="{28A0092B-C50C-407E-A947-70E740481C1C}">
                <a14:useLocalDpi xmlns:a14="http://schemas.microsoft.com/office/drawing/2010/main" val="0"/>
              </a:ext>
            </a:extLst>
          </a:blip>
          <a:srcRect t="-3" b="38675"/>
          <a:stretch/>
        </p:blipFill>
        <p:spPr bwMode="auto">
          <a:xfrm rot="16200000">
            <a:off x="4689596" y="-577177"/>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a:hlinkClick r:id="rId14" action="ppaction://hlinkfile"/>
          </p:cNvPr>
          <p:cNvSpPr txBox="1"/>
          <p:nvPr>
            <p:custDataLst>
              <p:tags r:id="rId8"/>
            </p:custDataLst>
          </p:nvPr>
        </p:nvSpPr>
        <p:spPr>
          <a:xfrm>
            <a:off x="1619671" y="3789040"/>
            <a:ext cx="6912768"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 Abus de pouvoir » </a:t>
            </a:r>
          </a:p>
        </p:txBody>
      </p:sp>
      <p:sp>
        <p:nvSpPr>
          <p:cNvPr id="11" name="ZoneTexte 10"/>
          <p:cNvSpPr txBox="1"/>
          <p:nvPr>
            <p:custDataLst>
              <p:tags r:id="rId9"/>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593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22" presetClass="entr" presetSubtype="8"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500"/>
                                        <p:tgtEl>
                                          <p:spTgt spid="8"/>
                                        </p:tgtEl>
                                      </p:cBhvr>
                                    </p:animEffect>
                                  </p:childTnLst>
                                </p:cTn>
                              </p:par>
                              <p:par>
                                <p:cTn id="11" presetID="22" presetClass="entr" presetSubtype="8"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500"/>
                                        <p:tgtEl>
                                          <p:spTgt spid="9"/>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affiche pouvoir.jpg"/>
          <p:cNvPicPr>
            <a:picLocks noChangeAspect="1"/>
          </p:cNvPicPr>
          <p:nvPr>
            <p:custDataLst>
              <p:tags r:id="rId4"/>
            </p:custDataLst>
          </p:nvPr>
        </p:nvPicPr>
        <p:blipFill>
          <a:blip r:embed="rId11" cstate="print"/>
          <a:stretch>
            <a:fillRect/>
          </a:stretch>
        </p:blipFill>
        <p:spPr>
          <a:xfrm>
            <a:off x="1081708" y="188640"/>
            <a:ext cx="7905500" cy="5589240"/>
          </a:xfrm>
          <a:prstGeom prst="rect">
            <a:avLst/>
          </a:prstGeom>
        </p:spPr>
      </p:pic>
      <p:sp>
        <p:nvSpPr>
          <p:cNvPr id="7" name="ZoneTexte 6"/>
          <p:cNvSpPr txBox="1"/>
          <p:nvPr>
            <p:custDataLst>
              <p:tags r:id="rId5"/>
            </p:custDataLst>
          </p:nvPr>
        </p:nvSpPr>
        <p:spPr>
          <a:xfrm>
            <a:off x="6012160"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ANALYSE ET PROBLÉMATIQUE</a:t>
            </a:r>
          </a:p>
        </p:txBody>
      </p:sp>
      <p:sp>
        <p:nvSpPr>
          <p:cNvPr id="8" name="ZoneTexte 7"/>
          <p:cNvSpPr txBox="1"/>
          <p:nvPr>
            <p:custDataLst>
              <p:tags r:id="rId6"/>
            </p:custDataLst>
          </p:nvPr>
        </p:nvSpPr>
        <p:spPr>
          <a:xfrm>
            <a:off x="1453108" y="5276145"/>
            <a:ext cx="7162700" cy="1446550"/>
          </a:xfrm>
          <a:prstGeom prst="rect">
            <a:avLst/>
          </a:prstGeom>
          <a:noFill/>
        </p:spPr>
        <p:txBody>
          <a:bodyPr wrap="square" rtlCol="0">
            <a:spAutoFit/>
          </a:bodyPr>
          <a:lstStyle/>
          <a:p>
            <a:pPr marL="342900" indent="-342900" algn="just">
              <a:buFontTx/>
              <a:buChar char="-"/>
            </a:pPr>
            <a:r>
              <a:rPr lang="fr-CA" sz="2200" dirty="0" smtClean="0">
                <a:solidFill>
                  <a:srgbClr val="002774"/>
                </a:solidFill>
                <a:latin typeface="Arial" pitchFamily="34" charset="0"/>
                <a:cs typeface="Arial" pitchFamily="34" charset="0"/>
              </a:rPr>
              <a:t>Une même personne peut être à la fois en position de subir et de commettre des abus de pouvoir.</a:t>
            </a:r>
          </a:p>
          <a:p>
            <a:pPr marL="342900" indent="-342900" algn="just">
              <a:buFontTx/>
              <a:buChar char="-"/>
            </a:pPr>
            <a:r>
              <a:rPr lang="fr-CA" sz="2200" dirty="0" smtClean="0">
                <a:solidFill>
                  <a:srgbClr val="002774"/>
                </a:solidFill>
                <a:latin typeface="Arial" pitchFamily="34" charset="0"/>
                <a:cs typeface="Arial" pitchFamily="34" charset="0"/>
              </a:rPr>
              <a:t>Une seule agression peut affecter plusieurs personnes (réaction en chaîne).</a:t>
            </a:r>
            <a:endParaRPr lang="fr-CA" sz="2200" dirty="0">
              <a:solidFill>
                <a:srgbClr val="002774"/>
              </a:solidFill>
              <a:latin typeface="Arial" pitchFamily="34" charset="0"/>
              <a:cs typeface="Arial" pitchFamily="34" charset="0"/>
            </a:endParaRPr>
          </a:p>
        </p:txBody>
      </p:sp>
      <p:sp>
        <p:nvSpPr>
          <p:cNvPr id="9" name="ZoneTexte 8"/>
          <p:cNvSpPr txBox="1"/>
          <p:nvPr>
            <p:custDataLst>
              <p:tags r:id="rId7"/>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2403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169232" y="3353983"/>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custDataLst>
              <p:tags r:id="rId4"/>
            </p:custDataLst>
          </p:nvPr>
        </p:nvSpPr>
        <p:spPr>
          <a:xfrm>
            <a:off x="6012160"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ANALYSE ET PROBLÉMATIQUE</a:t>
            </a:r>
          </a:p>
        </p:txBody>
      </p:sp>
      <p:sp>
        <p:nvSpPr>
          <p:cNvPr id="15" name="ZoneTexte 14"/>
          <p:cNvSpPr txBox="1"/>
          <p:nvPr>
            <p:custDataLst>
              <p:tags r:id="rId5"/>
            </p:custDataLst>
          </p:nvPr>
        </p:nvSpPr>
        <p:spPr>
          <a:xfrm>
            <a:off x="1907704" y="2230598"/>
            <a:ext cx="6840760" cy="2246769"/>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Il n’est pas toujours simple de reconnaitre la violence.</a:t>
            </a:r>
          </a:p>
          <a:p>
            <a:endParaRPr lang="fr-CA" sz="2800" b="1" dirty="0">
              <a:solidFill>
                <a:srgbClr val="002774"/>
              </a:solidFill>
              <a:latin typeface="Arial" pitchFamily="34" charset="0"/>
              <a:cs typeface="Arial" pitchFamily="34" charset="0"/>
            </a:endParaRPr>
          </a:p>
          <a:p>
            <a:r>
              <a:rPr lang="fr-CA" sz="2800" b="1" dirty="0">
                <a:solidFill>
                  <a:srgbClr val="002774"/>
                </a:solidFill>
                <a:latin typeface="Arial" pitchFamily="34" charset="0"/>
                <a:cs typeface="Arial" pitchFamily="34" charset="0"/>
              </a:rPr>
              <a:t>Elle peut être mélangée avec la colère ou l’agressivité. </a:t>
            </a:r>
          </a:p>
        </p:txBody>
      </p:sp>
      <p:sp>
        <p:nvSpPr>
          <p:cNvPr id="17" name="ZoneTexte 16"/>
          <p:cNvSpPr txBox="1"/>
          <p:nvPr>
            <p:custDataLst>
              <p:tags r:id="rId6"/>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0383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rot="10800000">
            <a:off x="-1991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9919"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907704" y="404664"/>
            <a:ext cx="6552728" cy="6155531"/>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Colère – Agressivité – Violence</a:t>
            </a:r>
          </a:p>
          <a:p>
            <a:endParaRPr lang="fr-CA" sz="1200" b="1" dirty="0">
              <a:solidFill>
                <a:srgbClr val="002774"/>
              </a:solidFill>
              <a:latin typeface="Arial" pitchFamily="34" charset="0"/>
              <a:cs typeface="Arial" pitchFamily="34" charset="0"/>
            </a:endParaRPr>
          </a:p>
          <a:p>
            <a:r>
              <a:rPr lang="fr-CA" b="1" dirty="0">
                <a:solidFill>
                  <a:srgbClr val="002774"/>
                </a:solidFill>
                <a:latin typeface="Arial" pitchFamily="34" charset="0"/>
                <a:cs typeface="Arial" pitchFamily="34" charset="0"/>
              </a:rPr>
              <a:t>Colère:</a:t>
            </a:r>
          </a:p>
          <a:p>
            <a:r>
              <a:rPr lang="fr-CA" b="1" dirty="0">
                <a:solidFill>
                  <a:srgbClr val="002774"/>
                </a:solidFill>
                <a:latin typeface="Arial" pitchFamily="34" charset="0"/>
                <a:cs typeface="Arial" pitchFamily="34" charset="0"/>
              </a:rPr>
              <a:t>Émotion qui génère un état intense et passager résultant du sentiment d’avoir été agressé ou offensé. Moteur du changement.</a:t>
            </a:r>
          </a:p>
          <a:p>
            <a:endParaRPr lang="fr-CA" b="1" dirty="0">
              <a:solidFill>
                <a:srgbClr val="002774"/>
              </a:solidFill>
              <a:latin typeface="Arial" pitchFamily="34" charset="0"/>
              <a:cs typeface="Arial" pitchFamily="34" charset="0"/>
            </a:endParaRPr>
          </a:p>
          <a:p>
            <a:r>
              <a:rPr lang="fr-CA" b="1" dirty="0">
                <a:solidFill>
                  <a:srgbClr val="002774"/>
                </a:solidFill>
                <a:latin typeface="Arial" pitchFamily="34" charset="0"/>
                <a:cs typeface="Arial" pitchFamily="34" charset="0"/>
              </a:rPr>
              <a:t>Agressivité:</a:t>
            </a:r>
          </a:p>
          <a:p>
            <a:r>
              <a:rPr lang="fr-CA" b="1" dirty="0">
                <a:solidFill>
                  <a:srgbClr val="002774"/>
                </a:solidFill>
                <a:latin typeface="Arial" pitchFamily="34" charset="0"/>
                <a:cs typeface="Arial" pitchFamily="34" charset="0"/>
              </a:rPr>
              <a:t>Pulsion, énergie déclenchée par une émotion forte. Mécanisme de défense naturel qui pousse l’individu à forcer, bousculer ou renverser les obstacles. </a:t>
            </a:r>
          </a:p>
          <a:p>
            <a:endParaRPr lang="fr-CA" b="1" dirty="0">
              <a:solidFill>
                <a:srgbClr val="002774"/>
              </a:solidFill>
              <a:latin typeface="Arial" pitchFamily="34" charset="0"/>
              <a:cs typeface="Arial" pitchFamily="34" charset="0"/>
            </a:endParaRPr>
          </a:p>
          <a:p>
            <a:r>
              <a:rPr lang="fr-CA" b="1" dirty="0">
                <a:solidFill>
                  <a:srgbClr val="002774"/>
                </a:solidFill>
                <a:latin typeface="Arial" pitchFamily="34" charset="0"/>
                <a:cs typeface="Arial" pitchFamily="34" charset="0"/>
              </a:rPr>
              <a:t>Violence:</a:t>
            </a:r>
          </a:p>
          <a:p>
            <a:r>
              <a:rPr lang="fr-CA" b="1" dirty="0">
                <a:solidFill>
                  <a:srgbClr val="002774"/>
                </a:solidFill>
                <a:latin typeface="Arial" pitchFamily="34" charset="0"/>
                <a:cs typeface="Arial" pitchFamily="34" charset="0"/>
              </a:rPr>
              <a:t>Exercice abusif de pouvoir par une personne en situation de force pour contrôler par différents moyens une autre personne, et ce, dans le but de répondre à ses propres besoins et désirs, sans égard à l'autre.</a:t>
            </a:r>
          </a:p>
          <a:p>
            <a:endParaRPr lang="fr-CA" sz="2800" b="1" dirty="0">
              <a:solidFill>
                <a:srgbClr val="002774"/>
              </a:solidFill>
              <a:latin typeface="Arial" pitchFamily="34" charset="0"/>
              <a:cs typeface="Arial" pitchFamily="34" charset="0"/>
            </a:endParaRPr>
          </a:p>
          <a:p>
            <a:r>
              <a:rPr lang="fr-CA" sz="2800" b="1" dirty="0">
                <a:solidFill>
                  <a:srgbClr val="002774"/>
                </a:solidFill>
                <a:latin typeface="Arial" pitchFamily="34" charset="0"/>
                <a:cs typeface="Arial" pitchFamily="34" charset="0"/>
              </a:rPr>
              <a:t>Voyons maintenant les différentes formes de violence</a:t>
            </a:r>
          </a:p>
        </p:txBody>
      </p:sp>
    </p:spTree>
    <p:extLst>
      <p:ext uri="{BB962C8B-B14F-4D97-AF65-F5344CB8AC3E}">
        <p14:creationId xmlns:p14="http://schemas.microsoft.com/office/powerpoint/2010/main" val="350922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custDataLst>
              <p:tags r:id="rId4"/>
            </p:custDataLst>
          </p:nvPr>
        </p:nvSpPr>
        <p:spPr>
          <a:xfrm>
            <a:off x="6012160"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ANALYSE ET PROBLÉMATIQUE</a:t>
            </a:r>
          </a:p>
        </p:txBody>
      </p:sp>
      <p:sp>
        <p:nvSpPr>
          <p:cNvPr id="7" name="ZoneTexte 6"/>
          <p:cNvSpPr txBox="1"/>
          <p:nvPr>
            <p:custDataLst>
              <p:tags r:id="rId5"/>
            </p:custDataLst>
          </p:nvPr>
        </p:nvSpPr>
        <p:spPr>
          <a:xfrm>
            <a:off x="1763688" y="2420888"/>
            <a:ext cx="6408712" cy="1446550"/>
          </a:xfrm>
          <a:prstGeom prst="rect">
            <a:avLst/>
          </a:prstGeom>
          <a:noFill/>
        </p:spPr>
        <p:txBody>
          <a:bodyPr wrap="square" rtlCol="0">
            <a:spAutoFit/>
          </a:bodyPr>
          <a:lstStyle/>
          <a:p>
            <a:r>
              <a:rPr lang="fr-CA" sz="4400" b="1" dirty="0">
                <a:solidFill>
                  <a:srgbClr val="002774"/>
                </a:solidFill>
                <a:latin typeface="Arial" pitchFamily="34" charset="0"/>
                <a:cs typeface="Arial" pitchFamily="34" charset="0"/>
              </a:rPr>
              <a:t>2. La violence faite aux enfants</a:t>
            </a:r>
          </a:p>
        </p:txBody>
      </p:sp>
      <p:sp>
        <p:nvSpPr>
          <p:cNvPr id="9" name="ZoneTexte 8"/>
          <p:cNvSpPr txBox="1"/>
          <p:nvPr>
            <p:custDataLst>
              <p:tags r:id="rId6"/>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21440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rot="10800000">
            <a:off x="-6394"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7805"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691680" y="1340768"/>
            <a:ext cx="7162700" cy="2708434"/>
          </a:xfrm>
          <a:prstGeom prst="rect">
            <a:avLst/>
          </a:prstGeom>
          <a:noFill/>
        </p:spPr>
        <p:txBody>
          <a:bodyPr wrap="square" rtlCol="0">
            <a:spAutoFit/>
          </a:bodyPr>
          <a:lstStyle/>
          <a:p>
            <a:pPr algn="ctr"/>
            <a:r>
              <a:rPr lang="fr-CA" sz="3200" dirty="0">
                <a:solidFill>
                  <a:srgbClr val="002774"/>
                </a:solidFill>
                <a:latin typeface="Arial" pitchFamily="34" charset="0"/>
                <a:cs typeface="Arial" pitchFamily="34" charset="0"/>
              </a:rPr>
              <a:t>La violence faite aux enfants,</a:t>
            </a:r>
          </a:p>
          <a:p>
            <a:pPr algn="ctr"/>
            <a:endParaRPr lang="fr-CA" sz="3200" dirty="0">
              <a:solidFill>
                <a:srgbClr val="002774"/>
              </a:solidFill>
              <a:latin typeface="Arial" pitchFamily="34" charset="0"/>
              <a:cs typeface="Arial" pitchFamily="34" charset="0"/>
            </a:endParaRPr>
          </a:p>
          <a:p>
            <a:pPr algn="just"/>
            <a:endParaRPr lang="fr-CA" sz="2200" dirty="0">
              <a:solidFill>
                <a:srgbClr val="002774"/>
              </a:solidFill>
              <a:latin typeface="Arial" pitchFamily="34" charset="0"/>
              <a:cs typeface="Arial" pitchFamily="34" charset="0"/>
            </a:endParaRPr>
          </a:p>
          <a:p>
            <a:pPr algn="just"/>
            <a:r>
              <a:rPr lang="fr-CA" sz="2800" dirty="0">
                <a:solidFill>
                  <a:srgbClr val="002774"/>
                </a:solidFill>
                <a:latin typeface="Arial" pitchFamily="34" charset="0"/>
                <a:cs typeface="Arial" pitchFamily="34" charset="0"/>
              </a:rPr>
              <a:t>est l’expression d’un abus de pouvoir d’un adulte sur un enfant ou encore d’un enfant sur un autre plus vulnérable.</a:t>
            </a:r>
          </a:p>
        </p:txBody>
      </p:sp>
    </p:spTree>
    <p:extLst>
      <p:ext uri="{BB962C8B-B14F-4D97-AF65-F5344CB8AC3E}">
        <p14:creationId xmlns:p14="http://schemas.microsoft.com/office/powerpoint/2010/main" val="161523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8"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8" cstate="print">
            <a:extLst>
              <a:ext uri="{28A0092B-C50C-407E-A947-70E740481C1C}">
                <a14:useLocalDpi xmlns:a14="http://schemas.microsoft.com/office/drawing/2010/main" val="0"/>
              </a:ext>
            </a:extLst>
          </a:blip>
          <a:srcRect l="73052" t="15974" r="13969" b="23160"/>
          <a:stretch/>
        </p:blipFill>
        <p:spPr bwMode="auto">
          <a:xfrm rot="10800000">
            <a:off x="-1991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9919"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custDataLst>
              <p:tags r:id="rId4"/>
            </p:custDataLst>
          </p:nvPr>
        </p:nvPicPr>
        <p:blipFill rotWithShape="1">
          <a:blip r:embed="rId20" cstate="print">
            <a:extLst>
              <a:ext uri="{28A0092B-C50C-407E-A947-70E740481C1C}">
                <a14:useLocalDpi xmlns:a14="http://schemas.microsoft.com/office/drawing/2010/main" val="0"/>
              </a:ext>
            </a:extLst>
          </a:blip>
          <a:srcRect b="91577"/>
          <a:stretch/>
        </p:blipFill>
        <p:spPr bwMode="auto">
          <a:xfrm>
            <a:off x="1269727" y="3159017"/>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custDataLst>
              <p:tags r:id="rId5"/>
            </p:custDataLst>
          </p:nvPr>
        </p:nvPicPr>
        <p:blipFill rotWithShape="1">
          <a:blip r:embed="rId20" cstate="print">
            <a:extLst>
              <a:ext uri="{28A0092B-C50C-407E-A947-70E740481C1C}">
                <a14:useLocalDpi xmlns:a14="http://schemas.microsoft.com/office/drawing/2010/main" val="0"/>
              </a:ext>
            </a:extLst>
          </a:blip>
          <a:srcRect t="11843" b="78919"/>
          <a:stretch/>
        </p:blipFill>
        <p:spPr bwMode="auto">
          <a:xfrm>
            <a:off x="1269727" y="1673875"/>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custDataLst>
              <p:tags r:id="rId6"/>
            </p:custDataLst>
          </p:nvPr>
        </p:nvPicPr>
        <p:blipFill rotWithShape="1">
          <a:blip r:embed="rId20" cstate="print">
            <a:extLst>
              <a:ext uri="{28A0092B-C50C-407E-A947-70E740481C1C}">
                <a14:useLocalDpi xmlns:a14="http://schemas.microsoft.com/office/drawing/2010/main" val="0"/>
              </a:ext>
            </a:extLst>
          </a:blip>
          <a:srcRect t="24825" b="64891"/>
          <a:stretch/>
        </p:blipFill>
        <p:spPr bwMode="auto">
          <a:xfrm>
            <a:off x="1222125" y="3790731"/>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custDataLst>
              <p:tags r:id="rId7"/>
            </p:custDataLst>
          </p:nvPr>
        </p:nvPicPr>
        <p:blipFill rotWithShape="1">
          <a:blip r:embed="rId20" cstate="print">
            <a:extLst>
              <a:ext uri="{28A0092B-C50C-407E-A947-70E740481C1C}">
                <a14:useLocalDpi xmlns:a14="http://schemas.microsoft.com/office/drawing/2010/main" val="0"/>
              </a:ext>
            </a:extLst>
          </a:blip>
          <a:srcRect b="91577"/>
          <a:stretch/>
        </p:blipFill>
        <p:spPr bwMode="auto">
          <a:xfrm>
            <a:off x="1222125" y="4582733"/>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custDataLst>
              <p:tags r:id="rId8"/>
            </p:custDataLst>
          </p:nvPr>
        </p:nvPicPr>
        <p:blipFill rotWithShape="1">
          <a:blip r:embed="rId20" cstate="print">
            <a:extLst>
              <a:ext uri="{28A0092B-C50C-407E-A947-70E740481C1C}">
                <a14:useLocalDpi xmlns:a14="http://schemas.microsoft.com/office/drawing/2010/main" val="0"/>
              </a:ext>
            </a:extLst>
          </a:blip>
          <a:srcRect t="24825" b="64891"/>
          <a:stretch/>
        </p:blipFill>
        <p:spPr bwMode="auto">
          <a:xfrm>
            <a:off x="1293949" y="2386162"/>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custDataLst>
              <p:tags r:id="rId9"/>
            </p:custDataLst>
          </p:nvPr>
        </p:nvPicPr>
        <p:blipFill rotWithShape="1">
          <a:blip r:embed="rId20" cstate="print">
            <a:extLst>
              <a:ext uri="{28A0092B-C50C-407E-A947-70E740481C1C}">
                <a14:useLocalDpi xmlns:a14="http://schemas.microsoft.com/office/drawing/2010/main" val="0"/>
              </a:ext>
            </a:extLst>
          </a:blip>
          <a:srcRect t="11843" b="78919"/>
          <a:stretch/>
        </p:blipFill>
        <p:spPr bwMode="auto">
          <a:xfrm>
            <a:off x="1222125" y="5225532"/>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custDataLst>
              <p:tags r:id="rId10"/>
            </p:custDataLst>
          </p:nvPr>
        </p:nvSpPr>
        <p:spPr>
          <a:xfrm>
            <a:off x="1861557" y="700755"/>
            <a:ext cx="6552728" cy="769441"/>
          </a:xfrm>
          <a:prstGeom prst="rect">
            <a:avLst/>
          </a:prstGeom>
          <a:noFill/>
        </p:spPr>
        <p:txBody>
          <a:bodyPr wrap="square" rtlCol="0">
            <a:spAutoFit/>
          </a:bodyPr>
          <a:lstStyle/>
          <a:p>
            <a:r>
              <a:rPr lang="fr-CA" sz="4400" b="1" dirty="0">
                <a:solidFill>
                  <a:srgbClr val="002774"/>
                </a:solidFill>
                <a:latin typeface="Arial" pitchFamily="34" charset="0"/>
                <a:cs typeface="Arial" pitchFamily="34" charset="0"/>
              </a:rPr>
              <a:t>Formes de violence </a:t>
            </a:r>
          </a:p>
        </p:txBody>
      </p:sp>
      <p:sp>
        <p:nvSpPr>
          <p:cNvPr id="12" name="ZoneTexte 11"/>
          <p:cNvSpPr txBox="1"/>
          <p:nvPr>
            <p:custDataLst>
              <p:tags r:id="rId11"/>
            </p:custDataLst>
          </p:nvPr>
        </p:nvSpPr>
        <p:spPr>
          <a:xfrm>
            <a:off x="2195736" y="1844824"/>
            <a:ext cx="5328592" cy="461665"/>
          </a:xfrm>
          <a:prstGeom prst="rect">
            <a:avLst/>
          </a:prstGeom>
          <a:noFill/>
        </p:spPr>
        <p:txBody>
          <a:bodyPr wrap="square" rtlCol="0">
            <a:spAutoFit/>
          </a:bodyPr>
          <a:lstStyle/>
          <a:p>
            <a:r>
              <a:rPr lang="fr-CA" sz="2400" b="1" dirty="0">
                <a:solidFill>
                  <a:srgbClr val="002774"/>
                </a:solidFill>
                <a:latin typeface="Arial" pitchFamily="34" charset="0"/>
                <a:cs typeface="Arial" pitchFamily="34" charset="0"/>
              </a:rPr>
              <a:t>VIOLENCE VERBALE</a:t>
            </a:r>
          </a:p>
        </p:txBody>
      </p:sp>
      <p:sp>
        <p:nvSpPr>
          <p:cNvPr id="14" name="ZoneTexte 13"/>
          <p:cNvSpPr txBox="1"/>
          <p:nvPr>
            <p:custDataLst>
              <p:tags r:id="rId12"/>
            </p:custDataLst>
          </p:nvPr>
        </p:nvSpPr>
        <p:spPr>
          <a:xfrm>
            <a:off x="2195736" y="2593899"/>
            <a:ext cx="4464496" cy="461665"/>
          </a:xfrm>
          <a:prstGeom prst="rect">
            <a:avLst/>
          </a:prstGeom>
          <a:noFill/>
        </p:spPr>
        <p:txBody>
          <a:bodyPr wrap="square" rtlCol="0">
            <a:spAutoFit/>
          </a:bodyPr>
          <a:lstStyle/>
          <a:p>
            <a:r>
              <a:rPr lang="fr-CA" sz="2400" b="1" dirty="0">
                <a:solidFill>
                  <a:srgbClr val="002774"/>
                </a:solidFill>
                <a:latin typeface="Arial" pitchFamily="34" charset="0"/>
                <a:cs typeface="Arial" pitchFamily="34" charset="0"/>
              </a:rPr>
              <a:t>INTIMIDATION</a:t>
            </a:r>
          </a:p>
        </p:txBody>
      </p:sp>
      <p:sp>
        <p:nvSpPr>
          <p:cNvPr id="15" name="ZoneTexte 14"/>
          <p:cNvSpPr txBox="1"/>
          <p:nvPr>
            <p:custDataLst>
              <p:tags r:id="rId13"/>
            </p:custDataLst>
          </p:nvPr>
        </p:nvSpPr>
        <p:spPr>
          <a:xfrm>
            <a:off x="2195736" y="3263302"/>
            <a:ext cx="4032448" cy="461665"/>
          </a:xfrm>
          <a:prstGeom prst="rect">
            <a:avLst/>
          </a:prstGeom>
          <a:noFill/>
        </p:spPr>
        <p:txBody>
          <a:bodyPr wrap="square" rtlCol="0">
            <a:spAutoFit/>
          </a:bodyPr>
          <a:lstStyle/>
          <a:p>
            <a:pPr lvl="0"/>
            <a:r>
              <a:rPr lang="fr-CA" sz="2400" b="1" dirty="0">
                <a:solidFill>
                  <a:srgbClr val="002774"/>
                </a:solidFill>
                <a:latin typeface="Arial" pitchFamily="34" charset="0"/>
                <a:cs typeface="Arial" pitchFamily="34" charset="0"/>
              </a:rPr>
              <a:t>NÉGLIGENCE</a:t>
            </a:r>
          </a:p>
        </p:txBody>
      </p:sp>
      <p:sp>
        <p:nvSpPr>
          <p:cNvPr id="17" name="ZoneTexte 16"/>
          <p:cNvSpPr txBox="1"/>
          <p:nvPr>
            <p:custDataLst>
              <p:tags r:id="rId14"/>
            </p:custDataLst>
          </p:nvPr>
        </p:nvSpPr>
        <p:spPr>
          <a:xfrm>
            <a:off x="2195736" y="3958186"/>
            <a:ext cx="3744416" cy="461665"/>
          </a:xfrm>
          <a:prstGeom prst="rect">
            <a:avLst/>
          </a:prstGeom>
          <a:noFill/>
        </p:spPr>
        <p:txBody>
          <a:bodyPr wrap="square" rtlCol="0">
            <a:spAutoFit/>
          </a:bodyPr>
          <a:lstStyle/>
          <a:p>
            <a:pPr lvl="0"/>
            <a:r>
              <a:rPr lang="fr-CA" sz="2400" b="1" dirty="0">
                <a:solidFill>
                  <a:srgbClr val="002774"/>
                </a:solidFill>
                <a:latin typeface="Arial" pitchFamily="34" charset="0"/>
                <a:cs typeface="Arial" pitchFamily="34" charset="0"/>
              </a:rPr>
              <a:t>VIOLENCE PHYSIQUE</a:t>
            </a:r>
          </a:p>
        </p:txBody>
      </p:sp>
      <p:sp>
        <p:nvSpPr>
          <p:cNvPr id="18" name="ZoneTexte 17"/>
          <p:cNvSpPr txBox="1"/>
          <p:nvPr>
            <p:custDataLst>
              <p:tags r:id="rId15"/>
            </p:custDataLst>
          </p:nvPr>
        </p:nvSpPr>
        <p:spPr>
          <a:xfrm>
            <a:off x="2231740" y="4641189"/>
            <a:ext cx="5796644" cy="461665"/>
          </a:xfrm>
          <a:prstGeom prst="rect">
            <a:avLst/>
          </a:prstGeom>
          <a:noFill/>
        </p:spPr>
        <p:txBody>
          <a:bodyPr wrap="square" rtlCol="0">
            <a:spAutoFit/>
          </a:bodyPr>
          <a:lstStyle/>
          <a:p>
            <a:pPr lvl="0"/>
            <a:r>
              <a:rPr lang="fr-CA" sz="2400" b="1" dirty="0">
                <a:solidFill>
                  <a:srgbClr val="002774"/>
                </a:solidFill>
                <a:latin typeface="Arial" pitchFamily="34" charset="0"/>
                <a:cs typeface="Arial" pitchFamily="34" charset="0"/>
              </a:rPr>
              <a:t>VIOLENCE PSYCHOLOGIQUE</a:t>
            </a:r>
          </a:p>
        </p:txBody>
      </p:sp>
      <p:sp>
        <p:nvSpPr>
          <p:cNvPr id="19" name="ZoneTexte 18"/>
          <p:cNvSpPr txBox="1"/>
          <p:nvPr>
            <p:custDataLst>
              <p:tags r:id="rId16"/>
            </p:custDataLst>
          </p:nvPr>
        </p:nvSpPr>
        <p:spPr>
          <a:xfrm>
            <a:off x="2231740" y="5445224"/>
            <a:ext cx="5148572" cy="461665"/>
          </a:xfrm>
          <a:prstGeom prst="rect">
            <a:avLst/>
          </a:prstGeom>
          <a:noFill/>
        </p:spPr>
        <p:txBody>
          <a:bodyPr wrap="square" rtlCol="0">
            <a:spAutoFit/>
          </a:bodyPr>
          <a:lstStyle/>
          <a:p>
            <a:pPr lvl="0"/>
            <a:r>
              <a:rPr lang="fr-CA" sz="2400" b="1" dirty="0">
                <a:solidFill>
                  <a:srgbClr val="002774"/>
                </a:solidFill>
                <a:latin typeface="Arial" pitchFamily="34" charset="0"/>
                <a:cs typeface="Arial" pitchFamily="34" charset="0"/>
              </a:rPr>
              <a:t>VIOLENCE SEXUELLE</a:t>
            </a:r>
          </a:p>
        </p:txBody>
      </p:sp>
    </p:spTree>
    <p:extLst>
      <p:ext uri="{BB962C8B-B14F-4D97-AF65-F5344CB8AC3E}">
        <p14:creationId xmlns:p14="http://schemas.microsoft.com/office/powerpoint/2010/main" val="33549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1991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0"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custDataLst>
              <p:tags r:id="rId4"/>
            </p:custDataLst>
          </p:nvPr>
        </p:nvSpPr>
        <p:spPr>
          <a:xfrm>
            <a:off x="2699792" y="1756638"/>
            <a:ext cx="6552728" cy="923330"/>
          </a:xfrm>
          <a:prstGeom prst="rect">
            <a:avLst/>
          </a:prstGeom>
          <a:noFill/>
        </p:spPr>
        <p:txBody>
          <a:bodyPr wrap="square" rtlCol="0">
            <a:spAutoFit/>
          </a:bodyPr>
          <a:lstStyle/>
          <a:p>
            <a:r>
              <a:rPr lang="fr-CA" sz="5400" b="1" dirty="0">
                <a:solidFill>
                  <a:srgbClr val="002774"/>
                </a:solidFill>
                <a:latin typeface="Arial" pitchFamily="34" charset="0"/>
                <a:cs typeface="Arial" pitchFamily="34" charset="0"/>
              </a:rPr>
              <a:t>Questionnaire</a:t>
            </a:r>
            <a:endParaRPr lang="fr-CA" sz="5400" dirty="0">
              <a:solidFill>
                <a:srgbClr val="002774"/>
              </a:solidFill>
              <a:latin typeface="Arial" pitchFamily="34" charset="0"/>
              <a:cs typeface="Arial" pitchFamily="34" charset="0"/>
            </a:endParaRPr>
          </a:p>
        </p:txBody>
      </p:sp>
      <p:pic>
        <p:nvPicPr>
          <p:cNvPr id="3074" name="Picture 2" descr="Résultats de recherche d'images pour « questionnaire »"/>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2195736" y="2848723"/>
            <a:ext cx="5668167" cy="309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806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1331640" y="633253"/>
            <a:ext cx="7704856" cy="1754326"/>
          </a:xfrm>
          <a:prstGeom prst="rect">
            <a:avLst/>
          </a:prstGeom>
          <a:noFill/>
        </p:spPr>
        <p:txBody>
          <a:bodyPr wrap="square" rtlCol="0">
            <a:spAutoFit/>
          </a:bodyPr>
          <a:lstStyle/>
          <a:p>
            <a:r>
              <a:rPr lang="fr-CA" sz="3600" dirty="0">
                <a:solidFill>
                  <a:srgbClr val="002774"/>
                </a:solidFill>
                <a:latin typeface="Arial" pitchFamily="34" charset="0"/>
                <a:cs typeface="Arial" pitchFamily="34" charset="0"/>
              </a:rPr>
              <a:t>1. Les agressions commises envers les enfants relèvent principalement d’un problème de ?</a:t>
            </a:r>
          </a:p>
        </p:txBody>
      </p:sp>
      <p:sp>
        <p:nvSpPr>
          <p:cNvPr id="4" name="ZoneTexte 3"/>
          <p:cNvSpPr txBox="1"/>
          <p:nvPr>
            <p:custDataLst>
              <p:tags r:id="rId2"/>
            </p:custDataLst>
          </p:nvPr>
        </p:nvSpPr>
        <p:spPr>
          <a:xfrm>
            <a:off x="1367548" y="2568424"/>
            <a:ext cx="7416824" cy="4339650"/>
          </a:xfrm>
          <a:prstGeom prst="rect">
            <a:avLst/>
          </a:prstGeom>
          <a:noFill/>
        </p:spPr>
        <p:txBody>
          <a:bodyPr wrap="square" rtlCol="0">
            <a:spAutoFit/>
          </a:bodyPr>
          <a:lstStyle/>
          <a:p>
            <a:pPr algn="just"/>
            <a:r>
              <a:rPr lang="fr-CA" sz="2800" dirty="0">
                <a:solidFill>
                  <a:srgbClr val="002774"/>
                </a:solidFill>
                <a:latin typeface="Arial" pitchFamily="34" charset="0"/>
                <a:cs typeface="Arial" pitchFamily="34" charset="0"/>
              </a:rPr>
              <a:t>(B) Abus de pouvoir</a:t>
            </a:r>
          </a:p>
          <a:p>
            <a:pPr algn="just"/>
            <a:endParaRPr lang="fr-CA" sz="2800" dirty="0">
              <a:solidFill>
                <a:srgbClr val="002774"/>
              </a:solidFill>
              <a:latin typeface="Arial" pitchFamily="34" charset="0"/>
              <a:cs typeface="Arial" pitchFamily="34" charset="0"/>
            </a:endParaRPr>
          </a:p>
          <a:p>
            <a:pPr algn="just"/>
            <a:r>
              <a:rPr lang="fr-CA" sz="2200" dirty="0">
                <a:solidFill>
                  <a:srgbClr val="002774"/>
                </a:solidFill>
                <a:latin typeface="Arial" pitchFamily="34" charset="0"/>
                <a:cs typeface="Arial" pitchFamily="34" charset="0"/>
              </a:rPr>
              <a:t>Ce ne sont pas des gens qui souffrent de problèmes de santé mentale, car on dit que 97 % des agresseurs sexuels d’enfants ont un profil psychologique « normal ».</a:t>
            </a:r>
          </a:p>
          <a:p>
            <a:pPr algn="just"/>
            <a:endParaRPr lang="fr-CA" sz="2200" dirty="0">
              <a:solidFill>
                <a:srgbClr val="002774"/>
              </a:solidFill>
              <a:latin typeface="Arial" pitchFamily="34" charset="0"/>
              <a:cs typeface="Arial" pitchFamily="34" charset="0"/>
            </a:endParaRPr>
          </a:p>
          <a:p>
            <a:pPr algn="just"/>
            <a:r>
              <a:rPr lang="fr-CA" sz="2200" dirty="0">
                <a:solidFill>
                  <a:srgbClr val="002774"/>
                </a:solidFill>
                <a:latin typeface="Arial" pitchFamily="34" charset="0"/>
                <a:cs typeface="Arial" pitchFamily="34" charset="0"/>
              </a:rPr>
              <a:t>Ce n’est pas une « perte de contrôle », car ces mêmes personnes fonctionnent normalement dans les autres sphères de leur vie.</a:t>
            </a:r>
          </a:p>
          <a:p>
            <a:pPr algn="just"/>
            <a:endParaRPr lang="fr-CA" sz="2200" dirty="0">
              <a:solidFill>
                <a:srgbClr val="002774"/>
              </a:solidFill>
              <a:latin typeface="Arial" pitchFamily="34" charset="0"/>
              <a:cs typeface="Arial" pitchFamily="34" charset="0"/>
            </a:endParaRPr>
          </a:p>
          <a:p>
            <a:pPr algn="just"/>
            <a:r>
              <a:rPr lang="fr-CA" sz="1200" dirty="0">
                <a:solidFill>
                  <a:srgbClr val="002774"/>
                </a:solidFill>
                <a:latin typeface="Arial" pitchFamily="34" charset="0"/>
                <a:cs typeface="Arial" pitchFamily="34" charset="0"/>
              </a:rPr>
              <a:t>Source: rapport </a:t>
            </a:r>
            <a:r>
              <a:rPr lang="fr-CA" sz="1200" dirty="0" err="1">
                <a:solidFill>
                  <a:srgbClr val="002774"/>
                </a:solidFill>
                <a:latin typeface="Arial" pitchFamily="34" charset="0"/>
                <a:cs typeface="Arial" pitchFamily="34" charset="0"/>
              </a:rPr>
              <a:t>Badgley</a:t>
            </a:r>
            <a:r>
              <a:rPr lang="fr-CA" sz="1200" dirty="0">
                <a:solidFill>
                  <a:srgbClr val="002774"/>
                </a:solidFill>
                <a:latin typeface="Arial" pitchFamily="34" charset="0"/>
                <a:cs typeface="Arial" pitchFamily="34" charset="0"/>
              </a:rPr>
              <a:t>, publié en 1984</a:t>
            </a:r>
          </a:p>
          <a:p>
            <a:pPr algn="just"/>
            <a:endParaRPr lang="fr-CA" sz="2200" dirty="0">
              <a:solidFill>
                <a:srgbClr val="002774"/>
              </a:solidFill>
              <a:latin typeface="Arial" pitchFamily="34" charset="0"/>
              <a:cs typeface="Arial" pitchFamily="34" charset="0"/>
            </a:endParaRPr>
          </a:p>
        </p:txBody>
      </p:sp>
      <p:pic>
        <p:nvPicPr>
          <p:cNvPr id="5" name="Picture 3"/>
          <p:cNvPicPr>
            <a:picLocks noChangeAspect="1" noChangeArrowheads="1"/>
          </p:cNvPicPr>
          <p:nvPr>
            <p:custDataLst>
              <p:tags r:id="rId3"/>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custDataLst>
              <p:tags r:id="rId4"/>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1991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custDataLst>
              <p:tags r:id="rId5"/>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0"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6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1403840" y="764704"/>
            <a:ext cx="7704856" cy="1754326"/>
          </a:xfrm>
          <a:prstGeom prst="rect">
            <a:avLst/>
          </a:prstGeom>
          <a:noFill/>
        </p:spPr>
        <p:txBody>
          <a:bodyPr wrap="square" rtlCol="0">
            <a:spAutoFit/>
          </a:bodyPr>
          <a:lstStyle/>
          <a:p>
            <a:r>
              <a:rPr lang="fr-CA" sz="3600" dirty="0">
                <a:solidFill>
                  <a:srgbClr val="002774"/>
                </a:solidFill>
                <a:latin typeface="Arial" pitchFamily="34" charset="0"/>
                <a:cs typeface="Arial" pitchFamily="34" charset="0"/>
              </a:rPr>
              <a:t>2. Selon vous, combien d’enfants subiront une agression sexuelle avant l’âge de 18 ans ?</a:t>
            </a:r>
          </a:p>
        </p:txBody>
      </p:sp>
      <p:sp>
        <p:nvSpPr>
          <p:cNvPr id="3" name="ZoneTexte 2"/>
          <p:cNvSpPr txBox="1"/>
          <p:nvPr>
            <p:custDataLst>
              <p:tags r:id="rId2"/>
            </p:custDataLst>
          </p:nvPr>
        </p:nvSpPr>
        <p:spPr>
          <a:xfrm>
            <a:off x="1403840" y="2764572"/>
            <a:ext cx="7632656" cy="4278094"/>
          </a:xfrm>
          <a:prstGeom prst="rect">
            <a:avLst/>
          </a:prstGeom>
          <a:noFill/>
        </p:spPr>
        <p:txBody>
          <a:bodyPr wrap="square" rtlCol="0">
            <a:spAutoFit/>
          </a:bodyPr>
          <a:lstStyle/>
          <a:p>
            <a:pPr algn="just"/>
            <a:r>
              <a:rPr lang="fr-CA" sz="2800" dirty="0">
                <a:solidFill>
                  <a:srgbClr val="002774"/>
                </a:solidFill>
                <a:latin typeface="Arial" pitchFamily="34" charset="0"/>
                <a:cs typeface="Arial" pitchFamily="34" charset="0"/>
              </a:rPr>
              <a:t>(A) 1/3 fille et 1/6 garçon </a:t>
            </a:r>
            <a:r>
              <a:rPr lang="fr-CA" sz="1200" dirty="0">
                <a:solidFill>
                  <a:srgbClr val="002774"/>
                </a:solidFill>
                <a:latin typeface="Arial" pitchFamily="34" charset="0"/>
                <a:cs typeface="Arial" pitchFamily="34" charset="0"/>
              </a:rPr>
              <a:t>1</a:t>
            </a:r>
          </a:p>
          <a:p>
            <a:pPr algn="just"/>
            <a:endParaRPr lang="fr-CA" sz="1200" dirty="0">
              <a:solidFill>
                <a:srgbClr val="002774"/>
              </a:solidFill>
              <a:latin typeface="Arial" pitchFamily="34" charset="0"/>
              <a:cs typeface="Arial" pitchFamily="34" charset="0"/>
            </a:endParaRPr>
          </a:p>
          <a:p>
            <a:pPr marL="342900" indent="-342900" algn="just">
              <a:buFont typeface="Arial" panose="020B0604020202020204" pitchFamily="34" charset="0"/>
              <a:buChar char="•"/>
            </a:pPr>
            <a:r>
              <a:rPr lang="fr-CA" sz="2200" dirty="0">
                <a:solidFill>
                  <a:srgbClr val="002774"/>
                </a:solidFill>
                <a:latin typeface="Arial" pitchFamily="34" charset="0"/>
                <a:cs typeface="Arial" pitchFamily="34" charset="0"/>
              </a:rPr>
              <a:t>Pas juste le viol…</a:t>
            </a:r>
          </a:p>
          <a:p>
            <a:pPr algn="just"/>
            <a:endParaRPr lang="fr-CA" sz="800" dirty="0">
              <a:solidFill>
                <a:srgbClr val="002774"/>
              </a:solidFill>
              <a:latin typeface="Arial" pitchFamily="34" charset="0"/>
              <a:cs typeface="Arial" pitchFamily="34" charset="0"/>
            </a:endParaRPr>
          </a:p>
          <a:p>
            <a:pPr marL="342900" indent="-342900" algn="just">
              <a:buFont typeface="Arial" panose="020B0604020202020204" pitchFamily="34" charset="0"/>
              <a:buChar char="•"/>
            </a:pPr>
            <a:r>
              <a:rPr lang="fr-CA" sz="2200" dirty="0">
                <a:solidFill>
                  <a:srgbClr val="002774"/>
                </a:solidFill>
                <a:latin typeface="Arial" pitchFamily="34" charset="0"/>
                <a:cs typeface="Arial" pitchFamily="34" charset="0"/>
              </a:rPr>
              <a:t>Environ 79 % des agressions sexuelles ne sont pas des incidents isolés. </a:t>
            </a:r>
            <a:r>
              <a:rPr lang="fr-CA" sz="1200" dirty="0">
                <a:solidFill>
                  <a:srgbClr val="002774"/>
                </a:solidFill>
                <a:latin typeface="Arial" pitchFamily="34" charset="0"/>
                <a:cs typeface="Arial" pitchFamily="34" charset="0"/>
              </a:rPr>
              <a:t>2</a:t>
            </a:r>
          </a:p>
          <a:p>
            <a:pPr marL="342900" indent="-342900" algn="just">
              <a:buFont typeface="Arial" panose="020B0604020202020204" pitchFamily="34" charset="0"/>
              <a:buChar char="•"/>
            </a:pPr>
            <a:endParaRPr lang="fr-CA" sz="1200" dirty="0">
              <a:solidFill>
                <a:srgbClr val="002774"/>
              </a:solidFill>
              <a:latin typeface="Arial" pitchFamily="34" charset="0"/>
              <a:cs typeface="Arial" pitchFamily="34" charset="0"/>
            </a:endParaRP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Jusqu’à 90 % des agressions sexuelles ne sont pas déclarées à la police.  Le silence est la meilleure arme de l’agresseur mais pour une victime d’agressions sexuelle, ce silence peut détruire une vie. </a:t>
            </a:r>
            <a:r>
              <a:rPr lang="fr-CA" sz="1200" dirty="0">
                <a:solidFill>
                  <a:srgbClr val="002774"/>
                </a:solidFill>
                <a:latin typeface="Arial" pitchFamily="34" charset="0"/>
                <a:cs typeface="Arial" pitchFamily="34" charset="0"/>
              </a:rPr>
              <a:t>3</a:t>
            </a:r>
          </a:p>
          <a:p>
            <a:pPr marL="342900" indent="-342900" algn="just">
              <a:buFont typeface="Arial" panose="020B0604020202020204" pitchFamily="34" charset="0"/>
              <a:buChar char="•"/>
            </a:pPr>
            <a:endParaRPr lang="fr-CA" sz="1200" dirty="0">
              <a:solidFill>
                <a:srgbClr val="002774"/>
              </a:solidFill>
              <a:latin typeface="Arial" pitchFamily="34" charset="0"/>
              <a:cs typeface="Arial" pitchFamily="34" charset="0"/>
            </a:endParaRPr>
          </a:p>
          <a:p>
            <a:pPr algn="just"/>
            <a:r>
              <a:rPr lang="fr-CA" sz="1200" dirty="0">
                <a:solidFill>
                  <a:srgbClr val="002774"/>
                </a:solidFill>
                <a:latin typeface="Arial" pitchFamily="34" charset="0"/>
                <a:cs typeface="Arial" pitchFamily="34" charset="0"/>
              </a:rPr>
              <a:t>Source: 1- Orientations gouvernementales en matière d’agression sexuelle, Gouvernement du Québec, 2011.  2- rapport </a:t>
            </a:r>
            <a:r>
              <a:rPr lang="fr-CA" sz="1200" dirty="0" err="1">
                <a:solidFill>
                  <a:srgbClr val="002774"/>
                </a:solidFill>
                <a:latin typeface="Arial" pitchFamily="34" charset="0"/>
                <a:cs typeface="Arial" pitchFamily="34" charset="0"/>
              </a:rPr>
              <a:t>Badgley</a:t>
            </a:r>
            <a:r>
              <a:rPr lang="fr-CA" sz="1200" dirty="0">
                <a:solidFill>
                  <a:srgbClr val="002774"/>
                </a:solidFill>
                <a:latin typeface="Arial" pitchFamily="34" charset="0"/>
                <a:cs typeface="Arial" pitchFamily="34" charset="0"/>
              </a:rPr>
              <a:t>, 1984.  3- Les agressions sexuelles au Québec, Ministère de la Sécurité publique, 2004.</a:t>
            </a:r>
          </a:p>
          <a:p>
            <a:pPr algn="just"/>
            <a:endParaRPr lang="fr-CA" sz="2200" dirty="0">
              <a:solidFill>
                <a:srgbClr val="002774"/>
              </a:solidFill>
              <a:latin typeface="Arial" pitchFamily="34" charset="0"/>
              <a:cs typeface="Arial" pitchFamily="34" charset="0"/>
            </a:endParaRPr>
          </a:p>
        </p:txBody>
      </p:sp>
      <p:pic>
        <p:nvPicPr>
          <p:cNvPr id="4" name="Picture 3"/>
          <p:cNvPicPr>
            <a:picLocks noChangeAspect="1" noChangeArrowheads="1"/>
          </p:cNvPicPr>
          <p:nvPr>
            <p:custDataLst>
              <p:tags r:id="rId3"/>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custDataLst>
              <p:tags r:id="rId4"/>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2355"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custDataLst>
              <p:tags r:id="rId5"/>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0"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8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custDataLst>
              <p:tags r:id="rId1"/>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180528"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180527"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80528"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custDataLst>
              <p:tags r:id="rId4"/>
            </p:custDataLst>
          </p:nvPr>
        </p:nvSpPr>
        <p:spPr>
          <a:xfrm>
            <a:off x="6156176"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ACCUEIL ET PRÉSENTATION</a:t>
            </a:r>
          </a:p>
        </p:txBody>
      </p:sp>
      <p:sp>
        <p:nvSpPr>
          <p:cNvPr id="21" name="ZoneTexte 20"/>
          <p:cNvSpPr txBox="1"/>
          <p:nvPr>
            <p:custDataLst>
              <p:tags r:id="rId5"/>
            </p:custDataLst>
          </p:nvPr>
        </p:nvSpPr>
        <p:spPr>
          <a:xfrm>
            <a:off x="1229939" y="3573016"/>
            <a:ext cx="7734549" cy="769441"/>
          </a:xfrm>
          <a:prstGeom prst="rect">
            <a:avLst/>
          </a:prstGeom>
          <a:noFill/>
        </p:spPr>
        <p:txBody>
          <a:bodyPr wrap="square" rtlCol="0">
            <a:spAutoFit/>
          </a:bodyPr>
          <a:lstStyle/>
          <a:p>
            <a:pPr algn="ctr"/>
            <a:r>
              <a:rPr lang="fr-CA" sz="4400" b="1" dirty="0">
                <a:solidFill>
                  <a:srgbClr val="002774"/>
                </a:solidFill>
                <a:latin typeface="Arial" pitchFamily="34" charset="0"/>
                <a:cs typeface="Arial" pitchFamily="34" charset="0"/>
              </a:rPr>
              <a:t>Accueil et présentation </a:t>
            </a:r>
          </a:p>
        </p:txBody>
      </p:sp>
      <p:sp>
        <p:nvSpPr>
          <p:cNvPr id="20" name="ZoneTexte 19"/>
          <p:cNvSpPr txBox="1"/>
          <p:nvPr>
            <p:custDataLst>
              <p:tags r:id="rId6"/>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1365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2355"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0"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331640" y="234514"/>
            <a:ext cx="7704856" cy="1754326"/>
          </a:xfrm>
          <a:prstGeom prst="rect">
            <a:avLst/>
          </a:prstGeom>
          <a:noFill/>
        </p:spPr>
        <p:txBody>
          <a:bodyPr wrap="square" rtlCol="0">
            <a:spAutoFit/>
          </a:bodyPr>
          <a:lstStyle/>
          <a:p>
            <a:r>
              <a:rPr lang="fr-CA" sz="3600" dirty="0">
                <a:solidFill>
                  <a:srgbClr val="002774"/>
                </a:solidFill>
                <a:latin typeface="Arial" pitchFamily="34" charset="0"/>
                <a:cs typeface="Arial" pitchFamily="34" charset="0"/>
              </a:rPr>
              <a:t>3. Au Canada, il se produit un cas d’intimidation à toutes les _____ minutes dans une cour d’école.</a:t>
            </a:r>
          </a:p>
        </p:txBody>
      </p:sp>
      <p:sp>
        <p:nvSpPr>
          <p:cNvPr id="6" name="ZoneTexte 5"/>
          <p:cNvSpPr txBox="1"/>
          <p:nvPr>
            <p:custDataLst>
              <p:tags r:id="rId5"/>
            </p:custDataLst>
          </p:nvPr>
        </p:nvSpPr>
        <p:spPr>
          <a:xfrm>
            <a:off x="1331640" y="1988840"/>
            <a:ext cx="7704855" cy="5170646"/>
          </a:xfrm>
          <a:prstGeom prst="rect">
            <a:avLst/>
          </a:prstGeom>
          <a:noFill/>
        </p:spPr>
        <p:txBody>
          <a:bodyPr wrap="square" rtlCol="0">
            <a:spAutoFit/>
          </a:bodyPr>
          <a:lstStyle/>
          <a:p>
            <a:pPr algn="just"/>
            <a:r>
              <a:rPr lang="fr-CA" sz="2800" dirty="0">
                <a:solidFill>
                  <a:srgbClr val="002774"/>
                </a:solidFill>
                <a:latin typeface="Arial" pitchFamily="34" charset="0"/>
                <a:cs typeface="Arial" pitchFamily="34" charset="0"/>
              </a:rPr>
              <a:t>(B) 7 minutes</a:t>
            </a:r>
          </a:p>
          <a:p>
            <a:pPr algn="just"/>
            <a:endParaRPr lang="fr-CA" sz="1200" dirty="0">
              <a:solidFill>
                <a:srgbClr val="002774"/>
              </a:solidFill>
              <a:latin typeface="Arial" pitchFamily="34" charset="0"/>
              <a:cs typeface="Arial" pitchFamily="34" charset="0"/>
            </a:endParaRPr>
          </a:p>
          <a:p>
            <a:r>
              <a:rPr lang="fr-CA" sz="2200" dirty="0">
                <a:solidFill>
                  <a:srgbClr val="002774"/>
                </a:solidFill>
                <a:latin typeface="Arial" pitchFamily="34" charset="0"/>
                <a:cs typeface="Arial" pitchFamily="34" charset="0"/>
              </a:rPr>
              <a:t>Cette violence se définit par trois caractéristiques:</a:t>
            </a:r>
          </a:p>
          <a:p>
            <a:pPr marL="342900" indent="-342900">
              <a:buFont typeface="Arial" panose="020B0604020202020204" pitchFamily="34" charset="0"/>
              <a:buChar char="•"/>
            </a:pPr>
            <a:r>
              <a:rPr lang="fr-CA" dirty="0">
                <a:solidFill>
                  <a:srgbClr val="002774"/>
                </a:solidFill>
                <a:latin typeface="Arial" pitchFamily="34" charset="0"/>
                <a:cs typeface="Arial" pitchFamily="34" charset="0"/>
              </a:rPr>
              <a:t> comportement agressif ou intentionnellement malfaisant,</a:t>
            </a:r>
          </a:p>
          <a:p>
            <a:pPr marL="342900" indent="-342900">
              <a:buFont typeface="Arial" panose="020B0604020202020204" pitchFamily="34" charset="0"/>
              <a:buChar char="•"/>
            </a:pPr>
            <a:r>
              <a:rPr lang="fr-CA" dirty="0">
                <a:solidFill>
                  <a:srgbClr val="002774"/>
                </a:solidFill>
                <a:latin typeface="Arial" pitchFamily="34" charset="0"/>
                <a:cs typeface="Arial" pitchFamily="34" charset="0"/>
              </a:rPr>
              <a:t> comportement répétitif et soutenu,</a:t>
            </a:r>
          </a:p>
          <a:p>
            <a:pPr marL="342900" indent="-342900">
              <a:buFont typeface="Arial" panose="020B0604020202020204" pitchFamily="34" charset="0"/>
              <a:buChar char="•"/>
            </a:pPr>
            <a:r>
              <a:rPr lang="fr-CA" dirty="0">
                <a:solidFill>
                  <a:srgbClr val="002774"/>
                </a:solidFill>
                <a:latin typeface="Arial" pitchFamily="34" charset="0"/>
                <a:cs typeface="Arial" pitchFamily="34" charset="0"/>
              </a:rPr>
              <a:t> il se produit dans des relations marquées par un déséquilibre de pouvoir.</a:t>
            </a:r>
          </a:p>
          <a:p>
            <a:pPr algn="just"/>
            <a:r>
              <a:rPr lang="fr-CA" sz="2200" dirty="0">
                <a:solidFill>
                  <a:srgbClr val="002774"/>
                </a:solidFill>
                <a:latin typeface="Arial" pitchFamily="34" charset="0"/>
                <a:cs typeface="Arial" pitchFamily="34" charset="0"/>
              </a:rPr>
              <a:t>Dans 85 % des cas d’intimidation entre enfants, d’autres enfants sont présents.  Les adultes sont rarement témoins de ces actes et n’ont donc guère l’occasion d’intervenir.  Les professeurs ne sont au courant que de 4 % des incidents.</a:t>
            </a:r>
          </a:p>
          <a:p>
            <a:pPr algn="just"/>
            <a:endParaRPr lang="fr-CA" sz="800" dirty="0">
              <a:solidFill>
                <a:srgbClr val="002774"/>
              </a:solidFill>
              <a:latin typeface="Arial" pitchFamily="34" charset="0"/>
              <a:cs typeface="Arial" pitchFamily="34" charset="0"/>
            </a:endParaRPr>
          </a:p>
          <a:p>
            <a:pPr algn="just"/>
            <a:r>
              <a:rPr lang="fr-CA" sz="2200" dirty="0">
                <a:solidFill>
                  <a:srgbClr val="002774"/>
                </a:solidFill>
                <a:latin typeface="Arial" pitchFamily="34" charset="0"/>
                <a:cs typeface="Arial" pitchFamily="34" charset="0"/>
              </a:rPr>
              <a:t>Lorsque des pairs (amis) interviennent, l’intimidation cesse en moins de 10 secondes dans 57 % des cas.</a:t>
            </a:r>
          </a:p>
          <a:p>
            <a:pPr algn="just"/>
            <a:endParaRPr lang="fr-CA" sz="2200" dirty="0">
              <a:solidFill>
                <a:srgbClr val="002774"/>
              </a:solidFill>
              <a:latin typeface="Arial" pitchFamily="34" charset="0"/>
              <a:cs typeface="Arial" pitchFamily="34" charset="0"/>
            </a:endParaRPr>
          </a:p>
          <a:p>
            <a:pPr algn="just"/>
            <a:r>
              <a:rPr lang="fr-CA" sz="1200" dirty="0">
                <a:solidFill>
                  <a:srgbClr val="002774"/>
                </a:solidFill>
                <a:latin typeface="Arial" pitchFamily="34" charset="0"/>
                <a:cs typeface="Arial" pitchFamily="34" charset="0"/>
              </a:rPr>
              <a:t>Source: Bâtir des communautés plus sûres, Ministère de la justice du Gouvernement du Canada, 2003.</a:t>
            </a:r>
          </a:p>
          <a:p>
            <a:pPr algn="just"/>
            <a:endParaRPr lang="fr-CA" sz="2200" dirty="0">
              <a:solidFill>
                <a:srgbClr val="002774"/>
              </a:solidFill>
              <a:latin typeface="Arial" pitchFamily="34" charset="0"/>
              <a:cs typeface="Arial" pitchFamily="34" charset="0"/>
            </a:endParaRPr>
          </a:p>
        </p:txBody>
      </p:sp>
    </p:spTree>
    <p:extLst>
      <p:ext uri="{BB962C8B-B14F-4D97-AF65-F5344CB8AC3E}">
        <p14:creationId xmlns:p14="http://schemas.microsoft.com/office/powerpoint/2010/main" val="156713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custDataLst>
              <p:tags r:id="rId2"/>
            </p:custDataLst>
          </p:nvPr>
        </p:nvPicPr>
        <p:blipFill>
          <a:blip r:embed="rId8"/>
          <a:stretch>
            <a:fillRect/>
          </a:stretch>
        </p:blipFill>
        <p:spPr>
          <a:xfrm>
            <a:off x="0" y="3358593"/>
            <a:ext cx="1194920" cy="3499407"/>
          </a:xfrm>
          <a:prstGeom prst="rect">
            <a:avLst/>
          </a:prstGeom>
        </p:spPr>
      </p:pic>
      <p:pic>
        <p:nvPicPr>
          <p:cNvPr id="4" name="Picture 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0"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331640" y="188640"/>
            <a:ext cx="7704856" cy="2308324"/>
          </a:xfrm>
          <a:prstGeom prst="rect">
            <a:avLst/>
          </a:prstGeom>
          <a:noFill/>
        </p:spPr>
        <p:txBody>
          <a:bodyPr wrap="square" rtlCol="0">
            <a:spAutoFit/>
          </a:bodyPr>
          <a:lstStyle/>
          <a:p>
            <a:r>
              <a:rPr lang="fr-CA" sz="3600" dirty="0">
                <a:solidFill>
                  <a:srgbClr val="002774"/>
                </a:solidFill>
                <a:latin typeface="Arial" pitchFamily="34" charset="0"/>
                <a:cs typeface="Arial" pitchFamily="34" charset="0"/>
              </a:rPr>
              <a:t>4. Au Canada, combien d’enfants par classe sont exposés à des actes de violence conjugale dirigés envers leur mère ?</a:t>
            </a:r>
          </a:p>
        </p:txBody>
      </p:sp>
      <p:sp>
        <p:nvSpPr>
          <p:cNvPr id="6" name="ZoneTexte 5"/>
          <p:cNvSpPr txBox="1"/>
          <p:nvPr>
            <p:custDataLst>
              <p:tags r:id="rId5"/>
            </p:custDataLst>
          </p:nvPr>
        </p:nvSpPr>
        <p:spPr>
          <a:xfrm>
            <a:off x="1331640" y="2636912"/>
            <a:ext cx="7416824" cy="4585871"/>
          </a:xfrm>
          <a:prstGeom prst="rect">
            <a:avLst/>
          </a:prstGeom>
          <a:noFill/>
        </p:spPr>
        <p:txBody>
          <a:bodyPr wrap="square" rtlCol="0">
            <a:spAutoFit/>
          </a:bodyPr>
          <a:lstStyle/>
          <a:p>
            <a:pPr algn="just"/>
            <a:r>
              <a:rPr lang="fr-CA" sz="2800" dirty="0">
                <a:solidFill>
                  <a:srgbClr val="002774"/>
                </a:solidFill>
                <a:latin typeface="Arial" pitchFamily="34" charset="0"/>
                <a:cs typeface="Arial" pitchFamily="34" charset="0"/>
              </a:rPr>
              <a:t>C) 2 à 6 enfants (ou 11% à 23%)</a:t>
            </a:r>
          </a:p>
          <a:p>
            <a:pPr algn="just"/>
            <a:r>
              <a:rPr lang="fr-CA" sz="2200" dirty="0">
                <a:solidFill>
                  <a:srgbClr val="002774"/>
                </a:solidFill>
                <a:latin typeface="Arial" pitchFamily="34" charset="0"/>
                <a:cs typeface="Arial" pitchFamily="34" charset="0"/>
              </a:rPr>
              <a:t>L’enfant peut-être exposé à la violence conjugale de 2 façons:</a:t>
            </a:r>
          </a:p>
          <a:p>
            <a:pPr algn="just"/>
            <a:r>
              <a:rPr lang="fr-CA" sz="2200" dirty="0">
                <a:solidFill>
                  <a:srgbClr val="002774"/>
                </a:solidFill>
                <a:latin typeface="Arial" pitchFamily="34" charset="0"/>
                <a:cs typeface="Arial" pitchFamily="34" charset="0"/>
              </a:rPr>
              <a:t>Directement: L’enfant peut être physiquement présent et observer la violence, ou se trouver dans une autre pièce d’où il peut entendre les échanges violents.</a:t>
            </a:r>
          </a:p>
          <a:p>
            <a:pPr algn="just"/>
            <a:endParaRPr lang="fr-CA" sz="2200" dirty="0">
              <a:solidFill>
                <a:srgbClr val="002774"/>
              </a:solidFill>
              <a:latin typeface="Arial" pitchFamily="34" charset="0"/>
              <a:cs typeface="Arial" pitchFamily="34" charset="0"/>
            </a:endParaRPr>
          </a:p>
          <a:p>
            <a:pPr algn="just"/>
            <a:r>
              <a:rPr lang="fr-CA" sz="2200" dirty="0">
                <a:solidFill>
                  <a:srgbClr val="002774"/>
                </a:solidFill>
                <a:latin typeface="Arial" pitchFamily="34" charset="0"/>
                <a:cs typeface="Arial" pitchFamily="34" charset="0"/>
              </a:rPr>
              <a:t>Indirectement: Il peut, sans avoir observé ou entendu quoi que ce soit, constater les traces laissées par la violence, comme les meubles endommagés ou les contusions présentes chez la victime (</a:t>
            </a:r>
            <a:r>
              <a:rPr lang="fr-CA" sz="2200" dirty="0" err="1">
                <a:solidFill>
                  <a:srgbClr val="002774"/>
                </a:solidFill>
                <a:latin typeface="Arial" pitchFamily="34" charset="0"/>
                <a:cs typeface="Arial" pitchFamily="34" charset="0"/>
              </a:rPr>
              <a:t>Suberman</a:t>
            </a:r>
            <a:r>
              <a:rPr lang="fr-CA" sz="2200" dirty="0">
                <a:solidFill>
                  <a:srgbClr val="002774"/>
                </a:solidFill>
                <a:latin typeface="Arial" pitchFamily="34" charset="0"/>
                <a:cs typeface="Arial" pitchFamily="34" charset="0"/>
              </a:rPr>
              <a:t> et Jaffe, 1999).</a:t>
            </a:r>
          </a:p>
          <a:p>
            <a:pPr algn="just"/>
            <a:endParaRPr lang="fr-CA" sz="2200" dirty="0">
              <a:solidFill>
                <a:srgbClr val="002774"/>
              </a:solidFill>
              <a:latin typeface="Arial" pitchFamily="34" charset="0"/>
              <a:cs typeface="Arial" pitchFamily="34" charset="0"/>
            </a:endParaRPr>
          </a:p>
          <a:p>
            <a:pPr algn="just"/>
            <a:endParaRPr lang="fr-CA" sz="2200" dirty="0">
              <a:solidFill>
                <a:srgbClr val="002774"/>
              </a:solidFill>
              <a:latin typeface="Arial" pitchFamily="34" charset="0"/>
              <a:cs typeface="Arial" pitchFamily="34" charset="0"/>
            </a:endParaRPr>
          </a:p>
        </p:txBody>
      </p:sp>
    </p:spTree>
    <p:extLst>
      <p:ext uri="{BB962C8B-B14F-4D97-AF65-F5344CB8AC3E}">
        <p14:creationId xmlns:p14="http://schemas.microsoft.com/office/powerpoint/2010/main" val="123611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custDataLst>
              <p:tags r:id="rId2"/>
            </p:custDataLst>
          </p:nvPr>
        </p:nvPicPr>
        <p:blipFill>
          <a:blip r:embed="rId7"/>
          <a:stretch>
            <a:fillRect/>
          </a:stretch>
        </p:blipFill>
        <p:spPr>
          <a:xfrm>
            <a:off x="0" y="3358593"/>
            <a:ext cx="1194920" cy="3499407"/>
          </a:xfrm>
          <a:prstGeom prst="rect">
            <a:avLst/>
          </a:prstGeom>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0"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413264" y="1082886"/>
            <a:ext cx="7704856" cy="4031873"/>
          </a:xfrm>
          <a:prstGeom prst="rect">
            <a:avLst/>
          </a:prstGeom>
          <a:noFill/>
        </p:spPr>
        <p:txBody>
          <a:bodyPr wrap="square" rtlCol="0">
            <a:spAutoFit/>
          </a:bodyPr>
          <a:lstStyle/>
          <a:p>
            <a:r>
              <a:rPr lang="fr-CA" sz="3600" dirty="0">
                <a:solidFill>
                  <a:srgbClr val="002774"/>
                </a:solidFill>
                <a:latin typeface="Arial" pitchFamily="34" charset="0"/>
                <a:cs typeface="Arial" pitchFamily="34" charset="0"/>
              </a:rPr>
              <a:t>5. En respectant les règles de conduite telles que:</a:t>
            </a:r>
          </a:p>
          <a:p>
            <a:pPr marL="457200" indent="-457200">
              <a:buFont typeface="Arial" panose="020B0604020202020204" pitchFamily="34" charset="0"/>
              <a:buChar char="•"/>
            </a:pPr>
            <a:r>
              <a:rPr lang="fr-CA" sz="2800" dirty="0">
                <a:solidFill>
                  <a:srgbClr val="002774"/>
                </a:solidFill>
                <a:latin typeface="Arial" pitchFamily="34" charset="0"/>
                <a:cs typeface="Arial" pitchFamily="34" charset="0"/>
              </a:rPr>
              <a:t>Ne pas parler aux inconnus;</a:t>
            </a:r>
          </a:p>
          <a:p>
            <a:pPr marL="457200" indent="-457200">
              <a:buFont typeface="Arial" panose="020B0604020202020204" pitchFamily="34" charset="0"/>
              <a:buChar char="•"/>
            </a:pPr>
            <a:r>
              <a:rPr lang="fr-CA" sz="2800" dirty="0">
                <a:solidFill>
                  <a:srgbClr val="002774"/>
                </a:solidFill>
                <a:latin typeface="Arial" pitchFamily="34" charset="0"/>
                <a:cs typeface="Arial" pitchFamily="34" charset="0"/>
              </a:rPr>
              <a:t>Ne pas accepter de bonbons d’un inconnu;</a:t>
            </a:r>
          </a:p>
          <a:p>
            <a:pPr marL="457200" indent="-457200">
              <a:buFont typeface="Arial" panose="020B0604020202020204" pitchFamily="34" charset="0"/>
              <a:buChar char="•"/>
            </a:pPr>
            <a:r>
              <a:rPr lang="fr-CA" sz="2800" dirty="0">
                <a:solidFill>
                  <a:srgbClr val="002774"/>
                </a:solidFill>
                <a:latin typeface="Arial" pitchFamily="34" charset="0"/>
                <a:cs typeface="Arial" pitchFamily="34" charset="0"/>
              </a:rPr>
              <a:t>Ne pas monter dans la voiture d’un inconnu;</a:t>
            </a:r>
          </a:p>
          <a:p>
            <a:pPr marL="457200" indent="-457200">
              <a:buFont typeface="Arial" panose="020B0604020202020204" pitchFamily="34" charset="0"/>
              <a:buChar char="•"/>
            </a:pPr>
            <a:r>
              <a:rPr lang="fr-CA" sz="2800" dirty="0">
                <a:solidFill>
                  <a:srgbClr val="002774"/>
                </a:solidFill>
                <a:latin typeface="Arial" pitchFamily="34" charset="0"/>
                <a:cs typeface="Arial" pitchFamily="34" charset="0"/>
              </a:rPr>
              <a:t>Ne pas porter de vêtements provocants.</a:t>
            </a:r>
          </a:p>
          <a:p>
            <a:r>
              <a:rPr lang="fr-CA" sz="3600" dirty="0">
                <a:solidFill>
                  <a:srgbClr val="002774"/>
                </a:solidFill>
                <a:latin typeface="Arial" pitchFamily="34" charset="0"/>
                <a:cs typeface="Arial" pitchFamily="34" charset="0"/>
              </a:rPr>
              <a:t>Les enfants seront bien protégés de toute agression.</a:t>
            </a:r>
          </a:p>
        </p:txBody>
      </p:sp>
    </p:spTree>
    <p:extLst>
      <p:ext uri="{BB962C8B-B14F-4D97-AF65-F5344CB8AC3E}">
        <p14:creationId xmlns:p14="http://schemas.microsoft.com/office/powerpoint/2010/main" val="380614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613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custDataLst>
              <p:tags r:id="rId2"/>
            </p:custDataLst>
          </p:nvPr>
        </p:nvPicPr>
        <p:blipFill>
          <a:blip r:embed="rId7"/>
          <a:stretch>
            <a:fillRect/>
          </a:stretch>
        </p:blipFill>
        <p:spPr>
          <a:xfrm>
            <a:off x="0" y="3358593"/>
            <a:ext cx="1194920" cy="3499407"/>
          </a:xfrm>
          <a:prstGeom prst="rect">
            <a:avLst/>
          </a:prstGeom>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0" y="282473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439144" y="337044"/>
            <a:ext cx="7704856" cy="7048083"/>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FAUX</a:t>
            </a:r>
          </a:p>
          <a:p>
            <a:endParaRPr lang="fr-CA" sz="2800" dirty="0">
              <a:solidFill>
                <a:srgbClr val="002774"/>
              </a:solidFill>
              <a:latin typeface="Arial" pitchFamily="34" charset="0"/>
              <a:cs typeface="Arial" pitchFamily="34" charset="0"/>
            </a:endParaRPr>
          </a:p>
          <a:p>
            <a:r>
              <a:rPr lang="fr-CA" sz="2200" dirty="0">
                <a:solidFill>
                  <a:srgbClr val="002774"/>
                </a:solidFill>
                <a:latin typeface="Arial" pitchFamily="34" charset="0"/>
                <a:cs typeface="Arial" pitchFamily="34" charset="0"/>
              </a:rPr>
              <a:t>Les agressions par un inconnu représentent 15% des situations d’agression, c’est donc dire que dans 85% des cas d’agression sexuelle, l’agresseur est connu et aimé des enfants.</a:t>
            </a:r>
          </a:p>
          <a:p>
            <a:endParaRPr lang="fr-CA" sz="1200" dirty="0">
              <a:solidFill>
                <a:srgbClr val="002774"/>
              </a:solidFill>
              <a:latin typeface="Arial" pitchFamily="34" charset="0"/>
              <a:cs typeface="Arial" pitchFamily="34" charset="0"/>
            </a:endParaRPr>
          </a:p>
          <a:p>
            <a:r>
              <a:rPr lang="fr-CA" sz="2200" dirty="0">
                <a:solidFill>
                  <a:srgbClr val="002774"/>
                </a:solidFill>
                <a:latin typeface="Arial" pitchFamily="34" charset="0"/>
                <a:cs typeface="Arial" pitchFamily="34" charset="0"/>
              </a:rPr>
              <a:t>Mythes et préjugés qui:</a:t>
            </a: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Suscitent la peur, l’impuissance et la vulnérabilité;</a:t>
            </a: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Responsabilisent la victime parce qu’elle n’a pas respecté les règles. L’agresseur est pourtant le seul responsable de la violence commise.</a:t>
            </a: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Questionnent l’absence des parents (où étaient-ils ?)</a:t>
            </a: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Impossible de surveiller les enfants 24h/24h.</a:t>
            </a:r>
          </a:p>
          <a:p>
            <a:endParaRPr lang="fr-CA" sz="1200" dirty="0">
              <a:solidFill>
                <a:srgbClr val="002774"/>
              </a:solidFill>
              <a:latin typeface="Arial" pitchFamily="34" charset="0"/>
              <a:cs typeface="Arial" pitchFamily="34" charset="0"/>
            </a:endParaRPr>
          </a:p>
          <a:p>
            <a:r>
              <a:rPr lang="fr-CA" sz="2200" dirty="0">
                <a:solidFill>
                  <a:srgbClr val="002774"/>
                </a:solidFill>
                <a:latin typeface="Arial" pitchFamily="34" charset="0"/>
                <a:cs typeface="Arial" pitchFamily="34" charset="0"/>
              </a:rPr>
              <a:t>Il est donc important de miser sur d’autres stratégies (comme celles développées dans nos ateliers.)</a:t>
            </a:r>
          </a:p>
          <a:p>
            <a:endParaRPr lang="fr-CA" sz="1200" dirty="0">
              <a:solidFill>
                <a:srgbClr val="002774"/>
              </a:solidFill>
              <a:latin typeface="Arial" pitchFamily="34" charset="0"/>
              <a:cs typeface="Arial" pitchFamily="34" charset="0"/>
            </a:endParaRPr>
          </a:p>
          <a:p>
            <a:endParaRPr lang="fr-CA" sz="1200" dirty="0">
              <a:solidFill>
                <a:srgbClr val="002774"/>
              </a:solidFill>
              <a:latin typeface="Arial" pitchFamily="34" charset="0"/>
              <a:cs typeface="Arial" pitchFamily="34" charset="0"/>
            </a:endParaRPr>
          </a:p>
          <a:p>
            <a:r>
              <a:rPr lang="fr-CA" sz="1200" dirty="0">
                <a:solidFill>
                  <a:srgbClr val="002774"/>
                </a:solidFill>
                <a:latin typeface="Arial" pitchFamily="34" charset="0"/>
                <a:cs typeface="Arial" pitchFamily="34" charset="0"/>
              </a:rPr>
              <a:t>Source: Orientations gouvernementales en matière d’agression sexuelle, Gouvernement du Québec, 2011.</a:t>
            </a:r>
          </a:p>
          <a:p>
            <a:endParaRPr lang="fr-CA" sz="2200" dirty="0">
              <a:solidFill>
                <a:srgbClr val="002774"/>
              </a:solidFill>
              <a:latin typeface="Arial" pitchFamily="34" charset="0"/>
              <a:cs typeface="Arial" pitchFamily="34" charset="0"/>
            </a:endParaRPr>
          </a:p>
          <a:p>
            <a:endParaRPr lang="fr-CA" sz="2800" dirty="0">
              <a:solidFill>
                <a:srgbClr val="002774"/>
              </a:solidFill>
              <a:latin typeface="Arial" pitchFamily="34" charset="0"/>
              <a:cs typeface="Arial" pitchFamily="34" charset="0"/>
            </a:endParaRPr>
          </a:p>
        </p:txBody>
      </p:sp>
    </p:spTree>
    <p:extLst>
      <p:ext uri="{BB962C8B-B14F-4D97-AF65-F5344CB8AC3E}">
        <p14:creationId xmlns:p14="http://schemas.microsoft.com/office/powerpoint/2010/main" val="426990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6012160"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ANALYSE ET PROBLÉMATIQUE</a:t>
            </a:r>
          </a:p>
        </p:txBody>
      </p:sp>
      <p:pic>
        <p:nvPicPr>
          <p:cNvPr id="3" name="Picture 3"/>
          <p:cNvPicPr>
            <a:picLocks noChangeAspect="1" noChangeArrowheads="1"/>
          </p:cNvPicPr>
          <p:nvPr>
            <p:custDataLst>
              <p:tags r:id="rId2"/>
            </p:custDataLst>
          </p:nvPr>
        </p:nvPicPr>
        <p:blipFill rotWithShape="1">
          <a:blip r:embed="rId17"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custDataLst>
              <p:tags r:id="rId3"/>
            </p:custDataLst>
          </p:nvPr>
        </p:nvPicPr>
        <p:blipFill rotWithShape="1">
          <a:blip r:embed="rId17"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custDataLst>
              <p:tags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custDataLst>
              <p:tags r:id="rId5"/>
            </p:custDataLst>
          </p:nvPr>
        </p:nvSpPr>
        <p:spPr>
          <a:xfrm>
            <a:off x="1475656" y="1539949"/>
            <a:ext cx="7200800" cy="1384995"/>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D’après vous, qu’est-ce qui rend les enfants vulnérables face à la violence dans notre société ?</a:t>
            </a:r>
          </a:p>
        </p:txBody>
      </p:sp>
      <p:sp>
        <p:nvSpPr>
          <p:cNvPr id="7" name="ZoneTexte 6"/>
          <p:cNvSpPr txBox="1"/>
          <p:nvPr>
            <p:custDataLst>
              <p:tags r:id="rId6"/>
            </p:custDataLst>
          </p:nvPr>
        </p:nvSpPr>
        <p:spPr>
          <a:xfrm>
            <a:off x="2317807" y="3481844"/>
            <a:ext cx="5782585"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Le manque d’information </a:t>
            </a:r>
          </a:p>
        </p:txBody>
      </p:sp>
      <p:sp>
        <p:nvSpPr>
          <p:cNvPr id="8" name="ZoneTexte 7"/>
          <p:cNvSpPr txBox="1"/>
          <p:nvPr>
            <p:custDataLst>
              <p:tags r:id="rId7"/>
            </p:custDataLst>
          </p:nvPr>
        </p:nvSpPr>
        <p:spPr>
          <a:xfrm>
            <a:off x="2314346" y="4417948"/>
            <a:ext cx="6362110"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La dépendance envers les adultes </a:t>
            </a:r>
          </a:p>
        </p:txBody>
      </p:sp>
      <p:sp>
        <p:nvSpPr>
          <p:cNvPr id="9" name="ZoneTexte 8"/>
          <p:cNvSpPr txBox="1"/>
          <p:nvPr>
            <p:custDataLst>
              <p:tags r:id="rId8"/>
            </p:custDataLst>
          </p:nvPr>
        </p:nvSpPr>
        <p:spPr>
          <a:xfrm>
            <a:off x="2242338" y="5354052"/>
            <a:ext cx="6362110"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 L’isolement social</a:t>
            </a:r>
          </a:p>
        </p:txBody>
      </p:sp>
      <p:pic>
        <p:nvPicPr>
          <p:cNvPr id="5122" name="Picture 2"/>
          <p:cNvPicPr>
            <a:picLocks noChangeAspect="1" noChangeArrowheads="1"/>
          </p:cNvPicPr>
          <p:nvPr>
            <p:custDataLst>
              <p:tags r:id="rId9"/>
            </p:custDataLst>
          </p:nvPr>
        </p:nvPicPr>
        <p:blipFill rotWithShape="1">
          <a:blip r:embed="rId19" cstate="print">
            <a:extLst>
              <a:ext uri="{28A0092B-C50C-407E-A947-70E740481C1C}">
                <a14:useLocalDpi xmlns:a14="http://schemas.microsoft.com/office/drawing/2010/main" val="0"/>
              </a:ext>
            </a:extLst>
          </a:blip>
          <a:srcRect b="91577"/>
          <a:stretch/>
        </p:blipFill>
        <p:spPr bwMode="auto">
          <a:xfrm>
            <a:off x="1671390" y="3430690"/>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custDataLst>
              <p:tags r:id="rId10"/>
            </p:custDataLst>
          </p:nvPr>
        </p:nvPicPr>
        <p:blipFill rotWithShape="1">
          <a:blip r:embed="rId19" cstate="print">
            <a:extLst>
              <a:ext uri="{28A0092B-C50C-407E-A947-70E740481C1C}">
                <a14:useLocalDpi xmlns:a14="http://schemas.microsoft.com/office/drawing/2010/main" val="0"/>
              </a:ext>
            </a:extLst>
          </a:blip>
          <a:srcRect t="11843" b="78919"/>
          <a:stretch/>
        </p:blipFill>
        <p:spPr bwMode="auto">
          <a:xfrm>
            <a:off x="1671390" y="4297306"/>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custDataLst>
              <p:tags r:id="rId11"/>
            </p:custDataLst>
          </p:nvPr>
        </p:nvPicPr>
        <p:blipFill rotWithShape="1">
          <a:blip r:embed="rId19" cstate="print">
            <a:extLst>
              <a:ext uri="{28A0092B-C50C-407E-A947-70E740481C1C}">
                <a14:useLocalDpi xmlns:a14="http://schemas.microsoft.com/office/drawing/2010/main" val="0"/>
              </a:ext>
            </a:extLst>
          </a:blip>
          <a:srcRect t="24825" b="64891"/>
          <a:stretch/>
        </p:blipFill>
        <p:spPr bwMode="auto">
          <a:xfrm>
            <a:off x="1671390" y="5216156"/>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custDataLst>
              <p:tags r:id="rId12"/>
            </p:custDataLst>
          </p:nvPr>
        </p:nvPicPr>
        <p:blipFill rotWithShape="1">
          <a:blip r:embed="rId17" cstate="print">
            <a:extLst>
              <a:ext uri="{28A0092B-C50C-407E-A947-70E740481C1C}">
                <a14:useLocalDpi xmlns:a14="http://schemas.microsoft.com/office/drawing/2010/main" val="0"/>
              </a:ext>
            </a:extLst>
          </a:blip>
          <a:srcRect l="73052" t="15974" r="13969" b="23160"/>
          <a:stretch/>
        </p:blipFill>
        <p:spPr bwMode="auto">
          <a:xfrm>
            <a:off x="-189432"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custDataLst>
              <p:tags r:id="rId13"/>
            </p:custDataLst>
          </p:nvPr>
        </p:nvPicPr>
        <p:blipFill rotWithShape="1">
          <a:blip r:embed="rId17" cstate="print">
            <a:extLst>
              <a:ext uri="{28A0092B-C50C-407E-A947-70E740481C1C}">
                <a14:useLocalDpi xmlns:a14="http://schemas.microsoft.com/office/drawing/2010/main" val="0"/>
              </a:ext>
            </a:extLst>
          </a:blip>
          <a:srcRect l="73052" t="15974" r="13969" b="23160"/>
          <a:stretch/>
        </p:blipFill>
        <p:spPr bwMode="auto">
          <a:xfrm rot="10800000">
            <a:off x="-189431"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custDataLst>
              <p:tags r:id="rId1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89432"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p:cNvSpPr txBox="1"/>
          <p:nvPr>
            <p:custDataLst>
              <p:tags r:id="rId15"/>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34371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6228184"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ATELIER POUR ENFANTS</a:t>
            </a:r>
          </a:p>
        </p:txBody>
      </p:sp>
      <p:sp>
        <p:nvSpPr>
          <p:cNvPr id="6" name="ZoneTexte 5"/>
          <p:cNvSpPr txBox="1"/>
          <p:nvPr>
            <p:custDataLst>
              <p:tags r:id="rId5"/>
            </p:custDataLst>
          </p:nvPr>
        </p:nvSpPr>
        <p:spPr>
          <a:xfrm>
            <a:off x="1691680" y="2129803"/>
            <a:ext cx="6696744" cy="1578894"/>
          </a:xfrm>
          <a:prstGeom prst="rect">
            <a:avLst/>
          </a:prstGeom>
          <a:noFill/>
        </p:spPr>
        <p:txBody>
          <a:bodyPr wrap="square" rtlCol="0">
            <a:spAutoFit/>
          </a:bodyPr>
          <a:lstStyle/>
          <a:p>
            <a:pPr algn="just">
              <a:lnSpc>
                <a:spcPct val="115000"/>
              </a:lnSpc>
              <a:defRPr/>
            </a:pPr>
            <a:r>
              <a:rPr lang="fr-CA" sz="2800" dirty="0">
                <a:solidFill>
                  <a:srgbClr val="002774"/>
                </a:solidFill>
                <a:latin typeface="Arial" pitchFamily="34" charset="0"/>
                <a:cs typeface="Arial" pitchFamily="34" charset="0"/>
              </a:rPr>
              <a:t>Le programme ESPACE a été conçu pour diminuer la vulnérabilité des enfants et pour augmenter leur pouvoir d’agir.</a:t>
            </a:r>
          </a:p>
        </p:txBody>
      </p:sp>
      <p:sp>
        <p:nvSpPr>
          <p:cNvPr id="7" name="ZoneTexte 6"/>
          <p:cNvSpPr txBox="1"/>
          <p:nvPr>
            <p:custDataLst>
              <p:tags r:id="rId6"/>
            </p:custDataLst>
          </p:nvPr>
        </p:nvSpPr>
        <p:spPr>
          <a:xfrm>
            <a:off x="1691680" y="4149080"/>
            <a:ext cx="6696744" cy="1578894"/>
          </a:xfrm>
          <a:prstGeom prst="rect">
            <a:avLst/>
          </a:prstGeom>
          <a:noFill/>
        </p:spPr>
        <p:txBody>
          <a:bodyPr wrap="square" rtlCol="0">
            <a:spAutoFit/>
          </a:bodyPr>
          <a:lstStyle/>
          <a:p>
            <a:pPr algn="just">
              <a:lnSpc>
                <a:spcPct val="115000"/>
              </a:lnSpc>
              <a:defRPr/>
            </a:pPr>
            <a:r>
              <a:rPr lang="fr-CA" sz="2800" b="1" dirty="0">
                <a:solidFill>
                  <a:srgbClr val="002774"/>
                </a:solidFill>
                <a:latin typeface="Arial" pitchFamily="34" charset="0"/>
                <a:cs typeface="Arial" pitchFamily="34" charset="0"/>
              </a:rPr>
              <a:t>ESPACE mise sur l’affirmation, l’entraide, et la force intérieure pour prévenir la violence.</a:t>
            </a:r>
          </a:p>
        </p:txBody>
      </p:sp>
      <p:sp>
        <p:nvSpPr>
          <p:cNvPr id="8" name="ZoneTexte 7"/>
          <p:cNvSpPr txBox="1"/>
          <p:nvPr>
            <p:custDataLst>
              <p:tags r:id="rId7"/>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22158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custDataLst>
              <p:tags r:id="rId4"/>
            </p:custDataLst>
          </p:nvPr>
        </p:nvSpPr>
        <p:spPr>
          <a:xfrm>
            <a:off x="1331640" y="2980384"/>
            <a:ext cx="7416824" cy="1312347"/>
          </a:xfrm>
          <a:prstGeom prst="rect">
            <a:avLst/>
          </a:prstGeom>
          <a:noFill/>
        </p:spPr>
        <p:txBody>
          <a:bodyPr wrap="square" rtlCol="0">
            <a:spAutoFit/>
          </a:bodyPr>
          <a:lstStyle/>
          <a:p>
            <a:pPr algn="ctr">
              <a:lnSpc>
                <a:spcPct val="115000"/>
              </a:lnSpc>
              <a:defRPr/>
            </a:pPr>
            <a:r>
              <a:rPr lang="fr-CA" sz="3600" b="1" dirty="0">
                <a:solidFill>
                  <a:srgbClr val="002774"/>
                </a:solidFill>
                <a:latin typeface="Arial" pitchFamily="34" charset="0"/>
                <a:cs typeface="Arial" pitchFamily="34" charset="0"/>
              </a:rPr>
              <a:t>DESCRIPTION DES ATELIERS AUX ENFANTS</a:t>
            </a:r>
          </a:p>
        </p:txBody>
      </p:sp>
      <p:sp>
        <p:nvSpPr>
          <p:cNvPr id="16" name="ZoneTexte 15"/>
          <p:cNvSpPr txBox="1"/>
          <p:nvPr>
            <p:custDataLst>
              <p:tags r:id="rId5"/>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11</a:t>
            </a:r>
          </a:p>
        </p:txBody>
      </p:sp>
      <p:sp>
        <p:nvSpPr>
          <p:cNvPr id="17" name="ZoneTexte 16"/>
          <p:cNvSpPr txBox="1"/>
          <p:nvPr>
            <p:custDataLst>
              <p:tags r:id="rId6"/>
            </p:custDataLst>
          </p:nvPr>
        </p:nvSpPr>
        <p:spPr>
          <a:xfrm>
            <a:off x="5975648" y="240322"/>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ATELIER POUR ENFANTS</a:t>
            </a:r>
          </a:p>
        </p:txBody>
      </p:sp>
    </p:spTree>
    <p:extLst>
      <p:ext uri="{BB962C8B-B14F-4D97-AF65-F5344CB8AC3E}">
        <p14:creationId xmlns:p14="http://schemas.microsoft.com/office/powerpoint/2010/main" val="29269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21"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21"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6228184"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ATELIER POUR ENFANTS</a:t>
            </a:r>
          </a:p>
        </p:txBody>
      </p:sp>
      <p:sp>
        <p:nvSpPr>
          <p:cNvPr id="8" name="ZoneTexte 7"/>
          <p:cNvSpPr txBox="1"/>
          <p:nvPr>
            <p:custDataLst>
              <p:tags r:id="rId5"/>
            </p:custDataLst>
          </p:nvPr>
        </p:nvSpPr>
        <p:spPr>
          <a:xfrm>
            <a:off x="1424899" y="961564"/>
            <a:ext cx="7344747"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Quelques généralités…</a:t>
            </a:r>
          </a:p>
        </p:txBody>
      </p:sp>
      <p:sp>
        <p:nvSpPr>
          <p:cNvPr id="9" name="ZoneTexte 8"/>
          <p:cNvSpPr txBox="1"/>
          <p:nvPr>
            <p:custDataLst>
              <p:tags r:id="rId6"/>
            </p:custDataLst>
          </p:nvPr>
        </p:nvSpPr>
        <p:spPr>
          <a:xfrm>
            <a:off x="2343683" y="1917993"/>
            <a:ext cx="6159282"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ESPACE rencontre tout le milieu de vie. </a:t>
            </a:r>
          </a:p>
        </p:txBody>
      </p:sp>
      <p:sp>
        <p:nvSpPr>
          <p:cNvPr id="10" name="ZoneTexte 9"/>
          <p:cNvSpPr txBox="1"/>
          <p:nvPr>
            <p:custDataLst>
              <p:tags r:id="rId7"/>
            </p:custDataLst>
          </p:nvPr>
        </p:nvSpPr>
        <p:spPr>
          <a:xfrm>
            <a:off x="2374620" y="2726102"/>
            <a:ext cx="6393562"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Ateliers adaptés aux différents groupes d’âge.</a:t>
            </a:r>
          </a:p>
        </p:txBody>
      </p:sp>
      <p:sp>
        <p:nvSpPr>
          <p:cNvPr id="11" name="ZoneTexte 10"/>
          <p:cNvSpPr txBox="1"/>
          <p:nvPr>
            <p:custDataLst>
              <p:tags r:id="rId8"/>
            </p:custDataLst>
          </p:nvPr>
        </p:nvSpPr>
        <p:spPr>
          <a:xfrm>
            <a:off x="2374620" y="4366265"/>
            <a:ext cx="6362110" cy="430887"/>
          </a:xfrm>
          <a:prstGeom prst="rect">
            <a:avLst/>
          </a:prstGeom>
          <a:noFill/>
        </p:spPr>
        <p:txBody>
          <a:bodyPr wrap="square" rtlCol="0">
            <a:spAutoFit/>
          </a:bodyPr>
          <a:lstStyle/>
          <a:p>
            <a:pPr algn="just"/>
            <a:r>
              <a:rPr lang="fr-CA" sz="2200" dirty="0">
                <a:solidFill>
                  <a:srgbClr val="002774"/>
                </a:solidFill>
                <a:latin typeface="Arial" pitchFamily="34" charset="0"/>
                <a:cs typeface="Arial" pitchFamily="34" charset="0"/>
              </a:rPr>
              <a:t>Trois personnes à l’animation. </a:t>
            </a:r>
          </a:p>
        </p:txBody>
      </p:sp>
      <p:pic>
        <p:nvPicPr>
          <p:cNvPr id="12" name="Picture 2"/>
          <p:cNvPicPr>
            <a:picLocks noChangeAspect="1" noChangeArrowheads="1"/>
          </p:cNvPicPr>
          <p:nvPr>
            <p:custDataLst>
              <p:tags r:id="rId9"/>
            </p:custDataLst>
          </p:nvPr>
        </p:nvPicPr>
        <p:blipFill rotWithShape="1">
          <a:blip r:embed="rId23" cstate="print">
            <a:extLst>
              <a:ext uri="{28A0092B-C50C-407E-A947-70E740481C1C}">
                <a14:useLocalDpi xmlns:a14="http://schemas.microsoft.com/office/drawing/2010/main" val="0"/>
              </a:ext>
            </a:extLst>
          </a:blip>
          <a:srcRect b="91577"/>
          <a:stretch/>
        </p:blipFill>
        <p:spPr bwMode="auto">
          <a:xfrm>
            <a:off x="1675321" y="1891543"/>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custDataLst>
              <p:tags r:id="rId10"/>
            </p:custDataLst>
          </p:nvPr>
        </p:nvPicPr>
        <p:blipFill rotWithShape="1">
          <a:blip r:embed="rId23" cstate="print">
            <a:extLst>
              <a:ext uri="{28A0092B-C50C-407E-A947-70E740481C1C}">
                <a14:useLocalDpi xmlns:a14="http://schemas.microsoft.com/office/drawing/2010/main" val="0"/>
              </a:ext>
            </a:extLst>
          </a:blip>
          <a:srcRect t="11843" b="78919"/>
          <a:stretch/>
        </p:blipFill>
        <p:spPr bwMode="auto">
          <a:xfrm>
            <a:off x="1654733" y="2497106"/>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custDataLst>
              <p:tags r:id="rId11"/>
            </p:custDataLst>
          </p:nvPr>
        </p:nvPicPr>
        <p:blipFill rotWithShape="1">
          <a:blip r:embed="rId23" cstate="print">
            <a:extLst>
              <a:ext uri="{28A0092B-C50C-407E-A947-70E740481C1C}">
                <a14:useLocalDpi xmlns:a14="http://schemas.microsoft.com/office/drawing/2010/main" val="0"/>
              </a:ext>
            </a:extLst>
          </a:blip>
          <a:srcRect t="24825" b="64891"/>
          <a:stretch/>
        </p:blipFill>
        <p:spPr bwMode="auto">
          <a:xfrm>
            <a:off x="1654733" y="3271940"/>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12"/>
            </p:custDataLst>
          </p:nvPr>
        </p:nvSpPr>
        <p:spPr>
          <a:xfrm>
            <a:off x="2374620" y="3502169"/>
            <a:ext cx="5782585"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Mêmes notions pour tous.</a:t>
            </a:r>
          </a:p>
        </p:txBody>
      </p:sp>
      <p:sp>
        <p:nvSpPr>
          <p:cNvPr id="16" name="ZoneTexte 15"/>
          <p:cNvSpPr txBox="1"/>
          <p:nvPr>
            <p:custDataLst>
              <p:tags r:id="rId13"/>
            </p:custDataLst>
          </p:nvPr>
        </p:nvSpPr>
        <p:spPr>
          <a:xfrm>
            <a:off x="2374620" y="5158353"/>
            <a:ext cx="6517860" cy="430887"/>
          </a:xfrm>
          <a:prstGeom prst="rect">
            <a:avLst/>
          </a:prstGeom>
          <a:noFill/>
        </p:spPr>
        <p:txBody>
          <a:bodyPr wrap="square" rtlCol="0">
            <a:spAutoFit/>
          </a:bodyPr>
          <a:lstStyle/>
          <a:p>
            <a:pPr algn="just"/>
            <a:r>
              <a:rPr lang="fr-CA" sz="2200" dirty="0">
                <a:solidFill>
                  <a:srgbClr val="002774"/>
                </a:solidFill>
                <a:latin typeface="Arial" pitchFamily="34" charset="0"/>
                <a:cs typeface="Arial" pitchFamily="34" charset="0"/>
              </a:rPr>
              <a:t>Mises en situation : version négative puis positive.</a:t>
            </a:r>
          </a:p>
        </p:txBody>
      </p:sp>
      <p:sp>
        <p:nvSpPr>
          <p:cNvPr id="17" name="ZoneTexte 16"/>
          <p:cNvSpPr txBox="1"/>
          <p:nvPr>
            <p:custDataLst>
              <p:tags r:id="rId14"/>
            </p:custDataLst>
          </p:nvPr>
        </p:nvSpPr>
        <p:spPr>
          <a:xfrm>
            <a:off x="2374620" y="5950441"/>
            <a:ext cx="6805892"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Victime est à tour de rôle une fille et un garçon.</a:t>
            </a:r>
          </a:p>
        </p:txBody>
      </p:sp>
      <p:pic>
        <p:nvPicPr>
          <p:cNvPr id="18" name="Picture 2"/>
          <p:cNvPicPr>
            <a:picLocks noChangeAspect="1" noChangeArrowheads="1"/>
          </p:cNvPicPr>
          <p:nvPr>
            <p:custDataLst>
              <p:tags r:id="rId15"/>
            </p:custDataLst>
          </p:nvPr>
        </p:nvPicPr>
        <p:blipFill rotWithShape="1">
          <a:blip r:embed="rId23" cstate="print">
            <a:extLst>
              <a:ext uri="{28A0092B-C50C-407E-A947-70E740481C1C}">
                <a14:useLocalDpi xmlns:a14="http://schemas.microsoft.com/office/drawing/2010/main" val="0"/>
              </a:ext>
            </a:extLst>
          </a:blip>
          <a:srcRect b="91577"/>
          <a:stretch/>
        </p:blipFill>
        <p:spPr bwMode="auto">
          <a:xfrm>
            <a:off x="1654733" y="4222778"/>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custDataLst>
              <p:tags r:id="rId16"/>
            </p:custDataLst>
          </p:nvPr>
        </p:nvPicPr>
        <p:blipFill rotWithShape="1">
          <a:blip r:embed="rId23" cstate="print">
            <a:extLst>
              <a:ext uri="{28A0092B-C50C-407E-A947-70E740481C1C}">
                <a14:useLocalDpi xmlns:a14="http://schemas.microsoft.com/office/drawing/2010/main" val="0"/>
              </a:ext>
            </a:extLst>
          </a:blip>
          <a:srcRect t="11843" b="78919"/>
          <a:stretch/>
        </p:blipFill>
        <p:spPr bwMode="auto">
          <a:xfrm>
            <a:off x="1654733" y="4945378"/>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custDataLst>
              <p:tags r:id="rId17"/>
            </p:custDataLst>
          </p:nvPr>
        </p:nvPicPr>
        <p:blipFill rotWithShape="1">
          <a:blip r:embed="rId23" cstate="print">
            <a:extLst>
              <a:ext uri="{28A0092B-C50C-407E-A947-70E740481C1C}">
                <a14:useLocalDpi xmlns:a14="http://schemas.microsoft.com/office/drawing/2010/main" val="0"/>
              </a:ext>
            </a:extLst>
          </a:blip>
          <a:srcRect t="24825" b="64891"/>
          <a:stretch/>
        </p:blipFill>
        <p:spPr bwMode="auto">
          <a:xfrm>
            <a:off x="1632788" y="5720212"/>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ZoneTexte 20"/>
          <p:cNvSpPr txBox="1"/>
          <p:nvPr>
            <p:custDataLst>
              <p:tags r:id="rId18"/>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14</a:t>
            </a:r>
          </a:p>
        </p:txBody>
      </p:sp>
      <p:sp>
        <p:nvSpPr>
          <p:cNvPr id="6" name="ZoneTexte 5"/>
          <p:cNvSpPr txBox="1"/>
          <p:nvPr>
            <p:custDataLst>
              <p:tags r:id="rId19"/>
            </p:custDataLst>
          </p:nvPr>
        </p:nvSpPr>
        <p:spPr>
          <a:xfrm>
            <a:off x="1654733" y="692696"/>
            <a:ext cx="7237747" cy="5806040"/>
          </a:xfrm>
          <a:prstGeom prst="rect">
            <a:avLst/>
          </a:prstGeom>
          <a:noFill/>
        </p:spPr>
        <p:txBody>
          <a:bodyPr wrap="square" rtlCol="0">
            <a:spAutoFit/>
          </a:bodyPr>
          <a:lstStyle/>
          <a:p>
            <a:endParaRPr lang="fr-CA" dirty="0"/>
          </a:p>
        </p:txBody>
      </p:sp>
    </p:spTree>
    <p:extLst>
      <p:ext uri="{BB962C8B-B14F-4D97-AF65-F5344CB8AC3E}">
        <p14:creationId xmlns:p14="http://schemas.microsoft.com/office/powerpoint/2010/main" val="5052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6"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6"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5975648" y="240322"/>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ATELIER POUR ENFANTS</a:t>
            </a:r>
          </a:p>
        </p:txBody>
      </p:sp>
      <p:sp>
        <p:nvSpPr>
          <p:cNvPr id="21" name="ZoneTexte 20"/>
          <p:cNvSpPr txBox="1"/>
          <p:nvPr>
            <p:custDataLst>
              <p:tags r:id="rId5"/>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15</a:t>
            </a:r>
          </a:p>
        </p:txBody>
      </p:sp>
      <p:sp>
        <p:nvSpPr>
          <p:cNvPr id="22" name="ZoneTexte 21"/>
          <p:cNvSpPr txBox="1"/>
          <p:nvPr>
            <p:custDataLst>
              <p:tags r:id="rId6"/>
            </p:custDataLst>
          </p:nvPr>
        </p:nvSpPr>
        <p:spPr>
          <a:xfrm>
            <a:off x="1385426" y="720112"/>
            <a:ext cx="7344747" cy="954107"/>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Thèmes abordés à travers les pièces de théâtre:</a:t>
            </a:r>
          </a:p>
        </p:txBody>
      </p:sp>
      <p:sp>
        <p:nvSpPr>
          <p:cNvPr id="33" name="ZoneTexte 32"/>
          <p:cNvSpPr txBox="1"/>
          <p:nvPr>
            <p:custDataLst>
              <p:tags r:id="rId7"/>
            </p:custDataLst>
          </p:nvPr>
        </p:nvSpPr>
        <p:spPr>
          <a:xfrm>
            <a:off x="1187624" y="1887956"/>
            <a:ext cx="7740352" cy="5632311"/>
          </a:xfrm>
          <a:prstGeom prst="rect">
            <a:avLst/>
          </a:prstGeom>
          <a:noFill/>
        </p:spPr>
        <p:txBody>
          <a:bodyPr wrap="square" rtlCol="0">
            <a:spAutoFit/>
          </a:bodyPr>
          <a:lstStyle/>
          <a:p>
            <a:r>
              <a:rPr lang="fr-CA" sz="2400" dirty="0">
                <a:solidFill>
                  <a:schemeClr val="tx2">
                    <a:lumMod val="75000"/>
                  </a:schemeClr>
                </a:solidFill>
                <a:sym typeface="Symbol"/>
              </a:rPr>
              <a:t>                Intimidation (rejet)</a:t>
            </a:r>
          </a:p>
          <a:p>
            <a:endParaRPr lang="fr-CA" sz="2400" dirty="0">
              <a:sym typeface="Symbol"/>
            </a:endParaRPr>
          </a:p>
          <a:p>
            <a:r>
              <a:rPr lang="fr-CA" sz="2400" dirty="0">
                <a:sym typeface="Symbol"/>
              </a:rPr>
              <a:t>	   </a:t>
            </a:r>
            <a:r>
              <a:rPr lang="fr-CA" sz="2400" dirty="0">
                <a:solidFill>
                  <a:schemeClr val="tx2">
                    <a:lumMod val="75000"/>
                  </a:schemeClr>
                </a:solidFill>
                <a:sym typeface="Symbol"/>
              </a:rPr>
              <a:t>Violence verbale et psychologique</a:t>
            </a:r>
          </a:p>
          <a:p>
            <a:endParaRPr lang="fr-CA" sz="2400" dirty="0">
              <a:sym typeface="Symbol"/>
            </a:endParaRPr>
          </a:p>
          <a:p>
            <a:r>
              <a:rPr lang="fr-CA" sz="2400" dirty="0">
                <a:sym typeface="Symbol"/>
              </a:rPr>
              <a:t>	   </a:t>
            </a:r>
            <a:r>
              <a:rPr lang="fr-CA" sz="2400" dirty="0">
                <a:solidFill>
                  <a:schemeClr val="tx2">
                    <a:lumMod val="75000"/>
                  </a:schemeClr>
                </a:solidFill>
                <a:sym typeface="Symbol"/>
              </a:rPr>
              <a:t>Violence physique</a:t>
            </a:r>
          </a:p>
          <a:p>
            <a:endParaRPr lang="fr-CA" sz="2400" dirty="0">
              <a:solidFill>
                <a:schemeClr val="tx2"/>
              </a:solidFill>
              <a:sym typeface="Symbol"/>
            </a:endParaRPr>
          </a:p>
          <a:p>
            <a:r>
              <a:rPr lang="fr-CA" sz="2400" dirty="0">
                <a:sym typeface="Symbol"/>
              </a:rPr>
              <a:t>                 </a:t>
            </a:r>
            <a:r>
              <a:rPr lang="fr-CA" sz="2400" dirty="0">
                <a:solidFill>
                  <a:schemeClr val="tx2">
                    <a:lumMod val="75000"/>
                  </a:schemeClr>
                </a:solidFill>
                <a:sym typeface="Symbol"/>
              </a:rPr>
              <a:t>Violence sexuelle</a:t>
            </a:r>
          </a:p>
          <a:p>
            <a:endParaRPr lang="fr-CA" sz="2400" dirty="0">
              <a:sym typeface="Symbol"/>
            </a:endParaRPr>
          </a:p>
          <a:p>
            <a:r>
              <a:rPr lang="fr-CA" sz="2400" dirty="0">
                <a:sym typeface="Symbol"/>
              </a:rPr>
              <a:t>	    </a:t>
            </a:r>
            <a:r>
              <a:rPr lang="fr-CA" sz="2400" dirty="0">
                <a:solidFill>
                  <a:schemeClr val="tx2">
                    <a:lumMod val="75000"/>
                  </a:schemeClr>
                </a:solidFill>
                <a:sym typeface="Symbol"/>
              </a:rPr>
              <a:t>Chantage, manipulation, menaces, secrets</a:t>
            </a:r>
          </a:p>
          <a:p>
            <a:endParaRPr lang="fr-CA" sz="2400" dirty="0">
              <a:solidFill>
                <a:schemeClr val="tx2">
                  <a:lumMod val="75000"/>
                </a:schemeClr>
              </a:solidFill>
              <a:sym typeface="Symbol"/>
            </a:endParaRPr>
          </a:p>
          <a:p>
            <a:r>
              <a:rPr lang="fr-CA" sz="2400" dirty="0">
                <a:solidFill>
                  <a:schemeClr val="tx2">
                    <a:lumMod val="75000"/>
                  </a:schemeClr>
                </a:solidFill>
                <a:sym typeface="Symbol"/>
              </a:rPr>
              <a:t>	    Violence conjugale</a:t>
            </a:r>
          </a:p>
          <a:p>
            <a:endParaRPr lang="fr-CA" sz="2400" dirty="0">
              <a:solidFill>
                <a:schemeClr val="tx2">
                  <a:lumMod val="75000"/>
                </a:schemeClr>
              </a:solidFill>
              <a:sym typeface="Symbol"/>
            </a:endParaRPr>
          </a:p>
          <a:p>
            <a:r>
              <a:rPr lang="fr-CA" sz="2400" dirty="0">
                <a:solidFill>
                  <a:schemeClr val="tx2">
                    <a:lumMod val="75000"/>
                  </a:schemeClr>
                </a:solidFill>
                <a:sym typeface="Symbol"/>
              </a:rPr>
              <a:t>                 Règles de sécurité sur internet</a:t>
            </a:r>
          </a:p>
          <a:p>
            <a:endParaRPr lang="fr-CA" sz="2400" dirty="0">
              <a:solidFill>
                <a:schemeClr val="tx2">
                  <a:lumMod val="75000"/>
                </a:schemeClr>
              </a:solidFill>
              <a:sym typeface="Symbol"/>
            </a:endParaRPr>
          </a:p>
          <a:p>
            <a:r>
              <a:rPr lang="fr-CA" sz="2400" dirty="0">
                <a:sym typeface="Symbol"/>
              </a:rPr>
              <a:t>                  </a:t>
            </a:r>
          </a:p>
        </p:txBody>
      </p:sp>
      <p:pic>
        <p:nvPicPr>
          <p:cNvPr id="24" name="Picture 2"/>
          <p:cNvPicPr>
            <a:picLocks noChangeAspect="1" noChangeArrowheads="1"/>
          </p:cNvPicPr>
          <p:nvPr>
            <p:custDataLst>
              <p:tags r:id="rId8"/>
            </p:custDataLst>
          </p:nvPr>
        </p:nvPicPr>
        <p:blipFill rotWithShape="1">
          <a:blip r:embed="rId18" cstate="print">
            <a:extLst>
              <a:ext uri="{28A0092B-C50C-407E-A947-70E740481C1C}">
                <a14:useLocalDpi xmlns:a14="http://schemas.microsoft.com/office/drawing/2010/main" val="0"/>
              </a:ext>
            </a:extLst>
          </a:blip>
          <a:srcRect b="91577"/>
          <a:stretch/>
        </p:blipFill>
        <p:spPr bwMode="auto">
          <a:xfrm>
            <a:off x="1676080" y="1791193"/>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custDataLst>
              <p:tags r:id="rId9"/>
            </p:custDataLst>
          </p:nvPr>
        </p:nvPicPr>
        <p:blipFill rotWithShape="1">
          <a:blip r:embed="rId18" cstate="print">
            <a:extLst>
              <a:ext uri="{28A0092B-C50C-407E-A947-70E740481C1C}">
                <a14:useLocalDpi xmlns:a14="http://schemas.microsoft.com/office/drawing/2010/main" val="0"/>
              </a:ext>
            </a:extLst>
          </a:blip>
          <a:srcRect t="11843" b="78919"/>
          <a:stretch/>
        </p:blipFill>
        <p:spPr bwMode="auto">
          <a:xfrm>
            <a:off x="1676080" y="2412820"/>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custDataLst>
              <p:tags r:id="rId10"/>
            </p:custDataLst>
          </p:nvPr>
        </p:nvPicPr>
        <p:blipFill rotWithShape="1">
          <a:blip r:embed="rId18" cstate="print">
            <a:extLst>
              <a:ext uri="{28A0092B-C50C-407E-A947-70E740481C1C}">
                <a14:useLocalDpi xmlns:a14="http://schemas.microsoft.com/office/drawing/2010/main" val="0"/>
              </a:ext>
            </a:extLst>
          </a:blip>
          <a:srcRect t="24825" b="64891"/>
          <a:stretch/>
        </p:blipFill>
        <p:spPr bwMode="auto">
          <a:xfrm>
            <a:off x="1676080" y="3195250"/>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custDataLst>
              <p:tags r:id="rId11"/>
            </p:custDataLst>
          </p:nvPr>
        </p:nvPicPr>
        <p:blipFill rotWithShape="1">
          <a:blip r:embed="rId18" cstate="print">
            <a:extLst>
              <a:ext uri="{28A0092B-C50C-407E-A947-70E740481C1C}">
                <a14:useLocalDpi xmlns:a14="http://schemas.microsoft.com/office/drawing/2010/main" val="0"/>
              </a:ext>
            </a:extLst>
          </a:blip>
          <a:srcRect b="91577"/>
          <a:stretch/>
        </p:blipFill>
        <p:spPr bwMode="auto">
          <a:xfrm>
            <a:off x="1676080" y="4072390"/>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custDataLst>
              <p:tags r:id="rId12"/>
            </p:custDataLst>
          </p:nvPr>
        </p:nvPicPr>
        <p:blipFill rotWithShape="1">
          <a:blip r:embed="rId18" cstate="print">
            <a:extLst>
              <a:ext uri="{28A0092B-C50C-407E-A947-70E740481C1C}">
                <a14:useLocalDpi xmlns:a14="http://schemas.microsoft.com/office/drawing/2010/main" val="0"/>
              </a:ext>
            </a:extLst>
          </a:blip>
          <a:srcRect t="11843" b="78919"/>
          <a:stretch/>
        </p:blipFill>
        <p:spPr bwMode="auto">
          <a:xfrm>
            <a:off x="1676080" y="4675125"/>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custDataLst>
              <p:tags r:id="rId13"/>
            </p:custDataLst>
          </p:nvPr>
        </p:nvPicPr>
        <p:blipFill rotWithShape="1">
          <a:blip r:embed="rId18" cstate="print">
            <a:extLst>
              <a:ext uri="{28A0092B-C50C-407E-A947-70E740481C1C}">
                <a14:useLocalDpi xmlns:a14="http://schemas.microsoft.com/office/drawing/2010/main" val="0"/>
              </a:ext>
            </a:extLst>
          </a:blip>
          <a:srcRect t="24825" b="64891"/>
          <a:stretch/>
        </p:blipFill>
        <p:spPr bwMode="auto">
          <a:xfrm>
            <a:off x="1676080" y="5347347"/>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custDataLst>
              <p:tags r:id="rId14"/>
            </p:custDataLst>
          </p:nvPr>
        </p:nvPicPr>
        <p:blipFill rotWithShape="1">
          <a:blip r:embed="rId18" cstate="print">
            <a:extLst>
              <a:ext uri="{28A0092B-C50C-407E-A947-70E740481C1C}">
                <a14:useLocalDpi xmlns:a14="http://schemas.microsoft.com/office/drawing/2010/main" val="0"/>
              </a:ext>
            </a:extLst>
          </a:blip>
          <a:srcRect b="91577"/>
          <a:stretch/>
        </p:blipFill>
        <p:spPr bwMode="auto">
          <a:xfrm>
            <a:off x="1676080" y="6153762"/>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601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stretch>
            <a:fillRect/>
          </a:stretch>
        </p:blipFill>
        <p:spPr>
          <a:xfrm>
            <a:off x="0" y="0"/>
            <a:ext cx="1194920" cy="3499407"/>
          </a:xfrm>
          <a:prstGeom prst="rect">
            <a:avLst/>
          </a:prstGeom>
        </p:spPr>
      </p:pic>
      <p:pic>
        <p:nvPicPr>
          <p:cNvPr id="4" name="Picture 3"/>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73052" t="15974" r="13969" b="23160"/>
          <a:stretch/>
        </p:blipFill>
        <p:spPr bwMode="auto">
          <a:xfrm rot="10800000">
            <a:off x="479"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834" y="3068960"/>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1331640" y="188640"/>
            <a:ext cx="7632848" cy="769441"/>
          </a:xfrm>
          <a:prstGeom prst="rect">
            <a:avLst/>
          </a:prstGeom>
          <a:noFill/>
        </p:spPr>
        <p:txBody>
          <a:bodyPr wrap="square" rtlCol="0">
            <a:spAutoFit/>
          </a:bodyPr>
          <a:lstStyle/>
          <a:p>
            <a:pPr algn="ctr"/>
            <a:r>
              <a:rPr lang="fr-CA" sz="4400" dirty="0"/>
              <a:t>Tous les enfants ont le droit à la :</a:t>
            </a:r>
          </a:p>
        </p:txBody>
      </p:sp>
      <p:pic>
        <p:nvPicPr>
          <p:cNvPr id="5" name="Image 4"/>
          <p:cNvPicPr>
            <a:picLocks noChangeAspect="1"/>
          </p:cNvPicPr>
          <p:nvPr/>
        </p:nvPicPr>
        <p:blipFill>
          <a:blip r:embed="rId7"/>
          <a:stretch>
            <a:fillRect/>
          </a:stretch>
        </p:blipFill>
        <p:spPr>
          <a:xfrm>
            <a:off x="1194920" y="1210635"/>
            <a:ext cx="7949080" cy="5136404"/>
          </a:xfrm>
          <a:prstGeom prst="rect">
            <a:avLst/>
          </a:prstGeom>
        </p:spPr>
      </p:pic>
    </p:spTree>
    <p:extLst>
      <p:ext uri="{BB962C8B-B14F-4D97-AF65-F5344CB8AC3E}">
        <p14:creationId xmlns:p14="http://schemas.microsoft.com/office/powerpoint/2010/main" val="2224805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3"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654200" y="1523160"/>
            <a:ext cx="6912768"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Présentation des documents </a:t>
            </a:r>
          </a:p>
        </p:txBody>
      </p:sp>
      <p:sp>
        <p:nvSpPr>
          <p:cNvPr id="7" name="ZoneTexte 6"/>
          <p:cNvSpPr txBox="1"/>
          <p:nvPr>
            <p:custDataLst>
              <p:tags r:id="rId5"/>
            </p:custDataLst>
          </p:nvPr>
        </p:nvSpPr>
        <p:spPr>
          <a:xfrm>
            <a:off x="6156176"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ACCUEIL ET PRÉSENTATION</a:t>
            </a:r>
          </a:p>
        </p:txBody>
      </p:sp>
      <p:pic>
        <p:nvPicPr>
          <p:cNvPr id="1026" name="Picture 2"/>
          <p:cNvPicPr>
            <a:picLocks noChangeAspect="1" noChangeArrowheads="1"/>
          </p:cNvPicPr>
          <p:nvPr>
            <p:custDataLst>
              <p:tags r:id="rId6"/>
            </p:custDataLst>
          </p:nvPr>
        </p:nvPicPr>
        <p:blipFill rotWithShape="1">
          <a:blip r:embed="rId15" cstate="print">
            <a:extLst>
              <a:ext uri="{28A0092B-C50C-407E-A947-70E740481C1C}">
                <a14:useLocalDpi xmlns:a14="http://schemas.microsoft.com/office/drawing/2010/main" val="0"/>
              </a:ext>
            </a:extLst>
          </a:blip>
          <a:srcRect l="29898" t="13179" r="48303" b="9072"/>
          <a:stretch/>
        </p:blipFill>
        <p:spPr bwMode="auto">
          <a:xfrm rot="1253586">
            <a:off x="6504181" y="3385231"/>
            <a:ext cx="954475" cy="212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custDataLst>
              <p:tags r:id="rId7"/>
            </p:custDataLst>
          </p:nvPr>
        </p:nvPicPr>
        <p:blipFill rotWithShape="1">
          <a:blip r:embed="rId16" cstate="print">
            <a:extLst>
              <a:ext uri="{28A0092B-C50C-407E-A947-70E740481C1C}">
                <a14:useLocalDpi xmlns:a14="http://schemas.microsoft.com/office/drawing/2010/main" val="0"/>
              </a:ext>
            </a:extLst>
          </a:blip>
          <a:srcRect l="23704" t="12445" r="42778" b="8001"/>
          <a:stretch/>
        </p:blipFill>
        <p:spPr bwMode="auto">
          <a:xfrm rot="20554943">
            <a:off x="2496549" y="3140199"/>
            <a:ext cx="1861121" cy="2760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custDataLst>
              <p:tags r:id="rId8"/>
            </p:custDataLst>
          </p:nvPr>
        </p:nvPicPr>
        <p:blipFill rotWithShape="1">
          <a:blip r:embed="rId17" cstate="print">
            <a:extLst>
              <a:ext uri="{28A0092B-C50C-407E-A947-70E740481C1C}">
                <a14:useLocalDpi xmlns:a14="http://schemas.microsoft.com/office/drawing/2010/main" val="0"/>
              </a:ext>
            </a:extLst>
          </a:blip>
          <a:srcRect l="16573" t="19186" r="51078" b="11678"/>
          <a:stretch/>
        </p:blipFill>
        <p:spPr bwMode="auto">
          <a:xfrm rot="21437586">
            <a:off x="3779914" y="2413753"/>
            <a:ext cx="2836788" cy="378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Étoile à 12 branches 12"/>
          <p:cNvSpPr/>
          <p:nvPr>
            <p:custDataLst>
              <p:tags r:id="rId9"/>
            </p:custDataLst>
          </p:nvPr>
        </p:nvSpPr>
        <p:spPr>
          <a:xfrm>
            <a:off x="7452320" y="6237827"/>
            <a:ext cx="1440160" cy="431533"/>
          </a:xfrm>
          <a:prstGeom prst="star12">
            <a:avLst/>
          </a:prstGeom>
          <a:gradFill flip="none" rotWithShape="1">
            <a:gsLst>
              <a:gs pos="45000">
                <a:srgbClr val="FFBF3F"/>
              </a:gs>
              <a:gs pos="100000">
                <a:srgbClr val="EA6C1E"/>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prstClr val="white"/>
              </a:solidFill>
            </a:endParaRPr>
          </a:p>
        </p:txBody>
      </p:sp>
      <p:sp>
        <p:nvSpPr>
          <p:cNvPr id="14" name="ZoneTexte 13"/>
          <p:cNvSpPr txBox="1"/>
          <p:nvPr>
            <p:custDataLst>
              <p:tags r:id="rId10"/>
            </p:custDataLst>
          </p:nvPr>
        </p:nvSpPr>
        <p:spPr>
          <a:xfrm>
            <a:off x="7782707" y="6309835"/>
            <a:ext cx="851393" cy="287002"/>
          </a:xfrm>
          <a:prstGeom prst="rect">
            <a:avLst/>
          </a:prstGeom>
          <a:noFill/>
        </p:spPr>
        <p:txBody>
          <a:bodyPr wrap="square" rtlCol="0">
            <a:spAutoFit/>
          </a:bodyPr>
          <a:lstStyle/>
          <a:p>
            <a:pPr>
              <a:lnSpc>
                <a:spcPct val="115000"/>
              </a:lnSpc>
              <a:defRPr/>
            </a:pPr>
            <a:r>
              <a:rPr lang="fr-CA" sz="1100" b="1" dirty="0">
                <a:solidFill>
                  <a:srgbClr val="002774"/>
                </a:solidFill>
                <a:latin typeface="Arial" pitchFamily="34" charset="0"/>
                <a:cs typeface="Arial" pitchFamily="34" charset="0"/>
              </a:rPr>
              <a:t>Pochette</a:t>
            </a:r>
          </a:p>
        </p:txBody>
      </p:sp>
      <p:sp>
        <p:nvSpPr>
          <p:cNvPr id="15" name="ZoneTexte 14"/>
          <p:cNvSpPr txBox="1"/>
          <p:nvPr>
            <p:custDataLst>
              <p:tags r:id="rId11"/>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760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2000"/>
                            </p:stCondLst>
                            <p:childTnLst>
                              <p:par>
                                <p:cTn id="16" presetID="10" presetClass="entr" presetSubtype="0" fill="hold" nodeType="after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750"/>
                                        <p:tgtEl>
                                          <p:spTgt spid="12"/>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25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custDataLst>
              <p:tags r:id="rId4"/>
            </p:custDataLst>
          </p:nvPr>
        </p:nvSpPr>
        <p:spPr>
          <a:xfrm>
            <a:off x="6228184" y="240903"/>
            <a:ext cx="2952328" cy="523220"/>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ATELIER POUR ENFANTS</a:t>
            </a:r>
          </a:p>
          <a:p>
            <a:pPr algn="ctr"/>
            <a:endParaRPr lang="fr-CA" sz="1400" b="1" dirty="0">
              <a:solidFill>
                <a:srgbClr val="002774"/>
              </a:solidFill>
              <a:latin typeface="Arial" pitchFamily="34" charset="0"/>
              <a:cs typeface="Arial" pitchFamily="34" charset="0"/>
            </a:endParaRPr>
          </a:p>
        </p:txBody>
      </p:sp>
      <p:sp>
        <p:nvSpPr>
          <p:cNvPr id="18" name="ZoneTexte 17"/>
          <p:cNvSpPr txBox="1"/>
          <p:nvPr>
            <p:custDataLst>
              <p:tags r:id="rId5"/>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16</a:t>
            </a:r>
          </a:p>
        </p:txBody>
      </p:sp>
      <p:sp>
        <p:nvSpPr>
          <p:cNvPr id="16" name="Rectangle 2"/>
          <p:cNvSpPr txBox="1">
            <a:spLocks noChangeArrowheads="1"/>
          </p:cNvSpPr>
          <p:nvPr>
            <p:custDataLst>
              <p:tags r:id="rId6"/>
            </p:custDataLst>
          </p:nvPr>
        </p:nvSpPr>
        <p:spPr>
          <a:xfrm>
            <a:off x="1259632" y="908720"/>
            <a:ext cx="7920880" cy="370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Clr>
                <a:srgbClr val="FF6600"/>
              </a:buClr>
              <a:defRPr/>
            </a:pPr>
            <a:r>
              <a:rPr lang="fr-CA" altLang="fr-FR" u="sng" dirty="0">
                <a:solidFill>
                  <a:schemeClr val="tx2">
                    <a:lumMod val="75000"/>
                  </a:schemeClr>
                </a:solidFill>
                <a:latin typeface="Arial" panose="020B0604020202020204" pitchFamily="34" charset="0"/>
                <a:cs typeface="Arial" panose="020B0604020202020204" pitchFamily="34" charset="0"/>
              </a:rPr>
              <a:t>Les solutions trouvées quand quelqu’un essaie de nous enlever nos droits:</a:t>
            </a:r>
          </a:p>
          <a:p>
            <a:pPr>
              <a:lnSpc>
                <a:spcPct val="90000"/>
              </a:lnSpc>
              <a:buClr>
                <a:srgbClr val="FF6600"/>
              </a:buClr>
              <a:buFontTx/>
              <a:buNone/>
              <a:defRPr/>
            </a:pPr>
            <a:endParaRPr lang="fr-CA" altLang="fr-FR" u="sng" dirty="0">
              <a:solidFill>
                <a:schemeClr val="tx2">
                  <a:lumMod val="75000"/>
                </a:schemeClr>
              </a:solidFill>
              <a:latin typeface="Arial" panose="020B0604020202020204" pitchFamily="34" charset="0"/>
              <a:cs typeface="Arial" panose="020B0604020202020204" pitchFamily="34" charset="0"/>
            </a:endParaRPr>
          </a:p>
          <a:p>
            <a:pPr>
              <a:lnSpc>
                <a:spcPct val="90000"/>
              </a:lnSpc>
              <a:buClr>
                <a:srgbClr val="FF6600"/>
              </a:buClr>
              <a:defRPr/>
            </a:pPr>
            <a:r>
              <a:rPr lang="fr-CA" altLang="fr-FR" dirty="0">
                <a:solidFill>
                  <a:schemeClr val="tx2">
                    <a:lumMod val="75000"/>
                  </a:schemeClr>
                </a:solidFill>
                <a:latin typeface="Arial" panose="020B0604020202020204" pitchFamily="34" charset="0"/>
                <a:cs typeface="Arial" panose="020B0604020202020204" pitchFamily="34" charset="0"/>
              </a:rPr>
              <a:t>Important qu’elles viennent des enfants et sont toujours les mêmes:</a:t>
            </a:r>
          </a:p>
          <a:p>
            <a:pPr>
              <a:lnSpc>
                <a:spcPct val="90000"/>
              </a:lnSpc>
              <a:defRPr/>
            </a:pPr>
            <a:endParaRPr lang="fr-CA" altLang="fr-FR" dirty="0">
              <a:latin typeface="Arial" panose="020B0604020202020204" pitchFamily="34" charset="0"/>
              <a:cs typeface="Arial" panose="020B0604020202020204" pitchFamily="34" charset="0"/>
            </a:endParaRPr>
          </a:p>
          <a:p>
            <a:pPr>
              <a:lnSpc>
                <a:spcPct val="90000"/>
              </a:lnSpc>
              <a:defRPr/>
            </a:pPr>
            <a:endParaRPr lang="fr-CA" altLang="fr-FR" dirty="0">
              <a:latin typeface="Arial" panose="020B0604020202020204" pitchFamily="34" charset="0"/>
              <a:cs typeface="Arial" panose="020B0604020202020204" pitchFamily="34" charset="0"/>
            </a:endParaRPr>
          </a:p>
          <a:p>
            <a:pPr lvl="1">
              <a:lnSpc>
                <a:spcPct val="90000"/>
              </a:lnSpc>
              <a:defRPr/>
            </a:pPr>
            <a:r>
              <a:rPr lang="fr-CA" altLang="fr-FR" dirty="0">
                <a:solidFill>
                  <a:srgbClr val="FF6600"/>
                </a:solidFill>
                <a:latin typeface="Arial" panose="020B0604020202020204" pitchFamily="34" charset="0"/>
                <a:cs typeface="Arial" panose="020B0604020202020204" pitchFamily="34" charset="0"/>
              </a:rPr>
              <a:t>DIRE NON</a:t>
            </a:r>
            <a:endParaRPr lang="fr-FR" altLang="fr-FR" dirty="0">
              <a:solidFill>
                <a:srgbClr val="FF6600"/>
              </a:solidFill>
              <a:latin typeface="Arial" panose="020B0604020202020204" pitchFamily="34" charset="0"/>
              <a:cs typeface="Arial" panose="020B0604020202020204" pitchFamily="34" charset="0"/>
            </a:endParaRPr>
          </a:p>
        </p:txBody>
      </p:sp>
      <p:pic>
        <p:nvPicPr>
          <p:cNvPr id="5" name="Image 4"/>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3995936" y="3258376"/>
            <a:ext cx="5007829" cy="3240360"/>
          </a:xfrm>
          <a:prstGeom prst="rect">
            <a:avLst/>
          </a:prstGeom>
        </p:spPr>
      </p:pic>
    </p:spTree>
    <p:extLst>
      <p:ext uri="{BB962C8B-B14F-4D97-AF65-F5344CB8AC3E}">
        <p14:creationId xmlns:p14="http://schemas.microsoft.com/office/powerpoint/2010/main" val="3473810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custDataLst>
              <p:tags r:id="rId4"/>
            </p:custDataLst>
          </p:nvPr>
        </p:nvSpPr>
        <p:spPr>
          <a:xfrm>
            <a:off x="6228184" y="240903"/>
            <a:ext cx="2952328" cy="523220"/>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ATELIER POUR ENFANTS</a:t>
            </a:r>
          </a:p>
          <a:p>
            <a:pPr algn="ctr"/>
            <a:endParaRPr lang="fr-CA" sz="1400" b="1" dirty="0">
              <a:solidFill>
                <a:srgbClr val="002774"/>
              </a:solidFill>
              <a:latin typeface="Arial" pitchFamily="34" charset="0"/>
              <a:cs typeface="Arial" pitchFamily="34" charset="0"/>
            </a:endParaRPr>
          </a:p>
        </p:txBody>
      </p:sp>
      <p:sp>
        <p:nvSpPr>
          <p:cNvPr id="18" name="ZoneTexte 17"/>
          <p:cNvSpPr txBox="1"/>
          <p:nvPr>
            <p:custDataLst>
              <p:tags r:id="rId5"/>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17</a:t>
            </a:r>
          </a:p>
        </p:txBody>
      </p:sp>
      <p:sp>
        <p:nvSpPr>
          <p:cNvPr id="16" name="Rectangle 2"/>
          <p:cNvSpPr txBox="1">
            <a:spLocks noChangeArrowheads="1"/>
          </p:cNvSpPr>
          <p:nvPr>
            <p:custDataLst>
              <p:tags r:id="rId6"/>
            </p:custDataLst>
          </p:nvPr>
        </p:nvSpPr>
        <p:spPr>
          <a:xfrm>
            <a:off x="1187624" y="1052736"/>
            <a:ext cx="8229600" cy="6127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defRPr/>
            </a:pPr>
            <a:r>
              <a:rPr lang="fr-CA" dirty="0">
                <a:solidFill>
                  <a:srgbClr val="FF6600"/>
                </a:solidFill>
                <a:latin typeface="Arial" panose="020B0604020202020204" pitchFamily="34" charset="0"/>
                <a:cs typeface="Arial" panose="020B0604020202020204" pitchFamily="34" charset="0"/>
              </a:rPr>
              <a:t>DEMANDER DE L’AIDE À DES AMI(E)S</a:t>
            </a:r>
          </a:p>
        </p:txBody>
      </p:sp>
      <p:pic>
        <p:nvPicPr>
          <p:cNvPr id="5" name="Image 4"/>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1209658" y="1812191"/>
            <a:ext cx="7242842" cy="4686545"/>
          </a:xfrm>
          <a:prstGeom prst="rect">
            <a:avLst/>
          </a:prstGeom>
        </p:spPr>
      </p:pic>
    </p:spTree>
    <p:extLst>
      <p:ext uri="{BB962C8B-B14F-4D97-AF65-F5344CB8AC3E}">
        <p14:creationId xmlns:p14="http://schemas.microsoft.com/office/powerpoint/2010/main" val="65915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61343" y="2968742"/>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custDataLst>
              <p:tags r:id="rId4"/>
            </p:custDataLst>
          </p:nvPr>
        </p:nvSpPr>
        <p:spPr>
          <a:xfrm>
            <a:off x="6228184" y="240903"/>
            <a:ext cx="2952328" cy="523220"/>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ATELIER POUR ENFANTS</a:t>
            </a:r>
          </a:p>
          <a:p>
            <a:pPr algn="ctr"/>
            <a:endParaRPr lang="fr-CA" sz="1400" b="1" dirty="0">
              <a:solidFill>
                <a:srgbClr val="002774"/>
              </a:solidFill>
              <a:latin typeface="Arial" pitchFamily="34" charset="0"/>
              <a:cs typeface="Arial" pitchFamily="34" charset="0"/>
            </a:endParaRPr>
          </a:p>
        </p:txBody>
      </p:sp>
      <p:sp>
        <p:nvSpPr>
          <p:cNvPr id="18" name="ZoneTexte 17"/>
          <p:cNvSpPr txBox="1"/>
          <p:nvPr>
            <p:custDataLst>
              <p:tags r:id="rId5"/>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18</a:t>
            </a:r>
          </a:p>
        </p:txBody>
      </p:sp>
      <p:sp>
        <p:nvSpPr>
          <p:cNvPr id="15" name="Rectangle 2"/>
          <p:cNvSpPr txBox="1">
            <a:spLocks noChangeArrowheads="1"/>
          </p:cNvSpPr>
          <p:nvPr>
            <p:custDataLst>
              <p:tags r:id="rId6"/>
            </p:custDataLst>
          </p:nvPr>
        </p:nvSpPr>
        <p:spPr>
          <a:xfrm>
            <a:off x="611560" y="1174468"/>
            <a:ext cx="8785225" cy="10080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defRPr/>
            </a:pPr>
            <a:r>
              <a:rPr lang="fr-CA" dirty="0">
                <a:solidFill>
                  <a:srgbClr val="FF6600"/>
                </a:solidFill>
                <a:latin typeface="Arial" panose="020B0604020202020204" pitchFamily="34" charset="0"/>
                <a:cs typeface="Arial" panose="020B0604020202020204" pitchFamily="34" charset="0"/>
              </a:rPr>
              <a:t>EN PARLER À DES ADULTES DE CONFIANCE</a:t>
            </a:r>
          </a:p>
        </p:txBody>
      </p:sp>
      <p:pic>
        <p:nvPicPr>
          <p:cNvPr id="5" name="Image 4"/>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1327108" y="1841156"/>
            <a:ext cx="7354127" cy="4758553"/>
          </a:xfrm>
          <a:prstGeom prst="rect">
            <a:avLst/>
          </a:prstGeom>
        </p:spPr>
      </p:pic>
    </p:spTree>
    <p:extLst>
      <p:ext uri="{BB962C8B-B14F-4D97-AF65-F5344CB8AC3E}">
        <p14:creationId xmlns:p14="http://schemas.microsoft.com/office/powerpoint/2010/main" val="805195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2359"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custDataLst>
              <p:tags r:id="rId4"/>
            </p:custDataLst>
          </p:nvPr>
        </p:nvSpPr>
        <p:spPr>
          <a:xfrm>
            <a:off x="567058" y="350778"/>
            <a:ext cx="8229600" cy="11811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ctr">
              <a:buFont typeface="Arial" panose="020B0604020202020204" pitchFamily="34" charset="0"/>
              <a:buChar char="•"/>
              <a:defRPr/>
            </a:pPr>
            <a:r>
              <a:rPr lang="fr-CA" altLang="fr-FR" dirty="0">
                <a:solidFill>
                  <a:srgbClr val="FF6600"/>
                </a:solidFill>
                <a:latin typeface="Arial" panose="020B0604020202020204" pitchFamily="34" charset="0"/>
                <a:cs typeface="Arial" panose="020B0604020202020204" pitchFamily="34" charset="0"/>
              </a:rPr>
              <a:t>UTILISER LE CRI ET LES TRUCS D’AUTODÉFENSE (au besoin)</a:t>
            </a:r>
          </a:p>
        </p:txBody>
      </p:sp>
      <p:pic>
        <p:nvPicPr>
          <p:cNvPr id="7" name="Image 6"/>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1331640" y="1726005"/>
            <a:ext cx="7131557" cy="4614537"/>
          </a:xfrm>
          <a:prstGeom prst="rect">
            <a:avLst/>
          </a:prstGeom>
        </p:spPr>
      </p:pic>
    </p:spTree>
    <p:extLst>
      <p:ext uri="{BB962C8B-B14F-4D97-AF65-F5344CB8AC3E}">
        <p14:creationId xmlns:p14="http://schemas.microsoft.com/office/powerpoint/2010/main" val="1559759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rot="10800000">
            <a:off x="-2359"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custDataLst>
              <p:tags r:id="rId4"/>
            </p:custDataLst>
          </p:nvPr>
        </p:nvSpPr>
        <p:spPr>
          <a:xfrm>
            <a:off x="1403648" y="404248"/>
            <a:ext cx="8229600" cy="5905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ct val="50000"/>
              </a:spcAft>
              <a:buClr>
                <a:srgbClr val="FF6600"/>
              </a:buClr>
              <a:buFont typeface="Arial" pitchFamily="34" charset="0"/>
              <a:buNone/>
              <a:defRPr/>
            </a:pPr>
            <a:endParaRPr lang="fr-CA" altLang="fr-FR" u="sng" dirty="0">
              <a:latin typeface="Comic Sans MS" panose="030F0702030302020204" pitchFamily="66" charset="0"/>
            </a:endParaRPr>
          </a:p>
          <a:p>
            <a:pPr>
              <a:spcAft>
                <a:spcPct val="50000"/>
              </a:spcAft>
              <a:buClr>
                <a:srgbClr val="FF6600"/>
              </a:buClr>
              <a:defRPr/>
            </a:pPr>
            <a:r>
              <a:rPr lang="fr-CA" altLang="fr-FR" u="sng" dirty="0">
                <a:solidFill>
                  <a:schemeClr val="tx2">
                    <a:lumMod val="75000"/>
                  </a:schemeClr>
                </a:solidFill>
                <a:latin typeface="Arial" panose="020B0604020202020204" pitchFamily="34" charset="0"/>
                <a:cs typeface="Arial" panose="020B0604020202020204" pitchFamily="34" charset="0"/>
              </a:rPr>
              <a:t>3 adultes de confiance</a:t>
            </a:r>
            <a:endParaRPr lang="fr-CA" altLang="fr-FR" dirty="0">
              <a:solidFill>
                <a:schemeClr val="tx2">
                  <a:lumMod val="75000"/>
                </a:schemeClr>
              </a:solidFill>
              <a:latin typeface="Arial" panose="020B0604020202020204" pitchFamily="34" charset="0"/>
              <a:cs typeface="Arial" panose="020B0604020202020204" pitchFamily="34" charset="0"/>
            </a:endParaRPr>
          </a:p>
          <a:p>
            <a:pPr>
              <a:spcAft>
                <a:spcPct val="50000"/>
              </a:spcAft>
              <a:buClr>
                <a:srgbClr val="FF6600"/>
              </a:buClr>
              <a:defRPr/>
            </a:pPr>
            <a:r>
              <a:rPr lang="fr-CA" altLang="fr-FR" u="sng" dirty="0">
                <a:solidFill>
                  <a:schemeClr val="tx2">
                    <a:lumMod val="75000"/>
                  </a:schemeClr>
                </a:solidFill>
                <a:latin typeface="Arial" panose="020B0604020202020204" pitchFamily="34" charset="0"/>
                <a:cs typeface="Arial" panose="020B0604020202020204" pitchFamily="34" charset="0"/>
              </a:rPr>
              <a:t>Remise de l’aide-mémoire</a:t>
            </a:r>
            <a:endParaRPr lang="fr-CA" altLang="fr-FR" dirty="0">
              <a:solidFill>
                <a:schemeClr val="tx2">
                  <a:lumMod val="75000"/>
                </a:schemeClr>
              </a:solidFill>
              <a:latin typeface="Arial" panose="020B0604020202020204" pitchFamily="34" charset="0"/>
              <a:cs typeface="Arial" panose="020B0604020202020204" pitchFamily="34" charset="0"/>
            </a:endParaRPr>
          </a:p>
          <a:p>
            <a:pPr>
              <a:spcAft>
                <a:spcPct val="50000"/>
              </a:spcAft>
              <a:buClr>
                <a:srgbClr val="FF6600"/>
              </a:buClr>
              <a:defRPr/>
            </a:pPr>
            <a:r>
              <a:rPr lang="fr-CA" altLang="fr-FR" u="sng" dirty="0">
                <a:solidFill>
                  <a:schemeClr val="tx2">
                    <a:lumMod val="75000"/>
                  </a:schemeClr>
                </a:solidFill>
                <a:latin typeface="Arial" panose="020B0604020202020204" pitchFamily="34" charset="0"/>
                <a:cs typeface="Arial" panose="020B0604020202020204" pitchFamily="34" charset="0"/>
              </a:rPr>
              <a:t>Période d’activités et rencontres individuelles</a:t>
            </a:r>
          </a:p>
          <a:p>
            <a:pPr lvl="1">
              <a:spcAft>
                <a:spcPct val="25000"/>
              </a:spcAft>
              <a:buClr>
                <a:srgbClr val="FF6600"/>
              </a:buClr>
              <a:defRPr/>
            </a:pPr>
            <a:r>
              <a:rPr lang="fr-CA" altLang="fr-FR" sz="2400" dirty="0">
                <a:solidFill>
                  <a:schemeClr val="tx2">
                    <a:lumMod val="75000"/>
                  </a:schemeClr>
                </a:solidFill>
                <a:latin typeface="Arial" panose="020B0604020202020204" pitchFamily="34" charset="0"/>
                <a:cs typeface="Arial" panose="020B0604020202020204" pitchFamily="34" charset="0"/>
              </a:rPr>
              <a:t>Base </a:t>
            </a:r>
            <a:r>
              <a:rPr lang="fr-CA" altLang="fr-FR" sz="2400" u="sng" dirty="0">
                <a:solidFill>
                  <a:schemeClr val="tx2">
                    <a:lumMod val="75000"/>
                  </a:schemeClr>
                </a:solidFill>
                <a:latin typeface="Arial" panose="020B0604020202020204" pitchFamily="34" charset="0"/>
                <a:cs typeface="Arial" panose="020B0604020202020204" pitchFamily="34" charset="0"/>
              </a:rPr>
              <a:t>volontaire</a:t>
            </a:r>
            <a:r>
              <a:rPr lang="fr-CA" altLang="fr-FR" sz="2400" dirty="0">
                <a:solidFill>
                  <a:schemeClr val="tx2">
                    <a:lumMod val="75000"/>
                  </a:schemeClr>
                </a:solidFill>
                <a:latin typeface="Arial" panose="020B0604020202020204" pitchFamily="34" charset="0"/>
                <a:cs typeface="Arial" panose="020B0604020202020204" pitchFamily="34" charset="0"/>
              </a:rPr>
              <a:t> et animatrice/</a:t>
            </a:r>
            <a:r>
              <a:rPr lang="fr-CA" altLang="fr-FR" sz="2400" dirty="0" err="1">
                <a:solidFill>
                  <a:schemeClr val="tx2">
                    <a:lumMod val="75000"/>
                  </a:schemeClr>
                </a:solidFill>
                <a:latin typeface="Arial" panose="020B0604020202020204" pitchFamily="34" charset="0"/>
                <a:cs typeface="Arial" panose="020B0604020202020204" pitchFamily="34" charset="0"/>
              </a:rPr>
              <a:t>teur</a:t>
            </a:r>
            <a:r>
              <a:rPr lang="fr-CA" altLang="fr-FR" sz="2400" dirty="0">
                <a:solidFill>
                  <a:schemeClr val="tx2">
                    <a:lumMod val="75000"/>
                  </a:schemeClr>
                </a:solidFill>
                <a:latin typeface="Arial" panose="020B0604020202020204" pitchFamily="34" charset="0"/>
                <a:cs typeface="Arial" panose="020B0604020202020204" pitchFamily="34" charset="0"/>
              </a:rPr>
              <a:t> de leur choix;</a:t>
            </a:r>
          </a:p>
          <a:p>
            <a:pPr lvl="1">
              <a:buClr>
                <a:srgbClr val="FF6600"/>
              </a:buClr>
              <a:defRPr/>
            </a:pPr>
            <a:r>
              <a:rPr lang="fr-CA" altLang="fr-FR" sz="2400" dirty="0">
                <a:solidFill>
                  <a:schemeClr val="tx2">
                    <a:lumMod val="75000"/>
                  </a:schemeClr>
                </a:solidFill>
                <a:latin typeface="Arial" panose="020B0604020202020204" pitchFamily="34" charset="0"/>
                <a:cs typeface="Arial" panose="020B0604020202020204" pitchFamily="34" charset="0"/>
              </a:rPr>
              <a:t>Recevoir les </a:t>
            </a:r>
            <a:r>
              <a:rPr lang="fr-CA" altLang="fr-FR" sz="2400" u="sng" dirty="0">
                <a:solidFill>
                  <a:schemeClr val="tx2">
                    <a:lumMod val="75000"/>
                  </a:schemeClr>
                </a:solidFill>
                <a:latin typeface="Arial" panose="020B0604020202020204" pitchFamily="34" charset="0"/>
                <a:cs typeface="Arial" panose="020B0604020202020204" pitchFamily="34" charset="0"/>
              </a:rPr>
              <a:t>commentaires des enfants</a:t>
            </a:r>
            <a:r>
              <a:rPr lang="fr-CA" altLang="fr-FR" sz="2400" dirty="0">
                <a:solidFill>
                  <a:schemeClr val="tx2">
                    <a:lumMod val="75000"/>
                  </a:schemeClr>
                </a:solidFill>
                <a:latin typeface="Arial" panose="020B0604020202020204" pitchFamily="34" charset="0"/>
                <a:cs typeface="Arial" panose="020B0604020202020204" pitchFamily="34" charset="0"/>
              </a:rPr>
              <a:t> suite à l’atelier, </a:t>
            </a:r>
            <a:r>
              <a:rPr lang="fr-CA" altLang="fr-FR" sz="2400" u="sng" dirty="0">
                <a:solidFill>
                  <a:schemeClr val="tx2">
                    <a:lumMod val="75000"/>
                  </a:schemeClr>
                </a:solidFill>
                <a:latin typeface="Arial" panose="020B0604020202020204" pitchFamily="34" charset="0"/>
                <a:cs typeface="Arial" panose="020B0604020202020204" pitchFamily="34" charset="0"/>
              </a:rPr>
              <a:t>révision des notions vues</a:t>
            </a:r>
            <a:r>
              <a:rPr lang="fr-CA" altLang="fr-FR" sz="2400" dirty="0">
                <a:solidFill>
                  <a:schemeClr val="tx2">
                    <a:lumMod val="75000"/>
                  </a:schemeClr>
                </a:solidFill>
                <a:latin typeface="Arial" panose="020B0604020202020204" pitchFamily="34" charset="0"/>
                <a:cs typeface="Arial" panose="020B0604020202020204" pitchFamily="34" charset="0"/>
              </a:rPr>
              <a:t>, </a:t>
            </a:r>
            <a:r>
              <a:rPr lang="fr-CA" altLang="fr-FR" sz="2400" u="sng" dirty="0">
                <a:solidFill>
                  <a:schemeClr val="tx2">
                    <a:lumMod val="75000"/>
                  </a:schemeClr>
                </a:solidFill>
                <a:latin typeface="Arial" panose="020B0604020202020204" pitchFamily="34" charset="0"/>
                <a:cs typeface="Arial" panose="020B0604020202020204" pitchFamily="34" charset="0"/>
              </a:rPr>
              <a:t>soutien et référence</a:t>
            </a:r>
            <a:r>
              <a:rPr lang="fr-CA" altLang="fr-FR" sz="2400" dirty="0">
                <a:solidFill>
                  <a:schemeClr val="tx2">
                    <a:lumMod val="75000"/>
                  </a:schemeClr>
                </a:solidFill>
                <a:latin typeface="Arial" panose="020B0604020202020204" pitchFamily="34" charset="0"/>
                <a:cs typeface="Arial" panose="020B0604020202020204" pitchFamily="34" charset="0"/>
              </a:rPr>
              <a:t> aux ressources du milieu au besoin.</a:t>
            </a:r>
          </a:p>
        </p:txBody>
      </p:sp>
    </p:spTree>
    <p:extLst>
      <p:ext uri="{BB962C8B-B14F-4D97-AF65-F5344CB8AC3E}">
        <p14:creationId xmlns:p14="http://schemas.microsoft.com/office/powerpoint/2010/main" val="532582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2359"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custDataLst>
              <p:tags r:id="rId4"/>
            </p:custDataLst>
          </p:nvPr>
        </p:nvSpPr>
        <p:spPr>
          <a:xfrm>
            <a:off x="1115616" y="91287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CA" sz="3200" dirty="0">
                <a:solidFill>
                  <a:srgbClr val="FF6600"/>
                </a:solidFill>
                <a:latin typeface="Arial" panose="020B0604020202020204" pitchFamily="34" charset="0"/>
                <a:cs typeface="Arial" panose="020B0604020202020204" pitchFamily="34" charset="0"/>
              </a:rPr>
              <a:t>POUR LES ENFANTS DU PRÉSCOLAIRE</a:t>
            </a:r>
            <a:endParaRPr lang="fr-FR" sz="3200" dirty="0">
              <a:solidFill>
                <a:srgbClr val="FF6600"/>
              </a:solidFill>
              <a:latin typeface="Arial" panose="020B0604020202020204" pitchFamily="34" charset="0"/>
              <a:cs typeface="Arial" panose="020B0604020202020204" pitchFamily="34" charset="0"/>
            </a:endParaRPr>
          </a:p>
        </p:txBody>
      </p:sp>
      <p:sp>
        <p:nvSpPr>
          <p:cNvPr id="6" name="Rectangle 3"/>
          <p:cNvSpPr txBox="1">
            <a:spLocks noChangeArrowheads="1"/>
          </p:cNvSpPr>
          <p:nvPr>
            <p:custDataLst>
              <p:tags r:id="rId5"/>
            </p:custDataLst>
          </p:nvPr>
        </p:nvSpPr>
        <p:spPr>
          <a:xfrm>
            <a:off x="1403648" y="1988841"/>
            <a:ext cx="7128792" cy="30963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25000"/>
              </a:spcAft>
              <a:buClr>
                <a:srgbClr val="FF6600"/>
              </a:buClr>
              <a:defRPr/>
            </a:pPr>
            <a:endParaRPr lang="fr-CA" altLang="fr-FR" sz="2800" u="sng" dirty="0" smtClean="0">
              <a:solidFill>
                <a:schemeClr val="tx2">
                  <a:lumMod val="75000"/>
                </a:schemeClr>
              </a:solidFill>
              <a:latin typeface="Arial" panose="020B0604020202020204" pitchFamily="34" charset="0"/>
              <a:cs typeface="Arial" panose="020B0604020202020204" pitchFamily="34" charset="0"/>
            </a:endParaRPr>
          </a:p>
          <a:p>
            <a:pPr>
              <a:spcAft>
                <a:spcPct val="25000"/>
              </a:spcAft>
              <a:buClr>
                <a:srgbClr val="FF6600"/>
              </a:buClr>
              <a:defRPr/>
            </a:pPr>
            <a:r>
              <a:rPr lang="fr-CA" altLang="fr-FR" sz="2800" u="sng" dirty="0" smtClean="0">
                <a:solidFill>
                  <a:schemeClr val="tx2">
                    <a:lumMod val="75000"/>
                  </a:schemeClr>
                </a:solidFill>
                <a:latin typeface="Arial" panose="020B0604020202020204" pitchFamily="34" charset="0"/>
                <a:cs typeface="Arial" panose="020B0604020202020204" pitchFamily="34" charset="0"/>
              </a:rPr>
              <a:t>Durée</a:t>
            </a:r>
            <a:r>
              <a:rPr lang="fr-CA" altLang="fr-FR" sz="2800" dirty="0">
                <a:solidFill>
                  <a:schemeClr val="tx2">
                    <a:lumMod val="75000"/>
                  </a:schemeClr>
                </a:solidFill>
                <a:latin typeface="Arial" panose="020B0604020202020204" pitchFamily="34" charset="0"/>
                <a:cs typeface="Arial" panose="020B0604020202020204" pitchFamily="34" charset="0"/>
              </a:rPr>
              <a:t>: 3 jours consécutifs, de </a:t>
            </a:r>
            <a:r>
              <a:rPr lang="fr-CA" altLang="fr-FR" sz="2800" dirty="0" smtClean="0">
                <a:solidFill>
                  <a:schemeClr val="tx2">
                    <a:lumMod val="75000"/>
                  </a:schemeClr>
                </a:solidFill>
                <a:latin typeface="Arial" panose="020B0604020202020204" pitchFamily="34" charset="0"/>
                <a:cs typeface="Arial" panose="020B0604020202020204" pitchFamily="34" charset="0"/>
              </a:rPr>
              <a:t>30 </a:t>
            </a:r>
            <a:r>
              <a:rPr lang="fr-CA" altLang="fr-FR" sz="2800" dirty="0">
                <a:solidFill>
                  <a:schemeClr val="tx2">
                    <a:lumMod val="75000"/>
                  </a:schemeClr>
                </a:solidFill>
                <a:latin typeface="Arial" panose="020B0604020202020204" pitchFamily="34" charset="0"/>
                <a:cs typeface="Arial" panose="020B0604020202020204" pitchFamily="34" charset="0"/>
              </a:rPr>
              <a:t>à </a:t>
            </a:r>
            <a:r>
              <a:rPr lang="fr-CA" altLang="fr-FR" sz="2800" dirty="0" smtClean="0">
                <a:solidFill>
                  <a:schemeClr val="tx2">
                    <a:lumMod val="75000"/>
                  </a:schemeClr>
                </a:solidFill>
                <a:latin typeface="Arial" panose="020B0604020202020204" pitchFamily="34" charset="0"/>
                <a:cs typeface="Arial" panose="020B0604020202020204" pitchFamily="34" charset="0"/>
              </a:rPr>
              <a:t>40 </a:t>
            </a:r>
            <a:r>
              <a:rPr lang="fr-CA" altLang="fr-FR" sz="2800" dirty="0">
                <a:solidFill>
                  <a:schemeClr val="tx2">
                    <a:lumMod val="75000"/>
                  </a:schemeClr>
                </a:solidFill>
                <a:latin typeface="Arial" panose="020B0604020202020204" pitchFamily="34" charset="0"/>
                <a:cs typeface="Arial" panose="020B0604020202020204" pitchFamily="34" charset="0"/>
              </a:rPr>
              <a:t>minutes par </a:t>
            </a:r>
            <a:r>
              <a:rPr lang="fr-CA" altLang="fr-FR" sz="2800" dirty="0" smtClean="0">
                <a:solidFill>
                  <a:schemeClr val="tx2">
                    <a:lumMod val="75000"/>
                  </a:schemeClr>
                </a:solidFill>
                <a:latin typeface="Arial" panose="020B0604020202020204" pitchFamily="34" charset="0"/>
                <a:cs typeface="Arial" panose="020B0604020202020204" pitchFamily="34" charset="0"/>
              </a:rPr>
              <a:t>jour</a:t>
            </a:r>
            <a:endParaRPr lang="fr-CA" altLang="fr-FR" sz="2800" dirty="0">
              <a:solidFill>
                <a:schemeClr val="tx2">
                  <a:lumMod val="75000"/>
                </a:schemeClr>
              </a:solidFill>
              <a:latin typeface="Arial" panose="020B0604020202020204" pitchFamily="34" charset="0"/>
              <a:cs typeface="Arial" panose="020B0604020202020204" pitchFamily="34" charset="0"/>
            </a:endParaRPr>
          </a:p>
          <a:p>
            <a:pPr>
              <a:spcAft>
                <a:spcPct val="25000"/>
              </a:spcAft>
              <a:buClr>
                <a:srgbClr val="FF6600"/>
              </a:buClr>
              <a:defRPr/>
            </a:pPr>
            <a:r>
              <a:rPr lang="fr-CA" altLang="fr-FR" sz="2800" dirty="0">
                <a:solidFill>
                  <a:schemeClr val="tx2">
                    <a:lumMod val="75000"/>
                  </a:schemeClr>
                </a:solidFill>
                <a:latin typeface="Arial" panose="020B0604020202020204" pitchFamily="34" charset="0"/>
                <a:cs typeface="Arial" panose="020B0604020202020204" pitchFamily="34" charset="0"/>
              </a:rPr>
              <a:t>Même contenu qu’au primaire mais adapté à l'âge </a:t>
            </a:r>
          </a:p>
        </p:txBody>
      </p:sp>
    </p:spTree>
    <p:extLst>
      <p:ext uri="{BB962C8B-B14F-4D97-AF65-F5344CB8AC3E}">
        <p14:creationId xmlns:p14="http://schemas.microsoft.com/office/powerpoint/2010/main" val="1234737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2359"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custDataLst>
              <p:tags r:id="rId4"/>
            </p:custDataLst>
          </p:nvPr>
        </p:nvPicPr>
        <p:blipFill>
          <a:blip r:embed="rId10"/>
          <a:stretch>
            <a:fillRect/>
          </a:stretch>
        </p:blipFill>
        <p:spPr>
          <a:xfrm>
            <a:off x="1176422" y="336653"/>
            <a:ext cx="8230313" cy="1847248"/>
          </a:xfrm>
          <a:prstGeom prst="rect">
            <a:avLst/>
          </a:prstGeom>
        </p:spPr>
      </p:pic>
      <p:sp>
        <p:nvSpPr>
          <p:cNvPr id="6" name="Espace réservé du contenu 6"/>
          <p:cNvSpPr txBox="1">
            <a:spLocks/>
          </p:cNvSpPr>
          <p:nvPr>
            <p:custDataLst>
              <p:tags r:id="rId5"/>
            </p:custDataLst>
          </p:nvPr>
        </p:nvSpPr>
        <p:spPr>
          <a:xfrm>
            <a:off x="1403648" y="2060848"/>
            <a:ext cx="7632848"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fr-FR" sz="2400" b="1" dirty="0">
                <a:solidFill>
                  <a:schemeClr val="tx2">
                    <a:lumMod val="75000"/>
                  </a:schemeClr>
                </a:solidFill>
                <a:latin typeface="Arial" panose="020B0604020202020204" pitchFamily="34" charset="0"/>
                <a:cs typeface="Arial" panose="020B0604020202020204" pitchFamily="34" charset="0"/>
              </a:rPr>
              <a:t>Cahiers d’activités complémentaires destinés aux enfants</a:t>
            </a:r>
            <a:r>
              <a:rPr lang="fr-FR" altLang="fr-FR" sz="2400" dirty="0">
                <a:solidFill>
                  <a:schemeClr val="tx2">
                    <a:lumMod val="75000"/>
                  </a:schemeClr>
                </a:solidFill>
                <a:latin typeface="Arial" panose="020B0604020202020204" pitchFamily="34" charset="0"/>
                <a:cs typeface="Arial" panose="020B0604020202020204" pitchFamily="34" charset="0"/>
              </a:rPr>
              <a:t>.</a:t>
            </a:r>
          </a:p>
          <a:p>
            <a:endParaRPr lang="fr-FR" altLang="fr-FR" sz="2400" dirty="0">
              <a:latin typeface="Arial" panose="020B0604020202020204" pitchFamily="34" charset="0"/>
              <a:cs typeface="Arial" panose="020B0604020202020204" pitchFamily="34" charset="0"/>
            </a:endParaRPr>
          </a:p>
          <a:p>
            <a:endParaRPr lang="fr-FR" altLang="fr-FR" sz="2400" dirty="0">
              <a:latin typeface="Arial" panose="020B0604020202020204" pitchFamily="34" charset="0"/>
              <a:cs typeface="Arial" panose="020B0604020202020204" pitchFamily="34" charset="0"/>
            </a:endParaRPr>
          </a:p>
          <a:p>
            <a:endParaRPr lang="fr-FR" altLang="fr-FR" sz="2400" dirty="0">
              <a:latin typeface="Arial" panose="020B0604020202020204" pitchFamily="34" charset="0"/>
              <a:cs typeface="Arial" panose="020B0604020202020204" pitchFamily="34" charset="0"/>
            </a:endParaRPr>
          </a:p>
          <a:p>
            <a:endParaRPr lang="fr-FR" altLang="fr-FR" sz="2400" dirty="0">
              <a:latin typeface="Arial" panose="020B0604020202020204" pitchFamily="34" charset="0"/>
              <a:cs typeface="Arial" panose="020B0604020202020204" pitchFamily="34" charset="0"/>
            </a:endParaRPr>
          </a:p>
          <a:p>
            <a:endParaRPr lang="fr-FR" altLang="fr-FR" sz="2400" dirty="0">
              <a:latin typeface="Arial" panose="020B0604020202020204" pitchFamily="34" charset="0"/>
              <a:cs typeface="Arial" panose="020B0604020202020204" pitchFamily="34" charset="0"/>
            </a:endParaRPr>
          </a:p>
          <a:p>
            <a:pPr marL="0" indent="0">
              <a:buNone/>
            </a:pPr>
            <a:endParaRPr lang="fr-FR" altLang="fr-FR" sz="2400" dirty="0">
              <a:latin typeface="Arial" panose="020B0604020202020204" pitchFamily="34" charset="0"/>
              <a:cs typeface="Arial" panose="020B0604020202020204" pitchFamily="34" charset="0"/>
            </a:endParaRPr>
          </a:p>
        </p:txBody>
      </p:sp>
      <p:pic>
        <p:nvPicPr>
          <p:cNvPr id="7" name="Image 3"/>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691680" y="2968743"/>
            <a:ext cx="7992888" cy="155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9666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rot="10800000">
            <a:off x="-2359"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907704" y="2204864"/>
            <a:ext cx="6362110" cy="1200329"/>
          </a:xfrm>
          <a:prstGeom prst="rect">
            <a:avLst/>
          </a:prstGeom>
          <a:noFill/>
        </p:spPr>
        <p:txBody>
          <a:bodyPr wrap="square" rtlCol="0">
            <a:spAutoFit/>
          </a:bodyPr>
          <a:lstStyle/>
          <a:p>
            <a:r>
              <a:rPr lang="fr-CA" sz="3600" b="1" dirty="0">
                <a:solidFill>
                  <a:srgbClr val="002774"/>
                </a:solidFill>
                <a:latin typeface="Arial" pitchFamily="34" charset="0"/>
                <a:cs typeface="Arial" pitchFamily="34" charset="0"/>
              </a:rPr>
              <a:t>Prévention au quotidien et discipline positive</a:t>
            </a:r>
          </a:p>
        </p:txBody>
      </p:sp>
    </p:spTree>
    <p:extLst>
      <p:ext uri="{BB962C8B-B14F-4D97-AF65-F5344CB8AC3E}">
        <p14:creationId xmlns:p14="http://schemas.microsoft.com/office/powerpoint/2010/main" val="172114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pic>
        <p:nvPicPr>
          <p:cNvPr id="2050" name="Picture 2"/>
          <p:cNvPicPr>
            <a:picLocks noChangeAspect="1" noChangeArrowheads="1"/>
          </p:cNvPicPr>
          <p:nvPr>
            <p:custDataLst>
              <p:tags r:id="rId5"/>
            </p:custDataLst>
          </p:nvPr>
        </p:nvPicPr>
        <p:blipFill rotWithShape="1">
          <a:blip r:embed="rId11" cstate="print">
            <a:extLst>
              <a:ext uri="{28A0092B-C50C-407E-A947-70E740481C1C}">
                <a14:useLocalDpi xmlns:a14="http://schemas.microsoft.com/office/drawing/2010/main" val="0"/>
              </a:ext>
            </a:extLst>
          </a:blip>
          <a:srcRect l="33981" t="11852" r="32222" b="7852"/>
          <a:stretch/>
        </p:blipFill>
        <p:spPr bwMode="auto">
          <a:xfrm>
            <a:off x="3563888" y="1376040"/>
            <a:ext cx="3031272" cy="450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22"/>
          <p:cNvSpPr txBox="1">
            <a:spLocks noChangeArrowheads="1"/>
          </p:cNvSpPr>
          <p:nvPr>
            <p:custDataLst>
              <p:tags r:id="rId6"/>
            </p:custDataLst>
          </p:nvPr>
        </p:nvSpPr>
        <p:spPr bwMode="auto">
          <a:xfrm>
            <a:off x="3671900" y="6021328"/>
            <a:ext cx="2815248" cy="2879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r>
              <a:rPr lang="fr-CA" sz="2200" dirty="0">
                <a:solidFill>
                  <a:srgbClr val="002774"/>
                </a:solidFill>
                <a:latin typeface="Arial" pitchFamily="34" charset="0"/>
                <a:cs typeface="Arial" pitchFamily="34" charset="0"/>
              </a:rPr>
              <a:t>Chapitre 2 - page 8</a:t>
            </a:r>
            <a:endParaRPr kumimoji="0" lang="fr-FR" sz="2200" i="0" u="none" strike="noStrike" cap="none" normalizeH="0" baseline="0" dirty="0">
              <a:ln>
                <a:noFill/>
              </a:ln>
              <a:solidFill>
                <a:schemeClr val="tx1"/>
              </a:solidFill>
              <a:effectLst/>
              <a:latin typeface="Arial" pitchFamily="34" charset="0"/>
              <a:cs typeface="Arial" pitchFamily="34" charset="0"/>
            </a:endParaRPr>
          </a:p>
        </p:txBody>
      </p:sp>
      <p:sp>
        <p:nvSpPr>
          <p:cNvPr id="10" name="ZoneTexte 9"/>
          <p:cNvSpPr txBox="1"/>
          <p:nvPr>
            <p:custDataLst>
              <p:tags r:id="rId7"/>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18379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custDataLst>
              <p:tags r:id="rId4"/>
            </p:custDataLst>
          </p:nvPr>
        </p:nvSpPr>
        <p:spPr>
          <a:xfrm>
            <a:off x="1691680" y="3168527"/>
            <a:ext cx="4608512" cy="2074414"/>
          </a:xfrm>
          <a:prstGeom prst="rect">
            <a:avLst/>
          </a:prstGeom>
          <a:noFill/>
        </p:spPr>
        <p:txBody>
          <a:bodyPr wrap="square" rtlCol="0">
            <a:spAutoFit/>
          </a:bodyPr>
          <a:lstStyle/>
          <a:p>
            <a:pPr>
              <a:lnSpc>
                <a:spcPct val="115000"/>
              </a:lnSpc>
              <a:defRPr/>
            </a:pPr>
            <a:r>
              <a:rPr lang="fr-CA" sz="2800" dirty="0">
                <a:solidFill>
                  <a:srgbClr val="002060"/>
                </a:solidFill>
                <a:latin typeface="Arial" pitchFamily="34" charset="0"/>
                <a:cs typeface="Arial" pitchFamily="34" charset="0"/>
              </a:rPr>
              <a:t>Et si c’était un adulte qui renversait son verre, est-ce que je me permettrais de réagir de la même façon…</a:t>
            </a:r>
          </a:p>
        </p:txBody>
      </p:sp>
      <p:sp>
        <p:nvSpPr>
          <p:cNvPr id="7" name="ZoneTexte 6"/>
          <p:cNvSpPr txBox="1"/>
          <p:nvPr>
            <p:custDataLst>
              <p:tags r:id="rId5"/>
            </p:custDataLst>
          </p:nvPr>
        </p:nvSpPr>
        <p:spPr>
          <a:xfrm>
            <a:off x="1691680" y="1628800"/>
            <a:ext cx="6408712" cy="954107"/>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Si un enfant vient de renverser son verre de jus…</a:t>
            </a:r>
          </a:p>
        </p:txBody>
      </p:sp>
      <p:pic>
        <p:nvPicPr>
          <p:cNvPr id="3074" name="Picture 2" descr="UNIJUS - jus splash"/>
          <p:cNvPicPr>
            <a:picLocks noChangeAspect="1" noChangeArrowheads="1"/>
          </p:cNvPicPr>
          <p:nvPr>
            <p:custDataLst>
              <p:tags r:id="rId6"/>
            </p:custDataLst>
          </p:nvPr>
        </p:nvPicPr>
        <p:blipFill rotWithShape="1">
          <a:blip r:embed="rId12" cstate="print">
            <a:extLst>
              <a:ext uri="{28A0092B-C50C-407E-A947-70E740481C1C}">
                <a14:useLocalDpi xmlns:a14="http://schemas.microsoft.com/office/drawing/2010/main" val="0"/>
              </a:ext>
            </a:extLst>
          </a:blip>
          <a:srcRect r="16243"/>
          <a:stretch/>
        </p:blipFill>
        <p:spPr bwMode="auto">
          <a:xfrm>
            <a:off x="6228184" y="2348880"/>
            <a:ext cx="2324162" cy="406521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custDataLst>
              <p:tags r:id="rId7"/>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7</a:t>
            </a:r>
          </a:p>
        </p:txBody>
      </p:sp>
      <p:sp>
        <p:nvSpPr>
          <p:cNvPr id="10" name="ZoneTexte 9"/>
          <p:cNvSpPr txBox="1"/>
          <p:nvPr>
            <p:custDataLst>
              <p:tags r:id="rId8"/>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spTree>
    <p:extLst>
      <p:ext uri="{BB962C8B-B14F-4D97-AF65-F5344CB8AC3E}">
        <p14:creationId xmlns:p14="http://schemas.microsoft.com/office/powerpoint/2010/main" val="39416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25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500"/>
                                  </p:stCondLst>
                                  <p:childTnLst>
                                    <p:animEffect transition="out" filter="fade">
                                      <p:cBhvr>
                                        <p:cTn id="15" dur="1250"/>
                                        <p:tgtEl>
                                          <p:spTgt spid="7"/>
                                        </p:tgtEl>
                                      </p:cBhvr>
                                    </p:animEffect>
                                    <p:set>
                                      <p:cBhvr>
                                        <p:cTn id="16" dur="1" fill="hold">
                                          <p:stCondLst>
                                            <p:cond delay="1249"/>
                                          </p:stCondLst>
                                        </p:cTn>
                                        <p:tgtEl>
                                          <p:spTgt spid="7"/>
                                        </p:tgtEl>
                                        <p:attrNameLst>
                                          <p:attrName>style.visibility</p:attrName>
                                        </p:attrNameLst>
                                      </p:cBhvr>
                                      <p:to>
                                        <p:strVal val="hidden"/>
                                      </p:to>
                                    </p:set>
                                  </p:childTnLst>
                                </p:cTn>
                              </p:par>
                              <p:par>
                                <p:cTn id="17" presetID="10" presetClass="entr" presetSubtype="0" fill="hold" grpId="0" nodeType="with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custDataLst>
              <p:tags r:id="rId1"/>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a:off x="-180528"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custDataLst>
              <p:tags r:id="rId2"/>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rot="10800000">
            <a:off x="-180527"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custDataLst>
              <p:tags r:id="rId3"/>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80528"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custDataLst>
              <p:tags r:id="rId4"/>
            </p:custDataLst>
          </p:nvPr>
        </p:nvSpPr>
        <p:spPr>
          <a:xfrm>
            <a:off x="6156176"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ACCUEIL ET PRÉSENTATION</a:t>
            </a:r>
          </a:p>
        </p:txBody>
      </p:sp>
      <p:sp>
        <p:nvSpPr>
          <p:cNvPr id="4" name="ZoneTexte 3"/>
          <p:cNvSpPr txBox="1"/>
          <p:nvPr>
            <p:custDataLst>
              <p:tags r:id="rId5"/>
            </p:custDataLst>
          </p:nvPr>
        </p:nvSpPr>
        <p:spPr>
          <a:xfrm>
            <a:off x="2602378" y="5138028"/>
            <a:ext cx="2905726"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3 volets </a:t>
            </a:r>
          </a:p>
        </p:txBody>
      </p:sp>
      <p:sp>
        <p:nvSpPr>
          <p:cNvPr id="14" name="ZoneTexte 13"/>
          <p:cNvSpPr txBox="1"/>
          <p:nvPr>
            <p:custDataLst>
              <p:tags r:id="rId6"/>
            </p:custDataLst>
          </p:nvPr>
        </p:nvSpPr>
        <p:spPr>
          <a:xfrm>
            <a:off x="5198126" y="4489956"/>
            <a:ext cx="2758250"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Personnel </a:t>
            </a:r>
          </a:p>
        </p:txBody>
      </p:sp>
      <p:sp>
        <p:nvSpPr>
          <p:cNvPr id="15" name="ZoneTexte 14"/>
          <p:cNvSpPr txBox="1"/>
          <p:nvPr>
            <p:custDataLst>
              <p:tags r:id="rId7"/>
            </p:custDataLst>
          </p:nvPr>
        </p:nvSpPr>
        <p:spPr>
          <a:xfrm>
            <a:off x="5220072" y="5138028"/>
            <a:ext cx="3096344"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Parents</a:t>
            </a:r>
          </a:p>
        </p:txBody>
      </p:sp>
      <p:sp>
        <p:nvSpPr>
          <p:cNvPr id="16" name="ZoneTexte 15"/>
          <p:cNvSpPr txBox="1"/>
          <p:nvPr>
            <p:custDataLst>
              <p:tags r:id="rId8"/>
            </p:custDataLst>
          </p:nvPr>
        </p:nvSpPr>
        <p:spPr>
          <a:xfrm>
            <a:off x="5220071" y="5714092"/>
            <a:ext cx="3096345"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Enfants </a:t>
            </a:r>
          </a:p>
        </p:txBody>
      </p:sp>
      <p:pic>
        <p:nvPicPr>
          <p:cNvPr id="17" name="Picture 2"/>
          <p:cNvPicPr>
            <a:picLocks noChangeAspect="1" noChangeArrowheads="1"/>
          </p:cNvPicPr>
          <p:nvPr>
            <p:custDataLst>
              <p:tags r:id="rId9"/>
            </p:custDataLst>
          </p:nvPr>
        </p:nvPicPr>
        <p:blipFill rotWithShape="1">
          <a:blip r:embed="rId21" cstate="print">
            <a:extLst>
              <a:ext uri="{28A0092B-C50C-407E-A947-70E740481C1C}">
                <a14:useLocalDpi xmlns:a14="http://schemas.microsoft.com/office/drawing/2010/main" val="0"/>
              </a:ext>
            </a:extLst>
          </a:blip>
          <a:srcRect b="91577"/>
          <a:stretch/>
        </p:blipFill>
        <p:spPr bwMode="auto">
          <a:xfrm>
            <a:off x="4690610" y="4521481"/>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custDataLst>
              <p:tags r:id="rId10"/>
            </p:custDataLst>
          </p:nvPr>
        </p:nvPicPr>
        <p:blipFill rotWithShape="1">
          <a:blip r:embed="rId21" cstate="print">
            <a:extLst>
              <a:ext uri="{28A0092B-C50C-407E-A947-70E740481C1C}">
                <a14:useLocalDpi xmlns:a14="http://schemas.microsoft.com/office/drawing/2010/main" val="0"/>
              </a:ext>
            </a:extLst>
          </a:blip>
          <a:srcRect t="11843" b="78919"/>
          <a:stretch/>
        </p:blipFill>
        <p:spPr bwMode="auto">
          <a:xfrm>
            <a:off x="4690610" y="5049984"/>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custDataLst>
              <p:tags r:id="rId11"/>
            </p:custDataLst>
          </p:nvPr>
        </p:nvPicPr>
        <p:blipFill rotWithShape="1">
          <a:blip r:embed="rId21" cstate="print">
            <a:extLst>
              <a:ext uri="{28A0092B-C50C-407E-A947-70E740481C1C}">
                <a14:useLocalDpi xmlns:a14="http://schemas.microsoft.com/office/drawing/2010/main" val="0"/>
              </a:ext>
            </a:extLst>
          </a:blip>
          <a:srcRect t="24825" b="64891"/>
          <a:stretch/>
        </p:blipFill>
        <p:spPr bwMode="auto">
          <a:xfrm>
            <a:off x="4690610" y="5661248"/>
            <a:ext cx="457454" cy="6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ZoneTexte 20"/>
          <p:cNvSpPr txBox="1"/>
          <p:nvPr>
            <p:custDataLst>
              <p:tags r:id="rId12"/>
            </p:custDataLst>
          </p:nvPr>
        </p:nvSpPr>
        <p:spPr>
          <a:xfrm>
            <a:off x="1229939" y="3573016"/>
            <a:ext cx="7734549" cy="430887"/>
          </a:xfrm>
          <a:prstGeom prst="rect">
            <a:avLst/>
          </a:prstGeom>
          <a:noFill/>
        </p:spPr>
        <p:txBody>
          <a:bodyPr wrap="square" rtlCol="0">
            <a:spAutoFit/>
          </a:bodyPr>
          <a:lstStyle/>
          <a:p>
            <a:pPr algn="ctr"/>
            <a:r>
              <a:rPr lang="fr-CA" sz="2200" b="1" dirty="0">
                <a:solidFill>
                  <a:srgbClr val="002774"/>
                </a:solidFill>
                <a:latin typeface="Arial" pitchFamily="34" charset="0"/>
                <a:cs typeface="Arial" pitchFamily="34" charset="0"/>
              </a:rPr>
              <a:t>Prévenir toutes les formes de violence faite aux enfants. </a:t>
            </a:r>
          </a:p>
        </p:txBody>
      </p:sp>
      <p:sp>
        <p:nvSpPr>
          <p:cNvPr id="3" name="Ellipse 2"/>
          <p:cNvSpPr/>
          <p:nvPr>
            <p:custDataLst>
              <p:tags r:id="rId13"/>
            </p:custDataLst>
          </p:nvPr>
        </p:nvSpPr>
        <p:spPr>
          <a:xfrm>
            <a:off x="6873663" y="1650699"/>
            <a:ext cx="1517354" cy="657654"/>
          </a:xfrm>
          <a:prstGeom prst="ellipse">
            <a:avLst/>
          </a:prstGeom>
          <a:gradFill flip="none" rotWithShape="1">
            <a:gsLst>
              <a:gs pos="0">
                <a:srgbClr val="EA6C1E"/>
              </a:gs>
              <a:gs pos="20000">
                <a:srgbClr val="EA6C1E"/>
              </a:gs>
              <a:gs pos="100000">
                <a:srgbClr val="F8B80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p:cNvSpPr txBox="1"/>
          <p:nvPr>
            <p:custDataLst>
              <p:tags r:id="rId14"/>
            </p:custDataLst>
          </p:nvPr>
        </p:nvSpPr>
        <p:spPr>
          <a:xfrm>
            <a:off x="6732240" y="1717916"/>
            <a:ext cx="1800200" cy="523220"/>
          </a:xfrm>
          <a:prstGeom prst="rect">
            <a:avLst/>
          </a:prstGeom>
          <a:noFill/>
        </p:spPr>
        <p:txBody>
          <a:bodyPr wrap="square" rtlCol="0">
            <a:spAutoFit/>
          </a:bodyPr>
          <a:lstStyle/>
          <a:p>
            <a:pPr algn="ctr"/>
            <a:r>
              <a:rPr lang="fr-CA" sz="1400" b="1" dirty="0">
                <a:solidFill>
                  <a:srgbClr val="FED540"/>
                </a:solidFill>
                <a:latin typeface="Arial" pitchFamily="34" charset="0"/>
                <a:cs typeface="Arial" pitchFamily="34" charset="0"/>
              </a:rPr>
              <a:t>Depuis </a:t>
            </a:r>
          </a:p>
          <a:p>
            <a:pPr algn="ctr"/>
            <a:r>
              <a:rPr lang="fr-CA" sz="1400" b="1" dirty="0">
                <a:solidFill>
                  <a:srgbClr val="FED540"/>
                </a:solidFill>
                <a:latin typeface="Arial" pitchFamily="34" charset="0"/>
                <a:cs typeface="Arial" pitchFamily="34" charset="0"/>
              </a:rPr>
              <a:t>1989</a:t>
            </a:r>
          </a:p>
        </p:txBody>
      </p:sp>
      <p:sp>
        <p:nvSpPr>
          <p:cNvPr id="20" name="ZoneTexte 19"/>
          <p:cNvSpPr txBox="1"/>
          <p:nvPr>
            <p:custDataLst>
              <p:tags r:id="rId15"/>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1</a:t>
            </a:r>
          </a:p>
        </p:txBody>
      </p:sp>
      <p:pic>
        <p:nvPicPr>
          <p:cNvPr id="22" name="Image 21" descr="ROEQ.jpg"/>
          <p:cNvPicPr>
            <a:picLocks noChangeAspect="1"/>
          </p:cNvPicPr>
          <p:nvPr>
            <p:custDataLst>
              <p:tags r:id="rId16"/>
            </p:custDataLst>
          </p:nvPr>
        </p:nvPicPr>
        <p:blipFill>
          <a:blip r:embed="rId22" cstate="print"/>
          <a:stretch>
            <a:fillRect/>
          </a:stretch>
        </p:blipFill>
        <p:spPr>
          <a:xfrm>
            <a:off x="1547664" y="476672"/>
            <a:ext cx="4212468" cy="2808312"/>
          </a:xfrm>
          <a:prstGeom prst="rect">
            <a:avLst/>
          </a:prstGeom>
        </p:spPr>
      </p:pic>
      <p:sp>
        <p:nvSpPr>
          <p:cNvPr id="7" name="ZoneTexte 6"/>
          <p:cNvSpPr txBox="1"/>
          <p:nvPr>
            <p:custDataLst>
              <p:tags r:id="rId17"/>
            </p:custDataLst>
          </p:nvPr>
        </p:nvSpPr>
        <p:spPr>
          <a:xfrm>
            <a:off x="1229939" y="332656"/>
            <a:ext cx="7734549" cy="6412301"/>
          </a:xfrm>
          <a:prstGeom prst="rect">
            <a:avLst/>
          </a:prstGeom>
          <a:noFill/>
        </p:spPr>
        <p:txBody>
          <a:bodyPr wrap="square" rtlCol="0">
            <a:spAutoFit/>
          </a:bodyPr>
          <a:lstStyle/>
          <a:p>
            <a:endParaRPr lang="fr-CA" dirty="0"/>
          </a:p>
        </p:txBody>
      </p:sp>
    </p:spTree>
    <p:extLst>
      <p:ext uri="{BB962C8B-B14F-4D97-AF65-F5344CB8AC3E}">
        <p14:creationId xmlns:p14="http://schemas.microsoft.com/office/powerpoint/2010/main" val="2301443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custDataLst>
              <p:tags r:id="rId4"/>
            </p:custDataLst>
          </p:nvPr>
        </p:nvSpPr>
        <p:spPr>
          <a:xfrm>
            <a:off x="1885752" y="3781489"/>
            <a:ext cx="1296144" cy="1015663"/>
          </a:xfrm>
          <a:prstGeom prst="rect">
            <a:avLst/>
          </a:prstGeom>
          <a:noFill/>
        </p:spPr>
        <p:txBody>
          <a:bodyPr wrap="square" rtlCol="0">
            <a:spAutoFit/>
          </a:bodyPr>
          <a:lstStyle/>
          <a:p>
            <a:r>
              <a:rPr lang="fr-CA" sz="6000" b="1" dirty="0">
                <a:solidFill>
                  <a:srgbClr val="002774"/>
                </a:solidFill>
                <a:latin typeface="Arial" pitchFamily="34" charset="0"/>
                <a:cs typeface="Arial" pitchFamily="34" charset="0"/>
              </a:rPr>
              <a:t>5C </a:t>
            </a:r>
          </a:p>
        </p:txBody>
      </p:sp>
      <p:sp>
        <p:nvSpPr>
          <p:cNvPr id="9" name="ZoneTexte 8"/>
          <p:cNvSpPr txBox="1"/>
          <p:nvPr>
            <p:custDataLst>
              <p:tags r:id="rId5"/>
            </p:custDataLst>
          </p:nvPr>
        </p:nvSpPr>
        <p:spPr>
          <a:xfrm>
            <a:off x="4017398" y="2860554"/>
            <a:ext cx="4489636"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C</a:t>
            </a:r>
            <a:r>
              <a:rPr lang="fr-CA" sz="2800" dirty="0">
                <a:solidFill>
                  <a:srgbClr val="002774"/>
                </a:solidFill>
                <a:latin typeface="Arial" pitchFamily="34" charset="0"/>
                <a:cs typeface="Arial" pitchFamily="34" charset="0"/>
              </a:rPr>
              <a:t>laires et sécurisantes </a:t>
            </a:r>
          </a:p>
        </p:txBody>
      </p:sp>
      <p:sp>
        <p:nvSpPr>
          <p:cNvPr id="10" name="ZoneTexte 9"/>
          <p:cNvSpPr txBox="1"/>
          <p:nvPr>
            <p:custDataLst>
              <p:tags r:id="rId6"/>
            </p:custDataLst>
          </p:nvPr>
        </p:nvSpPr>
        <p:spPr>
          <a:xfrm>
            <a:off x="4017398" y="3455638"/>
            <a:ext cx="4489636"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C</a:t>
            </a:r>
            <a:r>
              <a:rPr lang="fr-CA" sz="2800" dirty="0">
                <a:solidFill>
                  <a:srgbClr val="002774"/>
                </a:solidFill>
                <a:latin typeface="Arial" pitchFamily="34" charset="0"/>
                <a:cs typeface="Arial" pitchFamily="34" charset="0"/>
              </a:rPr>
              <a:t>oncrètes et réalistes</a:t>
            </a:r>
          </a:p>
        </p:txBody>
      </p:sp>
      <p:sp>
        <p:nvSpPr>
          <p:cNvPr id="11" name="ZoneTexte 10"/>
          <p:cNvSpPr txBox="1"/>
          <p:nvPr>
            <p:custDataLst>
              <p:tags r:id="rId7"/>
            </p:custDataLst>
          </p:nvPr>
        </p:nvSpPr>
        <p:spPr>
          <a:xfrm>
            <a:off x="3995936" y="4081043"/>
            <a:ext cx="4511098"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C</a:t>
            </a:r>
            <a:r>
              <a:rPr lang="fr-CA" sz="2800" dirty="0">
                <a:solidFill>
                  <a:srgbClr val="002774"/>
                </a:solidFill>
                <a:latin typeface="Arial" pitchFamily="34" charset="0"/>
                <a:cs typeface="Arial" pitchFamily="34" charset="0"/>
              </a:rPr>
              <a:t>onstantes et prévisibles </a:t>
            </a:r>
          </a:p>
        </p:txBody>
      </p:sp>
      <p:pic>
        <p:nvPicPr>
          <p:cNvPr id="12" name="Picture 2"/>
          <p:cNvPicPr>
            <a:picLocks noChangeAspect="1" noChangeArrowheads="1"/>
          </p:cNvPicPr>
          <p:nvPr>
            <p:custDataLst>
              <p:tags r:id="rId8"/>
            </p:custDataLst>
          </p:nvPr>
        </p:nvPicPr>
        <p:blipFill rotWithShape="1">
          <a:blip r:embed="rId21" cstate="print">
            <a:extLst>
              <a:ext uri="{28A0092B-C50C-407E-A947-70E740481C1C}">
                <a14:useLocalDpi xmlns:a14="http://schemas.microsoft.com/office/drawing/2010/main" val="0"/>
              </a:ext>
            </a:extLst>
          </a:blip>
          <a:srcRect b="91577"/>
          <a:stretch/>
        </p:blipFill>
        <p:spPr bwMode="auto">
          <a:xfrm>
            <a:off x="3491880" y="2892079"/>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custDataLst>
              <p:tags r:id="rId9"/>
            </p:custDataLst>
          </p:nvPr>
        </p:nvPicPr>
        <p:blipFill rotWithShape="1">
          <a:blip r:embed="rId21" cstate="print">
            <a:extLst>
              <a:ext uri="{28A0092B-C50C-407E-A947-70E740481C1C}">
                <a14:useLocalDpi xmlns:a14="http://schemas.microsoft.com/office/drawing/2010/main" val="0"/>
              </a:ext>
            </a:extLst>
          </a:blip>
          <a:srcRect t="11843" b="78919"/>
          <a:stretch/>
        </p:blipFill>
        <p:spPr bwMode="auto">
          <a:xfrm>
            <a:off x="3491880" y="3455782"/>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custDataLst>
              <p:tags r:id="rId10"/>
            </p:custDataLst>
          </p:nvPr>
        </p:nvPicPr>
        <p:blipFill rotWithShape="1">
          <a:blip r:embed="rId21" cstate="print">
            <a:extLst>
              <a:ext uri="{28A0092B-C50C-407E-A947-70E740481C1C}">
                <a14:useLocalDpi xmlns:a14="http://schemas.microsoft.com/office/drawing/2010/main" val="0"/>
              </a:ext>
            </a:extLst>
          </a:blip>
          <a:srcRect t="24825" b="64891"/>
          <a:stretch/>
        </p:blipFill>
        <p:spPr bwMode="auto">
          <a:xfrm>
            <a:off x="3495706" y="4081043"/>
            <a:ext cx="457454" cy="6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11"/>
            </p:custDataLst>
          </p:nvPr>
        </p:nvSpPr>
        <p:spPr>
          <a:xfrm>
            <a:off x="1691680" y="764704"/>
            <a:ext cx="6362110" cy="954107"/>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Dans les milieux de vie de l’enfants, </a:t>
            </a:r>
          </a:p>
          <a:p>
            <a:r>
              <a:rPr lang="fr-CA" sz="2800" b="1" dirty="0">
                <a:solidFill>
                  <a:srgbClr val="002774"/>
                </a:solidFill>
                <a:latin typeface="Arial" pitchFamily="34" charset="0"/>
                <a:cs typeface="Arial" pitchFamily="34" charset="0"/>
              </a:rPr>
              <a:t>établissez des règles à partir des...</a:t>
            </a:r>
          </a:p>
        </p:txBody>
      </p:sp>
      <p:pic>
        <p:nvPicPr>
          <p:cNvPr id="16" name="Picture 2"/>
          <p:cNvPicPr>
            <a:picLocks noChangeAspect="1" noChangeArrowheads="1"/>
          </p:cNvPicPr>
          <p:nvPr>
            <p:custDataLst>
              <p:tags r:id="rId12"/>
            </p:custDataLst>
          </p:nvPr>
        </p:nvPicPr>
        <p:blipFill rotWithShape="1">
          <a:blip r:embed="rId21" cstate="print">
            <a:extLst>
              <a:ext uri="{28A0092B-C50C-407E-A947-70E740481C1C}">
                <a14:useLocalDpi xmlns:a14="http://schemas.microsoft.com/office/drawing/2010/main" val="0"/>
              </a:ext>
            </a:extLst>
          </a:blip>
          <a:srcRect b="91577"/>
          <a:stretch/>
        </p:blipFill>
        <p:spPr bwMode="auto">
          <a:xfrm>
            <a:off x="3491880" y="4809513"/>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custDataLst>
              <p:tags r:id="rId13"/>
            </p:custDataLst>
          </p:nvPr>
        </p:nvPicPr>
        <p:blipFill rotWithShape="1">
          <a:blip r:embed="rId21" cstate="print">
            <a:extLst>
              <a:ext uri="{28A0092B-C50C-407E-A947-70E740481C1C}">
                <a14:useLocalDpi xmlns:a14="http://schemas.microsoft.com/office/drawing/2010/main" val="0"/>
              </a:ext>
            </a:extLst>
          </a:blip>
          <a:srcRect t="11843" b="78919"/>
          <a:stretch/>
        </p:blipFill>
        <p:spPr bwMode="auto">
          <a:xfrm>
            <a:off x="3491880" y="5338016"/>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custDataLst>
              <p:tags r:id="rId14"/>
            </p:custDataLst>
          </p:nvPr>
        </p:nvSpPr>
        <p:spPr>
          <a:xfrm>
            <a:off x="3995936" y="4705980"/>
            <a:ext cx="4511098"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C</a:t>
            </a:r>
            <a:r>
              <a:rPr lang="fr-CA" sz="2800" dirty="0">
                <a:solidFill>
                  <a:srgbClr val="002774"/>
                </a:solidFill>
                <a:latin typeface="Arial" pitchFamily="34" charset="0"/>
                <a:cs typeface="Arial" pitchFamily="34" charset="0"/>
              </a:rPr>
              <a:t>ohérentes </a:t>
            </a:r>
          </a:p>
        </p:txBody>
      </p:sp>
      <p:sp>
        <p:nvSpPr>
          <p:cNvPr id="19" name="ZoneTexte 18"/>
          <p:cNvSpPr txBox="1"/>
          <p:nvPr>
            <p:custDataLst>
              <p:tags r:id="rId15"/>
            </p:custDataLst>
          </p:nvPr>
        </p:nvSpPr>
        <p:spPr>
          <a:xfrm>
            <a:off x="3995936" y="5354052"/>
            <a:ext cx="4511098"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C</a:t>
            </a:r>
            <a:r>
              <a:rPr lang="fr-CA" sz="2800" dirty="0">
                <a:solidFill>
                  <a:srgbClr val="002774"/>
                </a:solidFill>
                <a:latin typeface="Arial" pitchFamily="34" charset="0"/>
                <a:cs typeface="Arial" pitchFamily="34" charset="0"/>
              </a:rPr>
              <a:t>onséquentes </a:t>
            </a:r>
          </a:p>
        </p:txBody>
      </p:sp>
      <p:sp>
        <p:nvSpPr>
          <p:cNvPr id="20" name="ZoneTexte 19"/>
          <p:cNvSpPr txBox="1"/>
          <p:nvPr>
            <p:custDataLst>
              <p:tags r:id="rId16"/>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sp>
        <p:nvSpPr>
          <p:cNvPr id="23" name="ZoneTexte 22"/>
          <p:cNvSpPr txBox="1"/>
          <p:nvPr>
            <p:custDataLst>
              <p:tags r:id="rId17"/>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28551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2"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2"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4"/>
            </p:custDataLst>
          </p:nvPr>
        </p:nvSpPr>
        <p:spPr>
          <a:xfrm>
            <a:off x="1259632" y="764704"/>
            <a:ext cx="7247402" cy="1200329"/>
          </a:xfrm>
          <a:prstGeom prst="rect">
            <a:avLst/>
          </a:prstGeom>
          <a:noFill/>
        </p:spPr>
        <p:txBody>
          <a:bodyPr wrap="square" rtlCol="0">
            <a:spAutoFit/>
          </a:bodyPr>
          <a:lstStyle/>
          <a:p>
            <a:pPr algn="ctr"/>
            <a:r>
              <a:rPr lang="fr-CA" sz="3600" b="1" dirty="0">
                <a:solidFill>
                  <a:srgbClr val="002774"/>
                </a:solidFill>
                <a:latin typeface="Arial" pitchFamily="34" charset="0"/>
                <a:cs typeface="Arial" pitchFamily="34" charset="0"/>
              </a:rPr>
              <a:t>Souligner les bons comportements</a:t>
            </a:r>
          </a:p>
        </p:txBody>
      </p:sp>
      <p:sp>
        <p:nvSpPr>
          <p:cNvPr id="18" name="ZoneTexte 17"/>
          <p:cNvSpPr txBox="1"/>
          <p:nvPr>
            <p:custDataLst>
              <p:tags r:id="rId5"/>
            </p:custDataLst>
          </p:nvPr>
        </p:nvSpPr>
        <p:spPr>
          <a:xfrm>
            <a:off x="3995936" y="4705980"/>
            <a:ext cx="4511098"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 </a:t>
            </a:r>
          </a:p>
        </p:txBody>
      </p:sp>
      <p:sp>
        <p:nvSpPr>
          <p:cNvPr id="19" name="ZoneTexte 18"/>
          <p:cNvSpPr txBox="1"/>
          <p:nvPr>
            <p:custDataLst>
              <p:tags r:id="rId6"/>
            </p:custDataLst>
          </p:nvPr>
        </p:nvSpPr>
        <p:spPr>
          <a:xfrm>
            <a:off x="4180655" y="5292583"/>
            <a:ext cx="4511098"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 </a:t>
            </a:r>
          </a:p>
        </p:txBody>
      </p:sp>
      <p:sp>
        <p:nvSpPr>
          <p:cNvPr id="20" name="ZoneTexte 19"/>
          <p:cNvSpPr txBox="1"/>
          <p:nvPr>
            <p:custDataLst>
              <p:tags r:id="rId7"/>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sp>
        <p:nvSpPr>
          <p:cNvPr id="23" name="ZoneTexte 22"/>
          <p:cNvSpPr txBox="1"/>
          <p:nvPr>
            <p:custDataLst>
              <p:tags r:id="rId8"/>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20</a:t>
            </a:r>
          </a:p>
        </p:txBody>
      </p:sp>
      <p:pic>
        <p:nvPicPr>
          <p:cNvPr id="5" name="Image 4">
            <a:extLst>
              <a:ext uri="{FF2B5EF4-FFF2-40B4-BE49-F238E27FC236}">
                <a16:creationId xmlns="" xmlns:a16="http://schemas.microsoft.com/office/drawing/2014/main" id="{E1C2D58A-1D1B-4DCF-982A-76E57C0A0205}"/>
              </a:ext>
            </a:extLst>
          </p:cNvPr>
          <p:cNvPicPr>
            <a:picLocks noChangeAspect="1"/>
          </p:cNvPicPr>
          <p:nvPr/>
        </p:nvPicPr>
        <p:blipFill>
          <a:blip r:embed="rId14"/>
          <a:stretch>
            <a:fillRect/>
          </a:stretch>
        </p:blipFill>
        <p:spPr>
          <a:xfrm>
            <a:off x="2956281" y="2200843"/>
            <a:ext cx="3854103" cy="2177568"/>
          </a:xfrm>
          <a:prstGeom prst="rect">
            <a:avLst/>
          </a:prstGeom>
        </p:spPr>
      </p:pic>
      <p:sp>
        <p:nvSpPr>
          <p:cNvPr id="6" name="ZoneTexte 5">
            <a:extLst>
              <a:ext uri="{FF2B5EF4-FFF2-40B4-BE49-F238E27FC236}">
                <a16:creationId xmlns="" xmlns:a16="http://schemas.microsoft.com/office/drawing/2014/main" id="{F3674897-BB9D-4351-8BB4-BF202E17A648}"/>
              </a:ext>
            </a:extLst>
          </p:cNvPr>
          <p:cNvSpPr txBox="1"/>
          <p:nvPr/>
        </p:nvSpPr>
        <p:spPr>
          <a:xfrm>
            <a:off x="2051720" y="4744595"/>
            <a:ext cx="3646119"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Ignorer ou réagir?</a:t>
            </a:r>
          </a:p>
        </p:txBody>
      </p:sp>
      <p:pic>
        <p:nvPicPr>
          <p:cNvPr id="22" name="Picture 2">
            <a:extLst>
              <a:ext uri="{FF2B5EF4-FFF2-40B4-BE49-F238E27FC236}">
                <a16:creationId xmlns="" xmlns:a16="http://schemas.microsoft.com/office/drawing/2014/main" id="{966D5464-63AA-46BB-8C37-0F26D7A07CBD}"/>
              </a:ext>
            </a:extLst>
          </p:cNvPr>
          <p:cNvPicPr>
            <a:picLocks noChangeAspect="1" noChangeArrowheads="1"/>
          </p:cNvPicPr>
          <p:nvPr>
            <p:custDataLst>
              <p:tags r:id="rId9"/>
            </p:custDataLst>
          </p:nvPr>
        </p:nvPicPr>
        <p:blipFill rotWithShape="1">
          <a:blip r:embed="rId15" cstate="print">
            <a:extLst>
              <a:ext uri="{28A0092B-C50C-407E-A947-70E740481C1C}">
                <a14:useLocalDpi xmlns:a14="http://schemas.microsoft.com/office/drawing/2010/main" val="0"/>
              </a:ext>
            </a:extLst>
          </a:blip>
          <a:srcRect b="91577"/>
          <a:stretch/>
        </p:blipFill>
        <p:spPr bwMode="auto">
          <a:xfrm>
            <a:off x="2364105" y="5893145"/>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ZoneTexte 20">
            <a:extLst>
              <a:ext uri="{FF2B5EF4-FFF2-40B4-BE49-F238E27FC236}">
                <a16:creationId xmlns="" xmlns:a16="http://schemas.microsoft.com/office/drawing/2014/main" id="{96E9CBEA-71C9-47B9-845F-5D6DCD53E1EB}"/>
              </a:ext>
            </a:extLst>
          </p:cNvPr>
          <p:cNvSpPr txBox="1"/>
          <p:nvPr/>
        </p:nvSpPr>
        <p:spPr>
          <a:xfrm>
            <a:off x="2940495" y="5908159"/>
            <a:ext cx="2047767"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Impact?</a:t>
            </a:r>
          </a:p>
        </p:txBody>
      </p:sp>
      <p:pic>
        <p:nvPicPr>
          <p:cNvPr id="24" name="Picture 2">
            <a:extLst>
              <a:ext uri="{FF2B5EF4-FFF2-40B4-BE49-F238E27FC236}">
                <a16:creationId xmlns="" xmlns:a16="http://schemas.microsoft.com/office/drawing/2014/main" id="{C8046CC6-C276-4523-AC50-6ACB9B25EF17}"/>
              </a:ext>
            </a:extLst>
          </p:cNvPr>
          <p:cNvPicPr>
            <a:picLocks noChangeAspect="1" noChangeArrowheads="1"/>
          </p:cNvPicPr>
          <p:nvPr>
            <p:custDataLst>
              <p:tags r:id="rId10"/>
            </p:custDataLst>
          </p:nvPr>
        </p:nvPicPr>
        <p:blipFill rotWithShape="1">
          <a:blip r:embed="rId15" cstate="print">
            <a:extLst>
              <a:ext uri="{28A0092B-C50C-407E-A947-70E740481C1C}">
                <a14:useLocalDpi xmlns:a14="http://schemas.microsoft.com/office/drawing/2010/main" val="0"/>
              </a:ext>
            </a:extLst>
          </a:blip>
          <a:srcRect b="91577"/>
          <a:stretch/>
        </p:blipFill>
        <p:spPr bwMode="auto">
          <a:xfrm>
            <a:off x="2364105" y="5308345"/>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a:extLst>
              <a:ext uri="{FF2B5EF4-FFF2-40B4-BE49-F238E27FC236}">
                <a16:creationId xmlns="" xmlns:a16="http://schemas.microsoft.com/office/drawing/2014/main" id="{0F78D597-6B8D-4401-81F3-FBF39805CAF0}"/>
              </a:ext>
            </a:extLst>
          </p:cNvPr>
          <p:cNvSpPr txBox="1"/>
          <p:nvPr/>
        </p:nvSpPr>
        <p:spPr>
          <a:xfrm flipH="1">
            <a:off x="2940495" y="5326377"/>
            <a:ext cx="1471703"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Danger?</a:t>
            </a:r>
          </a:p>
        </p:txBody>
      </p:sp>
    </p:spTree>
    <p:extLst>
      <p:ext uri="{BB962C8B-B14F-4D97-AF65-F5344CB8AC3E}">
        <p14:creationId xmlns:p14="http://schemas.microsoft.com/office/powerpoint/2010/main" val="30166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21"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4"/>
            </p:custDataLst>
          </p:nvPr>
        </p:nvSpPr>
        <p:spPr>
          <a:xfrm>
            <a:off x="1259632" y="764704"/>
            <a:ext cx="7247402" cy="1200329"/>
          </a:xfrm>
          <a:prstGeom prst="rect">
            <a:avLst/>
          </a:prstGeom>
          <a:noFill/>
        </p:spPr>
        <p:txBody>
          <a:bodyPr wrap="square" rtlCol="0">
            <a:spAutoFit/>
          </a:bodyPr>
          <a:lstStyle/>
          <a:p>
            <a:pPr algn="ctr"/>
            <a:r>
              <a:rPr lang="fr-CA" sz="3600" b="1" dirty="0">
                <a:solidFill>
                  <a:srgbClr val="002774"/>
                </a:solidFill>
                <a:latin typeface="Arial" pitchFamily="34" charset="0"/>
                <a:cs typeface="Arial" pitchFamily="34" charset="0"/>
              </a:rPr>
              <a:t>Décrire le comportement </a:t>
            </a:r>
          </a:p>
          <a:p>
            <a:pPr algn="ctr"/>
            <a:r>
              <a:rPr lang="fr-CA" sz="3600" b="1" dirty="0">
                <a:solidFill>
                  <a:srgbClr val="002774"/>
                </a:solidFill>
                <a:latin typeface="Arial" pitchFamily="34" charset="0"/>
                <a:cs typeface="Arial" pitchFamily="34" charset="0"/>
              </a:rPr>
              <a:t>(et non l’enfant)</a:t>
            </a:r>
          </a:p>
        </p:txBody>
      </p:sp>
      <p:sp>
        <p:nvSpPr>
          <p:cNvPr id="18" name="ZoneTexte 17"/>
          <p:cNvSpPr txBox="1"/>
          <p:nvPr>
            <p:custDataLst>
              <p:tags r:id="rId5"/>
            </p:custDataLst>
          </p:nvPr>
        </p:nvSpPr>
        <p:spPr>
          <a:xfrm>
            <a:off x="3995936" y="4705980"/>
            <a:ext cx="4511098"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 </a:t>
            </a:r>
          </a:p>
        </p:txBody>
      </p:sp>
      <p:sp>
        <p:nvSpPr>
          <p:cNvPr id="19" name="ZoneTexte 18"/>
          <p:cNvSpPr txBox="1"/>
          <p:nvPr>
            <p:custDataLst>
              <p:tags r:id="rId6"/>
            </p:custDataLst>
          </p:nvPr>
        </p:nvSpPr>
        <p:spPr>
          <a:xfrm>
            <a:off x="4180655" y="5292583"/>
            <a:ext cx="4511098"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 </a:t>
            </a:r>
          </a:p>
        </p:txBody>
      </p:sp>
      <p:sp>
        <p:nvSpPr>
          <p:cNvPr id="20" name="ZoneTexte 19"/>
          <p:cNvSpPr txBox="1"/>
          <p:nvPr>
            <p:custDataLst>
              <p:tags r:id="rId7"/>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sp>
        <p:nvSpPr>
          <p:cNvPr id="23" name="ZoneTexte 22"/>
          <p:cNvSpPr txBox="1"/>
          <p:nvPr>
            <p:custDataLst>
              <p:tags r:id="rId8"/>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20</a:t>
            </a:r>
          </a:p>
        </p:txBody>
      </p:sp>
      <p:sp>
        <p:nvSpPr>
          <p:cNvPr id="6" name="ZoneTexte 5">
            <a:extLst>
              <a:ext uri="{FF2B5EF4-FFF2-40B4-BE49-F238E27FC236}">
                <a16:creationId xmlns="" xmlns:a16="http://schemas.microsoft.com/office/drawing/2014/main" id="{F3674897-BB9D-4351-8BB4-BF202E17A648}"/>
              </a:ext>
            </a:extLst>
          </p:cNvPr>
          <p:cNvSpPr txBox="1"/>
          <p:nvPr/>
        </p:nvSpPr>
        <p:spPr>
          <a:xfrm>
            <a:off x="2627784" y="2451112"/>
            <a:ext cx="5040560"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Nommer ce qu’il/elle a fait de mal</a:t>
            </a:r>
          </a:p>
        </p:txBody>
      </p:sp>
      <p:sp>
        <p:nvSpPr>
          <p:cNvPr id="21" name="ZoneTexte 20">
            <a:extLst>
              <a:ext uri="{FF2B5EF4-FFF2-40B4-BE49-F238E27FC236}">
                <a16:creationId xmlns="" xmlns:a16="http://schemas.microsoft.com/office/drawing/2014/main" id="{96E9CBEA-71C9-47B9-845F-5D6DCD53E1EB}"/>
              </a:ext>
            </a:extLst>
          </p:cNvPr>
          <p:cNvSpPr txBox="1"/>
          <p:nvPr/>
        </p:nvSpPr>
        <p:spPr>
          <a:xfrm>
            <a:off x="2627784" y="4068242"/>
            <a:ext cx="2952328"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Sentiment éprouvé</a:t>
            </a:r>
          </a:p>
        </p:txBody>
      </p:sp>
      <p:sp>
        <p:nvSpPr>
          <p:cNvPr id="25" name="ZoneTexte 24">
            <a:extLst>
              <a:ext uri="{FF2B5EF4-FFF2-40B4-BE49-F238E27FC236}">
                <a16:creationId xmlns="" xmlns:a16="http://schemas.microsoft.com/office/drawing/2014/main" id="{0F78D597-6B8D-4401-81F3-FBF39805CAF0}"/>
              </a:ext>
            </a:extLst>
          </p:cNvPr>
          <p:cNvSpPr txBox="1"/>
          <p:nvPr/>
        </p:nvSpPr>
        <p:spPr>
          <a:xfrm flipH="1">
            <a:off x="2627783" y="3259677"/>
            <a:ext cx="3600400"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Comportement attendu</a:t>
            </a:r>
          </a:p>
        </p:txBody>
      </p:sp>
      <p:pic>
        <p:nvPicPr>
          <p:cNvPr id="7" name="Image 6">
            <a:extLst>
              <a:ext uri="{FF2B5EF4-FFF2-40B4-BE49-F238E27FC236}">
                <a16:creationId xmlns="" xmlns:a16="http://schemas.microsoft.com/office/drawing/2014/main" id="{8207AF2C-AD24-487B-8AC0-AC81D033FBCB}"/>
              </a:ext>
            </a:extLst>
          </p:cNvPr>
          <p:cNvPicPr>
            <a:picLocks noChangeAspect="1"/>
          </p:cNvPicPr>
          <p:nvPr/>
        </p:nvPicPr>
        <p:blipFill>
          <a:blip r:embed="rId12"/>
          <a:stretch>
            <a:fillRect/>
          </a:stretch>
        </p:blipFill>
        <p:spPr>
          <a:xfrm>
            <a:off x="2051720" y="2398997"/>
            <a:ext cx="457240" cy="536494"/>
          </a:xfrm>
          <a:prstGeom prst="rect">
            <a:avLst/>
          </a:prstGeom>
        </p:spPr>
      </p:pic>
      <p:pic>
        <p:nvPicPr>
          <p:cNvPr id="8" name="Image 7">
            <a:extLst>
              <a:ext uri="{FF2B5EF4-FFF2-40B4-BE49-F238E27FC236}">
                <a16:creationId xmlns="" xmlns:a16="http://schemas.microsoft.com/office/drawing/2014/main" id="{77C3017A-4F7D-4C1C-861A-803CFC8E7519}"/>
              </a:ext>
            </a:extLst>
          </p:cNvPr>
          <p:cNvPicPr>
            <a:picLocks noChangeAspect="1"/>
          </p:cNvPicPr>
          <p:nvPr/>
        </p:nvPicPr>
        <p:blipFill>
          <a:blip r:embed="rId12"/>
          <a:stretch>
            <a:fillRect/>
          </a:stretch>
        </p:blipFill>
        <p:spPr>
          <a:xfrm>
            <a:off x="2007229" y="3184848"/>
            <a:ext cx="457240" cy="536494"/>
          </a:xfrm>
          <a:prstGeom prst="rect">
            <a:avLst/>
          </a:prstGeom>
        </p:spPr>
      </p:pic>
      <p:pic>
        <p:nvPicPr>
          <p:cNvPr id="9" name="Image 8">
            <a:extLst>
              <a:ext uri="{FF2B5EF4-FFF2-40B4-BE49-F238E27FC236}">
                <a16:creationId xmlns="" xmlns:a16="http://schemas.microsoft.com/office/drawing/2014/main" id="{0758012A-486F-4AF5-9207-6C65D6823BE4}"/>
              </a:ext>
            </a:extLst>
          </p:cNvPr>
          <p:cNvPicPr>
            <a:picLocks noChangeAspect="1"/>
          </p:cNvPicPr>
          <p:nvPr/>
        </p:nvPicPr>
        <p:blipFill>
          <a:blip r:embed="rId12"/>
          <a:stretch>
            <a:fillRect/>
          </a:stretch>
        </p:blipFill>
        <p:spPr>
          <a:xfrm>
            <a:off x="2007229" y="4000022"/>
            <a:ext cx="457240" cy="536494"/>
          </a:xfrm>
          <a:prstGeom prst="rect">
            <a:avLst/>
          </a:prstGeom>
        </p:spPr>
      </p:pic>
    </p:spTree>
    <p:extLst>
      <p:ext uri="{BB962C8B-B14F-4D97-AF65-F5344CB8AC3E}">
        <p14:creationId xmlns:p14="http://schemas.microsoft.com/office/powerpoint/2010/main" val="99412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21"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4"/>
            </p:custDataLst>
          </p:nvPr>
        </p:nvSpPr>
        <p:spPr>
          <a:xfrm>
            <a:off x="1259632" y="764704"/>
            <a:ext cx="7247402" cy="1200329"/>
          </a:xfrm>
          <a:prstGeom prst="rect">
            <a:avLst/>
          </a:prstGeom>
          <a:noFill/>
        </p:spPr>
        <p:txBody>
          <a:bodyPr wrap="square" rtlCol="0">
            <a:spAutoFit/>
          </a:bodyPr>
          <a:lstStyle/>
          <a:p>
            <a:pPr algn="ctr"/>
            <a:r>
              <a:rPr lang="fr-CA" sz="3600" b="1" dirty="0">
                <a:solidFill>
                  <a:srgbClr val="002774"/>
                </a:solidFill>
                <a:latin typeface="Arial" pitchFamily="34" charset="0"/>
                <a:cs typeface="Arial" pitchFamily="34" charset="0"/>
              </a:rPr>
              <a:t>Transformer les conséquences en gestes réparateurs</a:t>
            </a:r>
          </a:p>
        </p:txBody>
      </p:sp>
      <p:sp>
        <p:nvSpPr>
          <p:cNvPr id="19" name="ZoneTexte 18"/>
          <p:cNvSpPr txBox="1"/>
          <p:nvPr>
            <p:custDataLst>
              <p:tags r:id="rId5"/>
            </p:custDataLst>
          </p:nvPr>
        </p:nvSpPr>
        <p:spPr>
          <a:xfrm>
            <a:off x="4180655" y="5292583"/>
            <a:ext cx="4511098"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 </a:t>
            </a:r>
          </a:p>
        </p:txBody>
      </p:sp>
      <p:sp>
        <p:nvSpPr>
          <p:cNvPr id="20" name="ZoneTexte 19"/>
          <p:cNvSpPr txBox="1"/>
          <p:nvPr>
            <p:custDataLst>
              <p:tags r:id="rId6"/>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sp>
        <p:nvSpPr>
          <p:cNvPr id="23" name="ZoneTexte 22"/>
          <p:cNvSpPr txBox="1"/>
          <p:nvPr>
            <p:custDataLst>
              <p:tags r:id="rId7"/>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20</a:t>
            </a:r>
          </a:p>
        </p:txBody>
      </p:sp>
      <p:sp>
        <p:nvSpPr>
          <p:cNvPr id="6" name="ZoneTexte 5">
            <a:extLst>
              <a:ext uri="{FF2B5EF4-FFF2-40B4-BE49-F238E27FC236}">
                <a16:creationId xmlns="" xmlns:a16="http://schemas.microsoft.com/office/drawing/2014/main" id="{F3674897-BB9D-4351-8BB4-BF202E17A648}"/>
              </a:ext>
            </a:extLst>
          </p:cNvPr>
          <p:cNvSpPr txBox="1"/>
          <p:nvPr/>
        </p:nvSpPr>
        <p:spPr>
          <a:xfrm>
            <a:off x="2195736" y="2451112"/>
            <a:ext cx="6192688"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Meilleure estime et sens des responsabilités</a:t>
            </a:r>
          </a:p>
        </p:txBody>
      </p:sp>
      <p:sp>
        <p:nvSpPr>
          <p:cNvPr id="21" name="ZoneTexte 20">
            <a:extLst>
              <a:ext uri="{FF2B5EF4-FFF2-40B4-BE49-F238E27FC236}">
                <a16:creationId xmlns="" xmlns:a16="http://schemas.microsoft.com/office/drawing/2014/main" id="{96E9CBEA-71C9-47B9-845F-5D6DCD53E1EB}"/>
              </a:ext>
            </a:extLst>
          </p:cNvPr>
          <p:cNvSpPr txBox="1"/>
          <p:nvPr/>
        </p:nvSpPr>
        <p:spPr>
          <a:xfrm>
            <a:off x="2215460" y="4122517"/>
            <a:ext cx="2952328"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Demande un effort</a:t>
            </a:r>
          </a:p>
        </p:txBody>
      </p:sp>
      <p:sp>
        <p:nvSpPr>
          <p:cNvPr id="25" name="ZoneTexte 24">
            <a:extLst>
              <a:ext uri="{FF2B5EF4-FFF2-40B4-BE49-F238E27FC236}">
                <a16:creationId xmlns="" xmlns:a16="http://schemas.microsoft.com/office/drawing/2014/main" id="{0F78D597-6B8D-4401-81F3-FBF39805CAF0}"/>
              </a:ext>
            </a:extLst>
          </p:cNvPr>
          <p:cNvSpPr txBox="1"/>
          <p:nvPr/>
        </p:nvSpPr>
        <p:spPr>
          <a:xfrm flipH="1">
            <a:off x="2195736" y="3287708"/>
            <a:ext cx="4575103"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En lien avec la faute commise</a:t>
            </a:r>
          </a:p>
        </p:txBody>
      </p:sp>
      <p:pic>
        <p:nvPicPr>
          <p:cNvPr id="5" name="Image 4">
            <a:extLst>
              <a:ext uri="{FF2B5EF4-FFF2-40B4-BE49-F238E27FC236}">
                <a16:creationId xmlns="" xmlns:a16="http://schemas.microsoft.com/office/drawing/2014/main" id="{B1861CE7-CD06-4775-AFC2-DB4C06B7916D}"/>
              </a:ext>
            </a:extLst>
          </p:cNvPr>
          <p:cNvPicPr>
            <a:picLocks noChangeAspect="1"/>
          </p:cNvPicPr>
          <p:nvPr/>
        </p:nvPicPr>
        <p:blipFill>
          <a:blip r:embed="rId11"/>
          <a:stretch>
            <a:fillRect/>
          </a:stretch>
        </p:blipFill>
        <p:spPr>
          <a:xfrm>
            <a:off x="1630725" y="4781665"/>
            <a:ext cx="457240" cy="597460"/>
          </a:xfrm>
          <a:prstGeom prst="rect">
            <a:avLst/>
          </a:prstGeom>
        </p:spPr>
      </p:pic>
      <p:pic>
        <p:nvPicPr>
          <p:cNvPr id="10" name="Image 9">
            <a:extLst>
              <a:ext uri="{FF2B5EF4-FFF2-40B4-BE49-F238E27FC236}">
                <a16:creationId xmlns="" xmlns:a16="http://schemas.microsoft.com/office/drawing/2014/main" id="{1D77AC82-C561-46CD-BAE9-2E8F2D6D06A7}"/>
              </a:ext>
            </a:extLst>
          </p:cNvPr>
          <p:cNvPicPr>
            <a:picLocks noChangeAspect="1"/>
          </p:cNvPicPr>
          <p:nvPr/>
        </p:nvPicPr>
        <p:blipFill>
          <a:blip r:embed="rId11"/>
          <a:stretch>
            <a:fillRect/>
          </a:stretch>
        </p:blipFill>
        <p:spPr>
          <a:xfrm>
            <a:off x="1630725" y="3986722"/>
            <a:ext cx="457240" cy="597460"/>
          </a:xfrm>
          <a:prstGeom prst="rect">
            <a:avLst/>
          </a:prstGeom>
        </p:spPr>
      </p:pic>
      <p:pic>
        <p:nvPicPr>
          <p:cNvPr id="11" name="Image 10">
            <a:extLst>
              <a:ext uri="{FF2B5EF4-FFF2-40B4-BE49-F238E27FC236}">
                <a16:creationId xmlns="" xmlns:a16="http://schemas.microsoft.com/office/drawing/2014/main" id="{48670FD1-4B11-456C-B0A0-1BC10A786F08}"/>
              </a:ext>
            </a:extLst>
          </p:cNvPr>
          <p:cNvPicPr>
            <a:picLocks noChangeAspect="1"/>
          </p:cNvPicPr>
          <p:nvPr/>
        </p:nvPicPr>
        <p:blipFill>
          <a:blip r:embed="rId11"/>
          <a:stretch>
            <a:fillRect/>
          </a:stretch>
        </p:blipFill>
        <p:spPr>
          <a:xfrm>
            <a:off x="1632924" y="3191779"/>
            <a:ext cx="457240" cy="597460"/>
          </a:xfrm>
          <a:prstGeom prst="rect">
            <a:avLst/>
          </a:prstGeom>
        </p:spPr>
      </p:pic>
      <p:pic>
        <p:nvPicPr>
          <p:cNvPr id="12" name="Image 11">
            <a:extLst>
              <a:ext uri="{FF2B5EF4-FFF2-40B4-BE49-F238E27FC236}">
                <a16:creationId xmlns="" xmlns:a16="http://schemas.microsoft.com/office/drawing/2014/main" id="{E6A0D750-27CB-4F9C-A0F4-E759EC270C37}"/>
              </a:ext>
            </a:extLst>
          </p:cNvPr>
          <p:cNvPicPr>
            <a:picLocks noChangeAspect="1"/>
          </p:cNvPicPr>
          <p:nvPr/>
        </p:nvPicPr>
        <p:blipFill>
          <a:blip r:embed="rId11"/>
          <a:stretch>
            <a:fillRect/>
          </a:stretch>
        </p:blipFill>
        <p:spPr>
          <a:xfrm>
            <a:off x="1632924" y="2433945"/>
            <a:ext cx="457240" cy="597460"/>
          </a:xfrm>
          <a:prstGeom prst="rect">
            <a:avLst/>
          </a:prstGeom>
        </p:spPr>
      </p:pic>
      <p:sp>
        <p:nvSpPr>
          <p:cNvPr id="13" name="ZoneTexte 12">
            <a:extLst>
              <a:ext uri="{FF2B5EF4-FFF2-40B4-BE49-F238E27FC236}">
                <a16:creationId xmlns="" xmlns:a16="http://schemas.microsoft.com/office/drawing/2014/main" id="{A49A2EE4-1D1D-44B9-A36F-53D00BDCA651}"/>
              </a:ext>
            </a:extLst>
          </p:cNvPr>
          <p:cNvSpPr txBox="1"/>
          <p:nvPr/>
        </p:nvSpPr>
        <p:spPr>
          <a:xfrm>
            <a:off x="2215460" y="4849562"/>
            <a:ext cx="3868708" cy="461665"/>
          </a:xfrm>
          <a:prstGeom prst="rect">
            <a:avLst/>
          </a:prstGeom>
          <a:noFill/>
        </p:spPr>
        <p:txBody>
          <a:bodyPr wrap="square" rtlCol="0">
            <a:spAutoFit/>
          </a:bodyPr>
          <a:lstStyle/>
          <a:p>
            <a:r>
              <a:rPr lang="fr-CA" sz="2400" dirty="0">
                <a:latin typeface="Arial" panose="020B0604020202020204" pitchFamily="34" charset="0"/>
                <a:cs typeface="Arial" panose="020B0604020202020204" pitchFamily="34" charset="0"/>
              </a:rPr>
              <a:t>Message: droit à l’erreur</a:t>
            </a:r>
          </a:p>
        </p:txBody>
      </p:sp>
      <p:pic>
        <p:nvPicPr>
          <p:cNvPr id="14" name="Image 13">
            <a:extLst>
              <a:ext uri="{FF2B5EF4-FFF2-40B4-BE49-F238E27FC236}">
                <a16:creationId xmlns="" xmlns:a16="http://schemas.microsoft.com/office/drawing/2014/main" id="{0B8E9E8A-60E5-44B0-AEDF-8BF8EAE8D00D}"/>
              </a:ext>
            </a:extLst>
          </p:cNvPr>
          <p:cNvPicPr>
            <a:picLocks noChangeAspect="1"/>
          </p:cNvPicPr>
          <p:nvPr/>
        </p:nvPicPr>
        <p:blipFill>
          <a:blip r:embed="rId12"/>
          <a:stretch>
            <a:fillRect/>
          </a:stretch>
        </p:blipFill>
        <p:spPr>
          <a:xfrm>
            <a:off x="5935546" y="3889769"/>
            <a:ext cx="2381250" cy="2381250"/>
          </a:xfrm>
          <a:prstGeom prst="rect">
            <a:avLst/>
          </a:prstGeom>
        </p:spPr>
      </p:pic>
    </p:spTree>
    <p:extLst>
      <p:ext uri="{BB962C8B-B14F-4D97-AF65-F5344CB8AC3E}">
        <p14:creationId xmlns:p14="http://schemas.microsoft.com/office/powerpoint/2010/main" val="7819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21" grpId="0"/>
      <p:bldP spid="25"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0"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4"/>
            </p:custDataLst>
          </p:nvPr>
        </p:nvSpPr>
        <p:spPr>
          <a:xfrm>
            <a:off x="1331640" y="1708718"/>
            <a:ext cx="7247402" cy="646331"/>
          </a:xfrm>
          <a:prstGeom prst="rect">
            <a:avLst/>
          </a:prstGeom>
          <a:noFill/>
        </p:spPr>
        <p:txBody>
          <a:bodyPr wrap="square" rtlCol="0">
            <a:spAutoFit/>
          </a:bodyPr>
          <a:lstStyle/>
          <a:p>
            <a:pPr algn="ctr"/>
            <a:r>
              <a:rPr lang="fr-CA" sz="3600" b="1" dirty="0">
                <a:solidFill>
                  <a:srgbClr val="002774"/>
                </a:solidFill>
                <a:latin typeface="Arial" pitchFamily="34" charset="0"/>
                <a:cs typeface="Arial" pitchFamily="34" charset="0"/>
              </a:rPr>
              <a:t>Offrir des choix</a:t>
            </a:r>
          </a:p>
        </p:txBody>
      </p:sp>
      <p:sp>
        <p:nvSpPr>
          <p:cNvPr id="20" name="ZoneTexte 19"/>
          <p:cNvSpPr txBox="1"/>
          <p:nvPr>
            <p:custDataLst>
              <p:tags r:id="rId5"/>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sp>
        <p:nvSpPr>
          <p:cNvPr id="23" name="ZoneTexte 22"/>
          <p:cNvSpPr txBox="1"/>
          <p:nvPr>
            <p:custDataLst>
              <p:tags r:id="rId6"/>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20</a:t>
            </a:r>
          </a:p>
        </p:txBody>
      </p:sp>
      <p:sp>
        <p:nvSpPr>
          <p:cNvPr id="18" name="ZoneTexte 17">
            <a:extLst>
              <a:ext uri="{FF2B5EF4-FFF2-40B4-BE49-F238E27FC236}">
                <a16:creationId xmlns="" xmlns:a16="http://schemas.microsoft.com/office/drawing/2014/main" id="{43A8FD1A-403A-4BE6-933C-75F231DF8294}"/>
              </a:ext>
            </a:extLst>
          </p:cNvPr>
          <p:cNvSpPr txBox="1"/>
          <p:nvPr>
            <p:custDataLst>
              <p:tags r:id="rId7"/>
            </p:custDataLst>
          </p:nvPr>
        </p:nvSpPr>
        <p:spPr>
          <a:xfrm>
            <a:off x="1331640" y="3533091"/>
            <a:ext cx="7247402" cy="1200329"/>
          </a:xfrm>
          <a:prstGeom prst="rect">
            <a:avLst/>
          </a:prstGeom>
          <a:noFill/>
        </p:spPr>
        <p:txBody>
          <a:bodyPr wrap="square" rtlCol="0">
            <a:spAutoFit/>
          </a:bodyPr>
          <a:lstStyle/>
          <a:p>
            <a:pPr algn="ctr"/>
            <a:r>
              <a:rPr lang="fr-CA" sz="3600" b="1" dirty="0">
                <a:solidFill>
                  <a:srgbClr val="002774"/>
                </a:solidFill>
                <a:latin typeface="Arial" pitchFamily="34" charset="0"/>
                <a:cs typeface="Arial" pitchFamily="34" charset="0"/>
              </a:rPr>
              <a:t>Laisser faire ses propres constats</a:t>
            </a:r>
          </a:p>
        </p:txBody>
      </p:sp>
      <p:sp>
        <p:nvSpPr>
          <p:cNvPr id="22" name="ZoneTexte 21">
            <a:extLst>
              <a:ext uri="{FF2B5EF4-FFF2-40B4-BE49-F238E27FC236}">
                <a16:creationId xmlns="" xmlns:a16="http://schemas.microsoft.com/office/drawing/2014/main" id="{88C18E21-1E55-4E53-8094-7495D002B9EA}"/>
              </a:ext>
            </a:extLst>
          </p:cNvPr>
          <p:cNvSpPr txBox="1"/>
          <p:nvPr>
            <p:custDataLst>
              <p:tags r:id="rId8"/>
            </p:custDataLst>
          </p:nvPr>
        </p:nvSpPr>
        <p:spPr>
          <a:xfrm>
            <a:off x="1403648" y="2536996"/>
            <a:ext cx="7247402" cy="646331"/>
          </a:xfrm>
          <a:prstGeom prst="rect">
            <a:avLst/>
          </a:prstGeom>
          <a:noFill/>
        </p:spPr>
        <p:txBody>
          <a:bodyPr wrap="square" rtlCol="0">
            <a:spAutoFit/>
          </a:bodyPr>
          <a:lstStyle/>
          <a:p>
            <a:pPr algn="ctr"/>
            <a:r>
              <a:rPr lang="fr-CA" sz="3600" b="1" dirty="0">
                <a:solidFill>
                  <a:srgbClr val="002774"/>
                </a:solidFill>
                <a:latin typeface="Arial" pitchFamily="34" charset="0"/>
                <a:cs typeface="Arial" pitchFamily="34" charset="0"/>
              </a:rPr>
              <a:t>et</a:t>
            </a:r>
          </a:p>
        </p:txBody>
      </p:sp>
      <p:pic>
        <p:nvPicPr>
          <p:cNvPr id="9" name="Image 8">
            <a:extLst>
              <a:ext uri="{FF2B5EF4-FFF2-40B4-BE49-F238E27FC236}">
                <a16:creationId xmlns="" xmlns:a16="http://schemas.microsoft.com/office/drawing/2014/main" id="{4C6AD8CC-83E5-47CF-A641-59CF29F0F47B}"/>
              </a:ext>
            </a:extLst>
          </p:cNvPr>
          <p:cNvPicPr>
            <a:picLocks noChangeAspect="1"/>
          </p:cNvPicPr>
          <p:nvPr/>
        </p:nvPicPr>
        <p:blipFill>
          <a:blip r:embed="rId12"/>
          <a:stretch>
            <a:fillRect/>
          </a:stretch>
        </p:blipFill>
        <p:spPr>
          <a:xfrm>
            <a:off x="1691680" y="4343365"/>
            <a:ext cx="2092603" cy="2092603"/>
          </a:xfrm>
          <a:prstGeom prst="rect">
            <a:avLst/>
          </a:prstGeom>
        </p:spPr>
      </p:pic>
    </p:spTree>
    <p:extLst>
      <p:ext uri="{BB962C8B-B14F-4D97-AF65-F5344CB8AC3E}">
        <p14:creationId xmlns:p14="http://schemas.microsoft.com/office/powerpoint/2010/main" val="309130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5"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5"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custDataLst>
              <p:tags r:id="rId4"/>
            </p:custDataLst>
          </p:nvPr>
        </p:nvSpPr>
        <p:spPr>
          <a:xfrm>
            <a:off x="1863132" y="3581720"/>
            <a:ext cx="1296144" cy="1015663"/>
          </a:xfrm>
          <a:prstGeom prst="rect">
            <a:avLst/>
          </a:prstGeom>
          <a:noFill/>
        </p:spPr>
        <p:txBody>
          <a:bodyPr wrap="square" rtlCol="0">
            <a:spAutoFit/>
          </a:bodyPr>
          <a:lstStyle/>
          <a:p>
            <a:r>
              <a:rPr lang="fr-CA" sz="6000" b="1" dirty="0">
                <a:solidFill>
                  <a:srgbClr val="002774"/>
                </a:solidFill>
                <a:latin typeface="Arial" pitchFamily="34" charset="0"/>
                <a:cs typeface="Arial" pitchFamily="34" charset="0"/>
              </a:rPr>
              <a:t>3R </a:t>
            </a:r>
          </a:p>
        </p:txBody>
      </p:sp>
      <p:sp>
        <p:nvSpPr>
          <p:cNvPr id="9" name="ZoneTexte 8"/>
          <p:cNvSpPr txBox="1"/>
          <p:nvPr>
            <p:custDataLst>
              <p:tags r:id="rId5"/>
            </p:custDataLst>
          </p:nvPr>
        </p:nvSpPr>
        <p:spPr>
          <a:xfrm>
            <a:off x="4017398" y="2860554"/>
            <a:ext cx="4489636"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Reculer</a:t>
            </a:r>
            <a:endParaRPr lang="fr-CA" sz="2800" dirty="0">
              <a:solidFill>
                <a:srgbClr val="002774"/>
              </a:solidFill>
              <a:latin typeface="Arial" pitchFamily="34" charset="0"/>
              <a:cs typeface="Arial" pitchFamily="34" charset="0"/>
            </a:endParaRPr>
          </a:p>
        </p:txBody>
      </p:sp>
      <p:sp>
        <p:nvSpPr>
          <p:cNvPr id="10" name="ZoneTexte 9"/>
          <p:cNvSpPr txBox="1"/>
          <p:nvPr>
            <p:custDataLst>
              <p:tags r:id="rId6"/>
            </p:custDataLst>
          </p:nvPr>
        </p:nvSpPr>
        <p:spPr>
          <a:xfrm>
            <a:off x="4028129" y="3827942"/>
            <a:ext cx="4489636"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Respirer</a:t>
            </a:r>
            <a:endParaRPr lang="fr-CA" sz="2800" dirty="0">
              <a:solidFill>
                <a:srgbClr val="002774"/>
              </a:solidFill>
              <a:latin typeface="Arial" pitchFamily="34" charset="0"/>
              <a:cs typeface="Arial" pitchFamily="34" charset="0"/>
            </a:endParaRPr>
          </a:p>
        </p:txBody>
      </p:sp>
      <p:sp>
        <p:nvSpPr>
          <p:cNvPr id="11" name="ZoneTexte 10"/>
          <p:cNvSpPr txBox="1"/>
          <p:nvPr>
            <p:custDataLst>
              <p:tags r:id="rId7"/>
            </p:custDataLst>
          </p:nvPr>
        </p:nvSpPr>
        <p:spPr>
          <a:xfrm>
            <a:off x="4017398" y="4775046"/>
            <a:ext cx="4511098" cy="523220"/>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Répondre</a:t>
            </a:r>
            <a:endParaRPr lang="fr-CA" sz="2800" dirty="0">
              <a:solidFill>
                <a:srgbClr val="002774"/>
              </a:solidFill>
              <a:latin typeface="Arial" pitchFamily="34" charset="0"/>
              <a:cs typeface="Arial" pitchFamily="34" charset="0"/>
            </a:endParaRPr>
          </a:p>
        </p:txBody>
      </p:sp>
      <p:pic>
        <p:nvPicPr>
          <p:cNvPr id="12" name="Picture 2"/>
          <p:cNvPicPr>
            <a:picLocks noChangeAspect="1" noChangeArrowheads="1"/>
          </p:cNvPicPr>
          <p:nvPr>
            <p:custDataLst>
              <p:tags r:id="rId8"/>
            </p:custDataLst>
          </p:nvPr>
        </p:nvPicPr>
        <p:blipFill rotWithShape="1">
          <a:blip r:embed="rId17" cstate="print">
            <a:extLst>
              <a:ext uri="{28A0092B-C50C-407E-A947-70E740481C1C}">
                <a14:useLocalDpi xmlns:a14="http://schemas.microsoft.com/office/drawing/2010/main" val="0"/>
              </a:ext>
            </a:extLst>
          </a:blip>
          <a:srcRect b="91577"/>
          <a:stretch/>
        </p:blipFill>
        <p:spPr bwMode="auto">
          <a:xfrm>
            <a:off x="3491880" y="2892079"/>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custDataLst>
              <p:tags r:id="rId9"/>
            </p:custDataLst>
          </p:nvPr>
        </p:nvPicPr>
        <p:blipFill rotWithShape="1">
          <a:blip r:embed="rId17" cstate="print">
            <a:extLst>
              <a:ext uri="{28A0092B-C50C-407E-A947-70E740481C1C}">
                <a14:useLocalDpi xmlns:a14="http://schemas.microsoft.com/office/drawing/2010/main" val="0"/>
              </a:ext>
            </a:extLst>
          </a:blip>
          <a:srcRect t="11843" b="78919"/>
          <a:stretch/>
        </p:blipFill>
        <p:spPr bwMode="auto">
          <a:xfrm>
            <a:off x="3491880" y="3811906"/>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custDataLst>
              <p:tags r:id="rId10"/>
            </p:custDataLst>
          </p:nvPr>
        </p:nvPicPr>
        <p:blipFill rotWithShape="1">
          <a:blip r:embed="rId17" cstate="print">
            <a:extLst>
              <a:ext uri="{28A0092B-C50C-407E-A947-70E740481C1C}">
                <a14:useLocalDpi xmlns:a14="http://schemas.microsoft.com/office/drawing/2010/main" val="0"/>
              </a:ext>
            </a:extLst>
          </a:blip>
          <a:srcRect t="24825" b="64891"/>
          <a:stretch/>
        </p:blipFill>
        <p:spPr bwMode="auto">
          <a:xfrm>
            <a:off x="3491880" y="4775046"/>
            <a:ext cx="457454" cy="6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11"/>
            </p:custDataLst>
          </p:nvPr>
        </p:nvSpPr>
        <p:spPr>
          <a:xfrm>
            <a:off x="1912379" y="1306510"/>
            <a:ext cx="6362110" cy="1200329"/>
          </a:xfrm>
          <a:prstGeom prst="rect">
            <a:avLst/>
          </a:prstGeom>
          <a:noFill/>
        </p:spPr>
        <p:txBody>
          <a:bodyPr wrap="square" rtlCol="0">
            <a:spAutoFit/>
          </a:bodyPr>
          <a:lstStyle/>
          <a:p>
            <a:r>
              <a:rPr lang="fr-CA" sz="3600" b="1" dirty="0">
                <a:solidFill>
                  <a:srgbClr val="002774"/>
                </a:solidFill>
                <a:latin typeface="Arial" pitchFamily="34" charset="0"/>
                <a:cs typeface="Arial" pitchFamily="34" charset="0"/>
              </a:rPr>
              <a:t>Lorsque la situation me dépasse…</a:t>
            </a:r>
          </a:p>
        </p:txBody>
      </p:sp>
      <p:sp>
        <p:nvSpPr>
          <p:cNvPr id="20" name="ZoneTexte 19"/>
          <p:cNvSpPr txBox="1"/>
          <p:nvPr>
            <p:custDataLst>
              <p:tags r:id="rId12"/>
            </p:custDataLst>
          </p:nvPr>
        </p:nvSpPr>
        <p:spPr>
          <a:xfrm>
            <a:off x="3923928" y="240903"/>
            <a:ext cx="5040560"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PRÉVENTION AU QUOTIDIEN ET DISCIPLINE POSITIVE</a:t>
            </a:r>
          </a:p>
        </p:txBody>
      </p:sp>
      <p:sp>
        <p:nvSpPr>
          <p:cNvPr id="23" name="ZoneTexte 22"/>
          <p:cNvSpPr txBox="1"/>
          <p:nvPr>
            <p:custDataLst>
              <p:tags r:id="rId13"/>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42360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custDataLst>
              <p:tags r:id="rId4"/>
            </p:custDataLst>
          </p:nvPr>
        </p:nvSpPr>
        <p:spPr>
          <a:xfrm>
            <a:off x="1835696" y="2276872"/>
            <a:ext cx="6192688" cy="1754326"/>
          </a:xfrm>
          <a:prstGeom prst="rect">
            <a:avLst/>
          </a:prstGeom>
          <a:noFill/>
        </p:spPr>
        <p:txBody>
          <a:bodyPr wrap="square" rtlCol="0">
            <a:spAutoFit/>
          </a:bodyPr>
          <a:lstStyle/>
          <a:p>
            <a:r>
              <a:rPr lang="fr-CA" sz="3600" b="1" dirty="0">
                <a:solidFill>
                  <a:srgbClr val="002774"/>
                </a:solidFill>
                <a:latin typeface="Arial" pitchFamily="34" charset="0"/>
                <a:cs typeface="Arial" pitchFamily="34" charset="0"/>
              </a:rPr>
              <a:t>PISTES POUR VÉRIFIER SI UN-E ENFANT EST VICTIME DE VIOLENCE</a:t>
            </a:r>
          </a:p>
        </p:txBody>
      </p:sp>
      <p:sp>
        <p:nvSpPr>
          <p:cNvPr id="10" name="ZoneTexte 9"/>
          <p:cNvSpPr txBox="1"/>
          <p:nvPr>
            <p:custDataLst>
              <p:tags r:id="rId5"/>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32859891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21"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21"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2771800" y="240903"/>
            <a:ext cx="619268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PISTES POUR VÉRIFIER SI UN-E ENFANT EST VICTIME DE VIOLENCE</a:t>
            </a:r>
          </a:p>
        </p:txBody>
      </p:sp>
      <p:sp>
        <p:nvSpPr>
          <p:cNvPr id="6" name="ZoneTexte 5"/>
          <p:cNvSpPr txBox="1"/>
          <p:nvPr>
            <p:custDataLst>
              <p:tags r:id="rId5"/>
            </p:custDataLst>
          </p:nvPr>
        </p:nvSpPr>
        <p:spPr>
          <a:xfrm>
            <a:off x="1911156" y="890717"/>
            <a:ext cx="6362110" cy="954107"/>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Les enfants ne réagissent pas tous de la même façon à la violence</a:t>
            </a:r>
          </a:p>
        </p:txBody>
      </p:sp>
      <p:sp>
        <p:nvSpPr>
          <p:cNvPr id="7" name="ZoneTexte 6"/>
          <p:cNvSpPr txBox="1"/>
          <p:nvPr>
            <p:custDataLst>
              <p:tags r:id="rId6"/>
            </p:custDataLst>
          </p:nvPr>
        </p:nvSpPr>
        <p:spPr>
          <a:xfrm>
            <a:off x="1619672" y="2062009"/>
            <a:ext cx="6516346" cy="430887"/>
          </a:xfrm>
          <a:prstGeom prst="rect">
            <a:avLst/>
          </a:prstGeom>
          <a:noFill/>
        </p:spPr>
        <p:txBody>
          <a:bodyPr wrap="square" rtlCol="0">
            <a:spAutoFit/>
          </a:bodyPr>
          <a:lstStyle/>
          <a:p>
            <a:pPr algn="just"/>
            <a:r>
              <a:rPr lang="fr-CA" sz="2200" dirty="0">
                <a:solidFill>
                  <a:srgbClr val="002774"/>
                </a:solidFill>
                <a:latin typeface="Arial" pitchFamily="34" charset="0"/>
                <a:cs typeface="Arial" pitchFamily="34" charset="0"/>
              </a:rPr>
              <a:t>Cela dépend…</a:t>
            </a:r>
          </a:p>
        </p:txBody>
      </p:sp>
      <p:sp>
        <p:nvSpPr>
          <p:cNvPr id="8" name="ZoneTexte 7"/>
          <p:cNvSpPr txBox="1"/>
          <p:nvPr>
            <p:custDataLst>
              <p:tags r:id="rId7"/>
            </p:custDataLst>
          </p:nvPr>
        </p:nvSpPr>
        <p:spPr>
          <a:xfrm>
            <a:off x="2123728" y="2782089"/>
            <a:ext cx="7103386"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de leur âge;</a:t>
            </a:r>
          </a:p>
        </p:txBody>
      </p:sp>
      <p:sp>
        <p:nvSpPr>
          <p:cNvPr id="9" name="ZoneTexte 8"/>
          <p:cNvSpPr txBox="1"/>
          <p:nvPr>
            <p:custDataLst>
              <p:tags r:id="rId8"/>
            </p:custDataLst>
          </p:nvPr>
        </p:nvSpPr>
        <p:spPr>
          <a:xfrm>
            <a:off x="2077126" y="3358153"/>
            <a:ext cx="7103386"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de leur personnalité;</a:t>
            </a:r>
          </a:p>
        </p:txBody>
      </p:sp>
      <p:sp>
        <p:nvSpPr>
          <p:cNvPr id="10" name="ZoneTexte 9"/>
          <p:cNvSpPr txBox="1"/>
          <p:nvPr>
            <p:custDataLst>
              <p:tags r:id="rId9"/>
            </p:custDataLst>
          </p:nvPr>
        </p:nvSpPr>
        <p:spPr>
          <a:xfrm>
            <a:off x="2077126" y="3934217"/>
            <a:ext cx="7103386"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du type de violence vécue; </a:t>
            </a:r>
          </a:p>
        </p:txBody>
      </p:sp>
      <p:sp>
        <p:nvSpPr>
          <p:cNvPr id="11" name="ZoneTexte 10"/>
          <p:cNvSpPr txBox="1"/>
          <p:nvPr>
            <p:custDataLst>
              <p:tags r:id="rId10"/>
            </p:custDataLst>
          </p:nvPr>
        </p:nvSpPr>
        <p:spPr>
          <a:xfrm>
            <a:off x="2077126" y="4510281"/>
            <a:ext cx="7103386"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de la fréquence et de la durée des gestes posés;</a:t>
            </a:r>
          </a:p>
        </p:txBody>
      </p:sp>
      <p:sp>
        <p:nvSpPr>
          <p:cNvPr id="12" name="ZoneTexte 11"/>
          <p:cNvSpPr txBox="1"/>
          <p:nvPr>
            <p:custDataLst>
              <p:tags r:id="rId11"/>
            </p:custDataLst>
          </p:nvPr>
        </p:nvSpPr>
        <p:spPr>
          <a:xfrm>
            <a:off x="2077126" y="5086345"/>
            <a:ext cx="7103386" cy="430887"/>
          </a:xfrm>
          <a:prstGeom prst="rect">
            <a:avLst/>
          </a:prstGeom>
          <a:noFill/>
        </p:spPr>
        <p:txBody>
          <a:bodyPr wrap="square" rtlCol="0">
            <a:spAutoFit/>
          </a:bodyPr>
          <a:lstStyle/>
          <a:p>
            <a:r>
              <a:rPr lang="fr-CA" sz="2200" dirty="0">
                <a:solidFill>
                  <a:srgbClr val="002060"/>
                </a:solidFill>
                <a:latin typeface="Arial" pitchFamily="34" charset="0"/>
                <a:cs typeface="Arial" pitchFamily="34" charset="0"/>
              </a:rPr>
              <a:t>du lien qui unit la victime à l’agresseur;</a:t>
            </a:r>
            <a:r>
              <a:rPr lang="fr-CA" sz="2200" dirty="0">
                <a:solidFill>
                  <a:srgbClr val="002774"/>
                </a:solidFill>
                <a:latin typeface="Arial" pitchFamily="34" charset="0"/>
                <a:cs typeface="Arial" pitchFamily="34" charset="0"/>
              </a:rPr>
              <a:t> </a:t>
            </a:r>
          </a:p>
        </p:txBody>
      </p:sp>
      <p:pic>
        <p:nvPicPr>
          <p:cNvPr id="13" name="Picture 2"/>
          <p:cNvPicPr>
            <a:picLocks noChangeAspect="1" noChangeArrowheads="1"/>
          </p:cNvPicPr>
          <p:nvPr>
            <p:custDataLst>
              <p:tags r:id="rId12"/>
            </p:custDataLst>
          </p:nvPr>
        </p:nvPicPr>
        <p:blipFill rotWithShape="1">
          <a:blip r:embed="rId23" cstate="print">
            <a:extLst>
              <a:ext uri="{28A0092B-C50C-407E-A947-70E740481C1C}">
                <a14:useLocalDpi xmlns:a14="http://schemas.microsoft.com/office/drawing/2010/main" val="0"/>
              </a:ext>
            </a:extLst>
          </a:blip>
          <a:srcRect b="91577"/>
          <a:stretch/>
        </p:blipFill>
        <p:spPr bwMode="auto">
          <a:xfrm>
            <a:off x="1619672" y="2721281"/>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custDataLst>
              <p:tags r:id="rId13"/>
            </p:custDataLst>
          </p:nvPr>
        </p:nvPicPr>
        <p:blipFill rotWithShape="1">
          <a:blip r:embed="rId23" cstate="print">
            <a:extLst>
              <a:ext uri="{28A0092B-C50C-407E-A947-70E740481C1C}">
                <a14:useLocalDpi xmlns:a14="http://schemas.microsoft.com/office/drawing/2010/main" val="0"/>
              </a:ext>
            </a:extLst>
          </a:blip>
          <a:srcRect t="11843" b="78919"/>
          <a:stretch/>
        </p:blipFill>
        <p:spPr bwMode="auto">
          <a:xfrm>
            <a:off x="1607592" y="3249784"/>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custDataLst>
              <p:tags r:id="rId14"/>
            </p:custDataLst>
          </p:nvPr>
        </p:nvPicPr>
        <p:blipFill rotWithShape="1">
          <a:blip r:embed="rId23" cstate="print">
            <a:extLst>
              <a:ext uri="{28A0092B-C50C-407E-A947-70E740481C1C}">
                <a14:useLocalDpi xmlns:a14="http://schemas.microsoft.com/office/drawing/2010/main" val="0"/>
              </a:ext>
            </a:extLst>
          </a:blip>
          <a:srcRect t="24825" b="64891"/>
          <a:stretch/>
        </p:blipFill>
        <p:spPr bwMode="auto">
          <a:xfrm>
            <a:off x="1619672" y="3836762"/>
            <a:ext cx="457454" cy="6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custDataLst>
              <p:tags r:id="rId15"/>
            </p:custDataLst>
          </p:nvPr>
        </p:nvPicPr>
        <p:blipFill rotWithShape="1">
          <a:blip r:embed="rId23" cstate="print">
            <a:extLst>
              <a:ext uri="{28A0092B-C50C-407E-A947-70E740481C1C}">
                <a14:useLocalDpi xmlns:a14="http://schemas.microsoft.com/office/drawing/2010/main" val="0"/>
              </a:ext>
            </a:extLst>
          </a:blip>
          <a:srcRect b="91577"/>
          <a:stretch/>
        </p:blipFill>
        <p:spPr bwMode="auto">
          <a:xfrm>
            <a:off x="1619672" y="4521481"/>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custDataLst>
              <p:tags r:id="rId16"/>
            </p:custDataLst>
          </p:nvPr>
        </p:nvPicPr>
        <p:blipFill rotWithShape="1">
          <a:blip r:embed="rId23" cstate="print">
            <a:extLst>
              <a:ext uri="{28A0092B-C50C-407E-A947-70E740481C1C}">
                <a14:useLocalDpi xmlns:a14="http://schemas.microsoft.com/office/drawing/2010/main" val="0"/>
              </a:ext>
            </a:extLst>
          </a:blip>
          <a:srcRect t="11843" b="78919"/>
          <a:stretch/>
        </p:blipFill>
        <p:spPr bwMode="auto">
          <a:xfrm>
            <a:off x="1619672" y="5049984"/>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custDataLst>
              <p:tags r:id="rId17"/>
            </p:custDataLst>
          </p:nvPr>
        </p:nvSpPr>
        <p:spPr>
          <a:xfrm>
            <a:off x="2077126" y="5683895"/>
            <a:ext cx="6671338" cy="769441"/>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de la présence ou non de personnes significatives dans son environnement. </a:t>
            </a:r>
          </a:p>
        </p:txBody>
      </p:sp>
      <p:pic>
        <p:nvPicPr>
          <p:cNvPr id="19" name="Picture 2"/>
          <p:cNvPicPr>
            <a:picLocks noChangeAspect="1" noChangeArrowheads="1"/>
          </p:cNvPicPr>
          <p:nvPr>
            <p:custDataLst>
              <p:tags r:id="rId18"/>
            </p:custDataLst>
          </p:nvPr>
        </p:nvPicPr>
        <p:blipFill rotWithShape="1">
          <a:blip r:embed="rId23" cstate="print">
            <a:extLst>
              <a:ext uri="{28A0092B-C50C-407E-A947-70E740481C1C}">
                <a14:useLocalDpi xmlns:a14="http://schemas.microsoft.com/office/drawing/2010/main" val="0"/>
              </a:ext>
            </a:extLst>
          </a:blip>
          <a:srcRect t="24825" b="64891"/>
          <a:stretch/>
        </p:blipFill>
        <p:spPr bwMode="auto">
          <a:xfrm>
            <a:off x="1619672" y="5708970"/>
            <a:ext cx="457454" cy="6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ZoneTexte 19"/>
          <p:cNvSpPr txBox="1"/>
          <p:nvPr>
            <p:custDataLst>
              <p:tags r:id="rId19"/>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24</a:t>
            </a:r>
          </a:p>
        </p:txBody>
      </p:sp>
    </p:spTree>
    <p:extLst>
      <p:ext uri="{BB962C8B-B14F-4D97-AF65-F5344CB8AC3E}">
        <p14:creationId xmlns:p14="http://schemas.microsoft.com/office/powerpoint/2010/main" val="37520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custDataLst>
              <p:tags r:id="rId4"/>
            </p:custDataLst>
          </p:nvPr>
        </p:nvSpPr>
        <p:spPr>
          <a:xfrm>
            <a:off x="2771800" y="240903"/>
            <a:ext cx="619268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PISTES POUR VÉRIFIER SI UN-E ENFANT EST VICTIME DE VIOLENCE</a:t>
            </a:r>
          </a:p>
        </p:txBody>
      </p:sp>
      <p:sp>
        <p:nvSpPr>
          <p:cNvPr id="16" name="ZoneTexte 15"/>
          <p:cNvSpPr txBox="1"/>
          <p:nvPr>
            <p:custDataLst>
              <p:tags r:id="rId5"/>
            </p:custDataLst>
          </p:nvPr>
        </p:nvSpPr>
        <p:spPr>
          <a:xfrm>
            <a:off x="1475656" y="3068960"/>
            <a:ext cx="7344816" cy="523220"/>
          </a:xfrm>
          <a:prstGeom prst="rect">
            <a:avLst/>
          </a:prstGeom>
          <a:noFill/>
        </p:spPr>
        <p:txBody>
          <a:bodyPr wrap="square" rtlCol="0">
            <a:spAutoFit/>
          </a:bodyPr>
          <a:lstStyle/>
          <a:p>
            <a:pPr algn="ctr"/>
            <a:r>
              <a:rPr lang="fr-CA" sz="2800" dirty="0">
                <a:solidFill>
                  <a:srgbClr val="002774"/>
                </a:solidFill>
                <a:latin typeface="Arial" pitchFamily="34" charset="0"/>
                <a:cs typeface="Arial" pitchFamily="34" charset="0"/>
              </a:rPr>
              <a:t>Exercice </a:t>
            </a:r>
          </a:p>
        </p:txBody>
      </p:sp>
      <p:pic>
        <p:nvPicPr>
          <p:cNvPr id="17" name="Picture 2"/>
          <p:cNvPicPr>
            <a:picLocks noChangeAspect="1" noChangeArrowheads="1"/>
          </p:cNvPicPr>
          <p:nvPr>
            <p:custDataLst>
              <p:tags r:id="rId6"/>
            </p:custDataLst>
          </p:nvPr>
        </p:nvPicPr>
        <p:blipFill rotWithShape="1">
          <a:blip r:embed="rId13" cstate="print">
            <a:extLst>
              <a:ext uri="{28A0092B-C50C-407E-A947-70E740481C1C}">
                <a14:useLocalDpi xmlns:a14="http://schemas.microsoft.com/office/drawing/2010/main" val="0"/>
              </a:ext>
            </a:extLst>
          </a:blip>
          <a:srcRect t="-3" b="38675"/>
          <a:stretch/>
        </p:blipFill>
        <p:spPr bwMode="auto">
          <a:xfrm rot="5400000">
            <a:off x="4617738" y="1943102"/>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custDataLst>
              <p:tags r:id="rId7"/>
            </p:custDataLst>
          </p:nvPr>
        </p:nvPicPr>
        <p:blipFill rotWithShape="1">
          <a:blip r:embed="rId13" cstate="print">
            <a:extLst>
              <a:ext uri="{28A0092B-C50C-407E-A947-70E740481C1C}">
                <a14:useLocalDpi xmlns:a14="http://schemas.microsoft.com/office/drawing/2010/main" val="0"/>
              </a:ext>
            </a:extLst>
          </a:blip>
          <a:srcRect t="-3" b="38675"/>
          <a:stretch/>
        </p:blipFill>
        <p:spPr bwMode="auto">
          <a:xfrm rot="16200000">
            <a:off x="4689596" y="-577177"/>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ZoneTexte 18">
            <a:hlinkClick r:id="rId14" action="ppaction://hlinkfile"/>
          </p:cNvPr>
          <p:cNvSpPr txBox="1"/>
          <p:nvPr>
            <p:custDataLst>
              <p:tags r:id="rId8"/>
            </p:custDataLst>
          </p:nvPr>
        </p:nvSpPr>
        <p:spPr>
          <a:xfrm>
            <a:off x="1331789" y="3738412"/>
            <a:ext cx="7344816"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 Changements de comportement » </a:t>
            </a:r>
          </a:p>
        </p:txBody>
      </p:sp>
      <p:sp>
        <p:nvSpPr>
          <p:cNvPr id="10" name="ZoneTexte 9"/>
          <p:cNvSpPr txBox="1"/>
          <p:nvPr>
            <p:custDataLst>
              <p:tags r:id="rId9"/>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161832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2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500"/>
                                        <p:tgtEl>
                                          <p:spTgt spid="17"/>
                                        </p:tgtEl>
                                      </p:cBhvr>
                                    </p:animEffect>
                                  </p:childTnLst>
                                </p:cTn>
                              </p:par>
                              <p:par>
                                <p:cTn id="11" presetID="22" presetClass="entr" presetSubtype="8" fill="hold"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500"/>
                                        <p:tgtEl>
                                          <p:spTgt spid="18"/>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2771800" y="240903"/>
            <a:ext cx="619268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PISTES POUR VÉRIFIER SI UN-E ENFANT EST VICTIME DE VIOLENCE</a:t>
            </a:r>
          </a:p>
        </p:txBody>
      </p:sp>
      <p:pic>
        <p:nvPicPr>
          <p:cNvPr id="3" name="Picture 3"/>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custDataLst>
              <p:tags r:id="rId5"/>
            </p:custDataLst>
          </p:nvPr>
        </p:nvSpPr>
        <p:spPr>
          <a:xfrm>
            <a:off x="1911156" y="1052736"/>
            <a:ext cx="6362110" cy="954107"/>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Le stress chez les enfants est habituellement causé par…</a:t>
            </a:r>
          </a:p>
        </p:txBody>
      </p:sp>
      <p:sp>
        <p:nvSpPr>
          <p:cNvPr id="24" name="ZoneTexte 23"/>
          <p:cNvSpPr txBox="1"/>
          <p:nvPr>
            <p:custDataLst>
              <p:tags r:id="rId6"/>
            </p:custDataLst>
          </p:nvPr>
        </p:nvSpPr>
        <p:spPr>
          <a:xfrm>
            <a:off x="1944086" y="4005064"/>
            <a:ext cx="6660362" cy="1384995"/>
          </a:xfrm>
          <a:prstGeom prst="rect">
            <a:avLst/>
          </a:prstGeom>
          <a:noFill/>
        </p:spPr>
        <p:txBody>
          <a:bodyPr wrap="square" rtlCol="0">
            <a:spAutoFit/>
          </a:bodyPr>
          <a:lstStyle/>
          <a:p>
            <a:pPr algn="just"/>
            <a:r>
              <a:rPr lang="fr-CA" sz="2800" dirty="0">
                <a:solidFill>
                  <a:srgbClr val="002774"/>
                </a:solidFill>
                <a:latin typeface="Arial" pitchFamily="34" charset="0"/>
                <a:cs typeface="Arial" pitchFamily="34" charset="0"/>
              </a:rPr>
              <a:t>Moments difficiles : période d’examens, divorce, perte d’un être cher, chicanes, etc.</a:t>
            </a:r>
          </a:p>
        </p:txBody>
      </p:sp>
      <p:pic>
        <p:nvPicPr>
          <p:cNvPr id="25" name="Picture 2"/>
          <p:cNvPicPr>
            <a:picLocks noChangeAspect="1" noChangeArrowheads="1"/>
          </p:cNvPicPr>
          <p:nvPr>
            <p:custDataLst>
              <p:tags r:id="rId7"/>
            </p:custDataLst>
          </p:nvPr>
        </p:nvPicPr>
        <p:blipFill rotWithShape="1">
          <a:blip r:embed="rId15" cstate="print">
            <a:extLst>
              <a:ext uri="{28A0092B-C50C-407E-A947-70E740481C1C}">
                <a14:useLocalDpi xmlns:a14="http://schemas.microsoft.com/office/drawing/2010/main" val="0"/>
              </a:ext>
            </a:extLst>
          </a:blip>
          <a:srcRect b="91577"/>
          <a:stretch/>
        </p:blipFill>
        <p:spPr bwMode="auto">
          <a:xfrm>
            <a:off x="1467852" y="2492896"/>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custDataLst>
              <p:tags r:id="rId8"/>
            </p:custDataLst>
          </p:nvPr>
        </p:nvPicPr>
        <p:blipFill rotWithShape="1">
          <a:blip r:embed="rId15" cstate="print">
            <a:extLst>
              <a:ext uri="{28A0092B-C50C-407E-A947-70E740481C1C}">
                <a14:useLocalDpi xmlns:a14="http://schemas.microsoft.com/office/drawing/2010/main" val="0"/>
              </a:ext>
            </a:extLst>
          </a:blip>
          <a:srcRect t="11843" b="78919"/>
          <a:stretch/>
        </p:blipFill>
        <p:spPr bwMode="auto">
          <a:xfrm>
            <a:off x="1454460" y="4005064"/>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custDataLst>
              <p:tags r:id="rId9"/>
            </p:custDataLst>
          </p:nvPr>
        </p:nvSpPr>
        <p:spPr>
          <a:xfrm>
            <a:off x="1944086" y="2420888"/>
            <a:ext cx="6516346" cy="1384995"/>
          </a:xfrm>
          <a:prstGeom prst="rect">
            <a:avLst/>
          </a:prstGeom>
          <a:noFill/>
        </p:spPr>
        <p:txBody>
          <a:bodyPr wrap="square" rtlCol="0">
            <a:spAutoFit/>
          </a:bodyPr>
          <a:lstStyle/>
          <a:p>
            <a:pPr algn="just"/>
            <a:r>
              <a:rPr lang="fr-CA" sz="2800" dirty="0">
                <a:solidFill>
                  <a:srgbClr val="002774"/>
                </a:solidFill>
                <a:latin typeface="Arial" pitchFamily="34" charset="0"/>
                <a:cs typeface="Arial" pitchFamily="34" charset="0"/>
              </a:rPr>
              <a:t>Situations nouvelles : déménagement, entrée à l’école, la naissance d’un nouveau bébé dans la famille, etc.</a:t>
            </a:r>
          </a:p>
        </p:txBody>
      </p:sp>
      <p:sp>
        <p:nvSpPr>
          <p:cNvPr id="28" name="ZoneTexte 27"/>
          <p:cNvSpPr txBox="1"/>
          <p:nvPr>
            <p:custDataLst>
              <p:tags r:id="rId10"/>
            </p:custDataLst>
          </p:nvPr>
        </p:nvSpPr>
        <p:spPr>
          <a:xfrm>
            <a:off x="1331640" y="5589240"/>
            <a:ext cx="7528529" cy="954107"/>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Mais comme nous l’avons vu, la raison de son stress peut être le fait de vivre de la violence.</a:t>
            </a:r>
          </a:p>
        </p:txBody>
      </p:sp>
      <p:sp>
        <p:nvSpPr>
          <p:cNvPr id="12" name="ZoneTexte 11"/>
          <p:cNvSpPr txBox="1"/>
          <p:nvPr>
            <p:custDataLst>
              <p:tags r:id="rId11"/>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29567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a:off x="-180528"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rot="10800000">
            <a:off x="-180527"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80528"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6156176"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ACCUEIL ET PRÉSENTATION</a:t>
            </a:r>
          </a:p>
        </p:txBody>
      </p:sp>
      <p:pic>
        <p:nvPicPr>
          <p:cNvPr id="3075" name="Picture 3"/>
          <p:cNvPicPr>
            <a:picLocks noChangeAspect="1" noChangeArrowheads="1"/>
          </p:cNvPicPr>
          <p:nvPr>
            <p:custDataLst>
              <p:tags r:id="rId5"/>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549601" y="332656"/>
            <a:ext cx="3742479" cy="419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custDataLst>
              <p:tags r:id="rId6"/>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123727" y="4606694"/>
            <a:ext cx="1637441" cy="141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047434" y="4653136"/>
            <a:ext cx="904706" cy="122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custDataLst>
              <p:tags r:id="rId8"/>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5652120" y="4653136"/>
            <a:ext cx="761431" cy="117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custDataLst>
              <p:tags r:id="rId9"/>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7257386" y="4653136"/>
            <a:ext cx="749908" cy="116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Losange 28"/>
          <p:cNvSpPr/>
          <p:nvPr>
            <p:custDataLst>
              <p:tags r:id="rId10"/>
            </p:custDataLst>
          </p:nvPr>
        </p:nvSpPr>
        <p:spPr>
          <a:xfrm rot="16200000">
            <a:off x="5004048" y="773466"/>
            <a:ext cx="3600000" cy="3636000"/>
          </a:xfrm>
          <a:prstGeom prst="diamond">
            <a:avLst/>
          </a:prstGeom>
          <a:gradFill>
            <a:gsLst>
              <a:gs pos="0">
                <a:schemeClr val="bg1">
                  <a:lumMod val="95000"/>
                </a:schemeClr>
              </a:gs>
              <a:gs pos="59000">
                <a:srgbClr val="CFCFCF"/>
              </a:gs>
              <a:gs pos="100000">
                <a:schemeClr val="bg1">
                  <a:lumMod val="75000"/>
                </a:schemeClr>
              </a:gs>
            </a:gsLst>
            <a:lin ang="5400000" scaled="0"/>
          </a:gradFill>
          <a:ln w="57150">
            <a:solidFill>
              <a:srgbClr val="F8B8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ZoneTexte 29"/>
          <p:cNvSpPr txBox="1"/>
          <p:nvPr>
            <p:custDataLst>
              <p:tags r:id="rId11"/>
            </p:custDataLst>
          </p:nvPr>
        </p:nvSpPr>
        <p:spPr>
          <a:xfrm>
            <a:off x="5220072" y="2438450"/>
            <a:ext cx="3101876" cy="954107"/>
          </a:xfrm>
          <a:prstGeom prst="rect">
            <a:avLst/>
          </a:prstGeom>
          <a:noFill/>
        </p:spPr>
        <p:txBody>
          <a:bodyPr wrap="square" rtlCol="0">
            <a:spAutoFit/>
          </a:bodyPr>
          <a:lstStyle/>
          <a:p>
            <a:pPr algn="ctr"/>
            <a:r>
              <a:rPr lang="fr-CA" sz="2800" dirty="0">
                <a:solidFill>
                  <a:srgbClr val="002774"/>
                </a:solidFill>
                <a:latin typeface="Arial" pitchFamily="34" charset="0"/>
                <a:cs typeface="Arial" pitchFamily="34" charset="0"/>
              </a:rPr>
              <a:t>11 organismes </a:t>
            </a:r>
          </a:p>
          <a:p>
            <a:pPr algn="ctr"/>
            <a:r>
              <a:rPr lang="fr-CA" sz="2800" dirty="0">
                <a:solidFill>
                  <a:srgbClr val="002774"/>
                </a:solidFill>
                <a:latin typeface="Arial" pitchFamily="34" charset="0"/>
                <a:cs typeface="Arial" pitchFamily="34" charset="0"/>
              </a:rPr>
              <a:t>au Québec </a:t>
            </a:r>
          </a:p>
        </p:txBody>
      </p:sp>
      <p:pic>
        <p:nvPicPr>
          <p:cNvPr id="31" name="Picture 8"/>
          <p:cNvPicPr>
            <a:picLocks noChangeAspect="1" noChangeArrowheads="1"/>
          </p:cNvPicPr>
          <p:nvPr>
            <p:custDataLst>
              <p:tags r:id="rId12"/>
            </p:custDataLst>
          </p:nvPr>
        </p:nvPicPr>
        <p:blipFill rotWithShape="1">
          <a:blip r:embed="rId26" cstate="print">
            <a:extLst>
              <a:ext uri="{28A0092B-C50C-407E-A947-70E740481C1C}">
                <a14:useLocalDpi xmlns:a14="http://schemas.microsoft.com/office/drawing/2010/main" val="0"/>
              </a:ext>
            </a:extLst>
          </a:blip>
          <a:srcRect l="4235" b="43976"/>
          <a:stretch/>
        </p:blipFill>
        <p:spPr bwMode="auto">
          <a:xfrm>
            <a:off x="5940152" y="1718370"/>
            <a:ext cx="1692188" cy="59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custDataLst>
              <p:tags r:id="rId13"/>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custDataLst>
              <p:tags r:id="rId14"/>
            </p:custDataLst>
          </p:nvPr>
        </p:nvPicPr>
        <p:blipFill rotWithShape="1">
          <a:blip r:embed="rId19"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custDataLst>
              <p:tags r:id="rId15"/>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ZoneTexte 34"/>
          <p:cNvSpPr txBox="1"/>
          <p:nvPr>
            <p:custDataLst>
              <p:tags r:id="rId16"/>
            </p:custDataLst>
          </p:nvPr>
        </p:nvSpPr>
        <p:spPr>
          <a:xfrm>
            <a:off x="1013914" y="6074132"/>
            <a:ext cx="8130085"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www.espacesansviolence.org</a:t>
            </a:r>
          </a:p>
        </p:txBody>
      </p:sp>
      <p:sp>
        <p:nvSpPr>
          <p:cNvPr id="18" name="ZoneTexte 17"/>
          <p:cNvSpPr txBox="1"/>
          <p:nvPr>
            <p:custDataLst>
              <p:tags r:id="rId17"/>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55627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10" presetClass="entr" presetSubtype="0" fill="hold" nodeType="withEffect">
                                  <p:stCondLst>
                                    <p:cond delay="50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6"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6"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2771800" y="240903"/>
            <a:ext cx="619268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PISTES POUR VÉRIFIER SI UN-E ENFANT EST VICTIME DE VIOLENCE</a:t>
            </a:r>
          </a:p>
        </p:txBody>
      </p:sp>
      <p:sp>
        <p:nvSpPr>
          <p:cNvPr id="6" name="ZoneTexte 5"/>
          <p:cNvSpPr txBox="1"/>
          <p:nvPr>
            <p:custDataLst>
              <p:tags r:id="rId5"/>
            </p:custDataLst>
          </p:nvPr>
        </p:nvSpPr>
        <p:spPr>
          <a:xfrm>
            <a:off x="1911156" y="1322765"/>
            <a:ext cx="6362110" cy="954107"/>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Garder le silence ou mentir pour différentes raisons</a:t>
            </a:r>
          </a:p>
        </p:txBody>
      </p:sp>
      <p:sp>
        <p:nvSpPr>
          <p:cNvPr id="7" name="ZoneTexte 6"/>
          <p:cNvSpPr txBox="1"/>
          <p:nvPr>
            <p:custDataLst>
              <p:tags r:id="rId6"/>
            </p:custDataLst>
          </p:nvPr>
        </p:nvSpPr>
        <p:spPr>
          <a:xfrm>
            <a:off x="2763791" y="2708921"/>
            <a:ext cx="7103386"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Par peur de ne pas être cru. </a:t>
            </a:r>
          </a:p>
        </p:txBody>
      </p:sp>
      <p:sp>
        <p:nvSpPr>
          <p:cNvPr id="8" name="ZoneTexte 7"/>
          <p:cNvSpPr txBox="1"/>
          <p:nvPr>
            <p:custDataLst>
              <p:tags r:id="rId7"/>
            </p:custDataLst>
          </p:nvPr>
        </p:nvSpPr>
        <p:spPr>
          <a:xfrm>
            <a:off x="2775871" y="3645025"/>
            <a:ext cx="7103386"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Par crainte de représailles.</a:t>
            </a:r>
          </a:p>
        </p:txBody>
      </p:sp>
      <p:sp>
        <p:nvSpPr>
          <p:cNvPr id="9" name="ZoneTexte 8"/>
          <p:cNvSpPr txBox="1"/>
          <p:nvPr>
            <p:custDataLst>
              <p:tags r:id="rId8"/>
            </p:custDataLst>
          </p:nvPr>
        </p:nvSpPr>
        <p:spPr>
          <a:xfrm>
            <a:off x="2775871" y="4581129"/>
            <a:ext cx="7103386"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Par sentiment de culpabilité.</a:t>
            </a:r>
          </a:p>
        </p:txBody>
      </p:sp>
      <p:pic>
        <p:nvPicPr>
          <p:cNvPr id="10" name="Picture 2"/>
          <p:cNvPicPr>
            <a:picLocks noChangeAspect="1" noChangeArrowheads="1"/>
          </p:cNvPicPr>
          <p:nvPr>
            <p:custDataLst>
              <p:tags r:id="rId9"/>
            </p:custDataLst>
          </p:nvPr>
        </p:nvPicPr>
        <p:blipFill rotWithShape="1">
          <a:blip r:embed="rId18" cstate="print">
            <a:extLst>
              <a:ext uri="{28A0092B-C50C-407E-A947-70E740481C1C}">
                <a14:useLocalDpi xmlns:a14="http://schemas.microsoft.com/office/drawing/2010/main" val="0"/>
              </a:ext>
            </a:extLst>
          </a:blip>
          <a:srcRect b="91577"/>
          <a:stretch/>
        </p:blipFill>
        <p:spPr bwMode="auto">
          <a:xfrm>
            <a:off x="2267744" y="2721282"/>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custDataLst>
              <p:tags r:id="rId10"/>
            </p:custDataLst>
          </p:nvPr>
        </p:nvPicPr>
        <p:blipFill rotWithShape="1">
          <a:blip r:embed="rId18" cstate="print">
            <a:extLst>
              <a:ext uri="{28A0092B-C50C-407E-A947-70E740481C1C}">
                <a14:useLocalDpi xmlns:a14="http://schemas.microsoft.com/office/drawing/2010/main" val="0"/>
              </a:ext>
            </a:extLst>
          </a:blip>
          <a:srcRect t="11843" b="78919"/>
          <a:stretch/>
        </p:blipFill>
        <p:spPr bwMode="auto">
          <a:xfrm>
            <a:off x="2306337" y="3645025"/>
            <a:ext cx="457454" cy="53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custDataLst>
              <p:tags r:id="rId11"/>
            </p:custDataLst>
          </p:nvPr>
        </p:nvPicPr>
        <p:blipFill rotWithShape="1">
          <a:blip r:embed="rId18" cstate="print">
            <a:extLst>
              <a:ext uri="{28A0092B-C50C-407E-A947-70E740481C1C}">
                <a14:useLocalDpi xmlns:a14="http://schemas.microsoft.com/office/drawing/2010/main" val="0"/>
              </a:ext>
            </a:extLst>
          </a:blip>
          <a:srcRect t="24825" b="64891"/>
          <a:stretch/>
        </p:blipFill>
        <p:spPr bwMode="auto">
          <a:xfrm>
            <a:off x="2318417" y="4581129"/>
            <a:ext cx="457454" cy="6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custDataLst>
              <p:tags r:id="rId12"/>
            </p:custDataLst>
          </p:nvPr>
        </p:nvSpPr>
        <p:spPr>
          <a:xfrm>
            <a:off x="2775871" y="5498068"/>
            <a:ext cx="7103386" cy="523220"/>
          </a:xfrm>
          <a:prstGeom prst="rect">
            <a:avLst/>
          </a:prstGeom>
          <a:noFill/>
        </p:spPr>
        <p:txBody>
          <a:bodyPr wrap="square" rtlCol="0">
            <a:spAutoFit/>
          </a:bodyPr>
          <a:lstStyle/>
          <a:p>
            <a:r>
              <a:rPr lang="fr-CA" sz="2800" dirty="0">
                <a:solidFill>
                  <a:srgbClr val="002774"/>
                </a:solidFill>
                <a:latin typeface="Arial" pitchFamily="34" charset="0"/>
                <a:cs typeface="Arial" pitchFamily="34" charset="0"/>
              </a:rPr>
              <a:t>Pour protéger l’agresseur.</a:t>
            </a:r>
          </a:p>
        </p:txBody>
      </p:sp>
      <p:pic>
        <p:nvPicPr>
          <p:cNvPr id="14" name="Picture 2"/>
          <p:cNvPicPr>
            <a:picLocks noChangeAspect="1" noChangeArrowheads="1"/>
          </p:cNvPicPr>
          <p:nvPr>
            <p:custDataLst>
              <p:tags r:id="rId13"/>
            </p:custDataLst>
          </p:nvPr>
        </p:nvPicPr>
        <p:blipFill rotWithShape="1">
          <a:blip r:embed="rId18" cstate="print">
            <a:extLst>
              <a:ext uri="{28A0092B-C50C-407E-A947-70E740481C1C}">
                <a14:useLocalDpi xmlns:a14="http://schemas.microsoft.com/office/drawing/2010/main" val="0"/>
              </a:ext>
            </a:extLst>
          </a:blip>
          <a:srcRect b="91577"/>
          <a:stretch/>
        </p:blipFill>
        <p:spPr bwMode="auto">
          <a:xfrm>
            <a:off x="2318417" y="5601601"/>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custDataLst>
              <p:tags r:id="rId14"/>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7520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0" y="-2771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0" y="3353516"/>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355"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custDataLst>
              <p:tags r:id="rId4"/>
            </p:custDataLst>
          </p:nvPr>
        </p:nvSpPr>
        <p:spPr>
          <a:xfrm>
            <a:off x="1979712" y="768683"/>
            <a:ext cx="6362110"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Comment aller vérifier vos doutes ?</a:t>
            </a:r>
          </a:p>
        </p:txBody>
      </p:sp>
      <p:sp>
        <p:nvSpPr>
          <p:cNvPr id="7" name="ZoneTexte 6"/>
          <p:cNvSpPr txBox="1"/>
          <p:nvPr>
            <p:custDataLst>
              <p:tags r:id="rId5"/>
            </p:custDataLst>
          </p:nvPr>
        </p:nvSpPr>
        <p:spPr>
          <a:xfrm>
            <a:off x="2185379" y="2318117"/>
            <a:ext cx="6491077" cy="3139321"/>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En faisant les premiers pas, en parlant de nos doutes et inquiétudes tout en respectant le rythme et les besoins de l’enfant.</a:t>
            </a:r>
          </a:p>
          <a:p>
            <a:endParaRPr lang="fr-CA" sz="2200" dirty="0">
              <a:solidFill>
                <a:srgbClr val="002774"/>
              </a:solidFill>
              <a:latin typeface="Arial" pitchFamily="34" charset="0"/>
              <a:cs typeface="Arial" pitchFamily="34" charset="0"/>
            </a:endParaRPr>
          </a:p>
          <a:p>
            <a:r>
              <a:rPr lang="fr-CA" sz="2200" dirty="0">
                <a:solidFill>
                  <a:srgbClr val="002774"/>
                </a:solidFill>
                <a:latin typeface="Arial" pitchFamily="34" charset="0"/>
                <a:cs typeface="Arial" pitchFamily="34" charset="0"/>
              </a:rPr>
              <a:t>Ex: </a:t>
            </a:r>
            <a:r>
              <a:rPr lang="fr-CA" sz="2200" i="1" dirty="0">
                <a:solidFill>
                  <a:srgbClr val="002774"/>
                </a:solidFill>
                <a:latin typeface="Arial" pitchFamily="34" charset="0"/>
                <a:cs typeface="Arial" pitchFamily="34" charset="0"/>
              </a:rPr>
              <a:t>Écoute, j’ai l’impression que quelque chose ne va pas et ça m’inquiète.  As-tu le goût de m’en parler ?  Peut-être qu’ensemble on pourrait trouver une solution.</a:t>
            </a:r>
          </a:p>
          <a:p>
            <a:endParaRPr lang="fr-CA" sz="2200" dirty="0">
              <a:solidFill>
                <a:srgbClr val="002774"/>
              </a:solidFill>
              <a:latin typeface="Arial" pitchFamily="34" charset="0"/>
              <a:cs typeface="Arial" pitchFamily="34" charset="0"/>
            </a:endParaRPr>
          </a:p>
        </p:txBody>
      </p:sp>
      <p:pic>
        <p:nvPicPr>
          <p:cNvPr id="8" name="Picture 2"/>
          <p:cNvPicPr>
            <a:picLocks noChangeAspect="1" noChangeArrowheads="1"/>
          </p:cNvPicPr>
          <p:nvPr>
            <p:custDataLst>
              <p:tags r:id="rId6"/>
            </p:custDataLst>
          </p:nvPr>
        </p:nvPicPr>
        <p:blipFill rotWithShape="1">
          <a:blip r:embed="rId10" cstate="print">
            <a:extLst>
              <a:ext uri="{28A0092B-C50C-407E-A947-70E740481C1C}">
                <a14:useLocalDpi xmlns:a14="http://schemas.microsoft.com/office/drawing/2010/main" val="0"/>
              </a:ext>
            </a:extLst>
          </a:blip>
          <a:srcRect b="91577"/>
          <a:stretch/>
        </p:blipFill>
        <p:spPr bwMode="auto">
          <a:xfrm>
            <a:off x="1727925" y="2348880"/>
            <a:ext cx="457454" cy="4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32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2771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rot="10800000">
            <a:off x="0" y="3353516"/>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355"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979712" y="2707133"/>
            <a:ext cx="6362110" cy="1446550"/>
          </a:xfrm>
          <a:prstGeom prst="rect">
            <a:avLst/>
          </a:prstGeom>
          <a:noFill/>
        </p:spPr>
        <p:txBody>
          <a:bodyPr wrap="square" rtlCol="0">
            <a:spAutoFit/>
          </a:bodyPr>
          <a:lstStyle/>
          <a:p>
            <a:pPr algn="ctr"/>
            <a:r>
              <a:rPr lang="fr-CA" sz="4400" b="1" dirty="0">
                <a:solidFill>
                  <a:srgbClr val="002774"/>
                </a:solidFill>
                <a:latin typeface="Arial" pitchFamily="34" charset="0"/>
                <a:cs typeface="Arial" pitchFamily="34" charset="0"/>
              </a:rPr>
              <a:t>Quand l’enfant se confie à vous.</a:t>
            </a:r>
          </a:p>
        </p:txBody>
      </p:sp>
    </p:spTree>
    <p:extLst>
      <p:ext uri="{BB962C8B-B14F-4D97-AF65-F5344CB8AC3E}">
        <p14:creationId xmlns:p14="http://schemas.microsoft.com/office/powerpoint/2010/main" val="246013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3"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3707904" y="240903"/>
            <a:ext cx="5112568" cy="307777"/>
          </a:xfrm>
          <a:prstGeom prst="rect">
            <a:avLst/>
          </a:prstGeom>
          <a:noFill/>
        </p:spPr>
        <p:txBody>
          <a:bodyPr wrap="square" rtlCol="0">
            <a:spAutoFit/>
          </a:bodyPr>
          <a:lstStyle/>
          <a:p>
            <a:pPr algn="r"/>
            <a:r>
              <a:rPr lang="fr-CA" sz="1400" b="1" dirty="0">
                <a:solidFill>
                  <a:srgbClr val="002774"/>
                </a:solidFill>
                <a:latin typeface="Arial" pitchFamily="34" charset="0"/>
                <a:cs typeface="Arial" pitchFamily="34" charset="0"/>
              </a:rPr>
              <a:t>QUAND L’ENFANT SE CONFIE À VOUS</a:t>
            </a:r>
          </a:p>
        </p:txBody>
      </p:sp>
      <p:sp>
        <p:nvSpPr>
          <p:cNvPr id="9" name="Étoile à 12 branches 8"/>
          <p:cNvSpPr/>
          <p:nvPr>
            <p:custDataLst>
              <p:tags r:id="rId5"/>
            </p:custDataLst>
          </p:nvPr>
        </p:nvSpPr>
        <p:spPr>
          <a:xfrm>
            <a:off x="7452320" y="6237827"/>
            <a:ext cx="1440160" cy="431533"/>
          </a:xfrm>
          <a:prstGeom prst="star12">
            <a:avLst/>
          </a:prstGeom>
          <a:gradFill flip="none" rotWithShape="1">
            <a:gsLst>
              <a:gs pos="45000">
                <a:srgbClr val="FFBF3F"/>
              </a:gs>
              <a:gs pos="100000">
                <a:srgbClr val="EA6C1E"/>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p:cNvSpPr txBox="1"/>
          <p:nvPr>
            <p:custDataLst>
              <p:tags r:id="rId6"/>
            </p:custDataLst>
          </p:nvPr>
        </p:nvSpPr>
        <p:spPr>
          <a:xfrm>
            <a:off x="7782707" y="6309835"/>
            <a:ext cx="851393" cy="287002"/>
          </a:xfrm>
          <a:prstGeom prst="rect">
            <a:avLst/>
          </a:prstGeom>
          <a:noFill/>
        </p:spPr>
        <p:txBody>
          <a:bodyPr wrap="square" rtlCol="0">
            <a:spAutoFit/>
          </a:bodyPr>
          <a:lstStyle/>
          <a:p>
            <a:pPr>
              <a:lnSpc>
                <a:spcPct val="115000"/>
              </a:lnSpc>
              <a:defRPr/>
            </a:pPr>
            <a:r>
              <a:rPr lang="fr-CA" sz="1100" b="1" dirty="0">
                <a:solidFill>
                  <a:srgbClr val="002774"/>
                </a:solidFill>
                <a:latin typeface="Arial" pitchFamily="34" charset="0"/>
                <a:cs typeface="Arial" pitchFamily="34" charset="0"/>
              </a:rPr>
              <a:t>Pochette</a:t>
            </a:r>
          </a:p>
        </p:txBody>
      </p:sp>
      <p:sp>
        <p:nvSpPr>
          <p:cNvPr id="12" name="ZoneTexte 11"/>
          <p:cNvSpPr txBox="1"/>
          <p:nvPr>
            <p:custDataLst>
              <p:tags r:id="rId7"/>
            </p:custDataLst>
          </p:nvPr>
        </p:nvSpPr>
        <p:spPr>
          <a:xfrm>
            <a:off x="1475656" y="3068960"/>
            <a:ext cx="7344816" cy="523220"/>
          </a:xfrm>
          <a:prstGeom prst="rect">
            <a:avLst/>
          </a:prstGeom>
          <a:noFill/>
        </p:spPr>
        <p:txBody>
          <a:bodyPr wrap="square" rtlCol="0">
            <a:spAutoFit/>
          </a:bodyPr>
          <a:lstStyle/>
          <a:p>
            <a:pPr algn="ctr"/>
            <a:r>
              <a:rPr lang="fr-CA" sz="2800" dirty="0">
                <a:solidFill>
                  <a:srgbClr val="002774"/>
                </a:solidFill>
                <a:latin typeface="Arial" pitchFamily="34" charset="0"/>
                <a:cs typeface="Arial" pitchFamily="34" charset="0"/>
              </a:rPr>
              <a:t>Tempête d’idées </a:t>
            </a:r>
          </a:p>
        </p:txBody>
      </p:sp>
      <p:pic>
        <p:nvPicPr>
          <p:cNvPr id="13" name="Picture 2"/>
          <p:cNvPicPr>
            <a:picLocks noChangeAspect="1" noChangeArrowheads="1"/>
          </p:cNvPicPr>
          <p:nvPr>
            <p:custDataLst>
              <p:tags r:id="rId8"/>
            </p:custDataLst>
          </p:nvPr>
        </p:nvPicPr>
        <p:blipFill rotWithShape="1">
          <a:blip r:embed="rId15" cstate="print">
            <a:extLst>
              <a:ext uri="{28A0092B-C50C-407E-A947-70E740481C1C}">
                <a14:useLocalDpi xmlns:a14="http://schemas.microsoft.com/office/drawing/2010/main" val="0"/>
              </a:ext>
            </a:extLst>
          </a:blip>
          <a:srcRect t="-3" b="38675"/>
          <a:stretch/>
        </p:blipFill>
        <p:spPr bwMode="auto">
          <a:xfrm rot="5400000">
            <a:off x="4617738" y="1943102"/>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custDataLst>
              <p:tags r:id="rId9"/>
            </p:custDataLst>
          </p:nvPr>
        </p:nvPicPr>
        <p:blipFill rotWithShape="1">
          <a:blip r:embed="rId15" cstate="print">
            <a:extLst>
              <a:ext uri="{28A0092B-C50C-407E-A947-70E740481C1C}">
                <a14:useLocalDpi xmlns:a14="http://schemas.microsoft.com/office/drawing/2010/main" val="0"/>
              </a:ext>
            </a:extLst>
          </a:blip>
          <a:srcRect t="-3" b="38675"/>
          <a:stretch/>
        </p:blipFill>
        <p:spPr bwMode="auto">
          <a:xfrm rot="16200000">
            <a:off x="4689746" y="-577178"/>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a:hlinkClick r:id="rId16" action="ppaction://hlinkfile"/>
          </p:cNvPr>
          <p:cNvSpPr txBox="1"/>
          <p:nvPr>
            <p:custDataLst>
              <p:tags r:id="rId10"/>
            </p:custDataLst>
          </p:nvPr>
        </p:nvSpPr>
        <p:spPr>
          <a:xfrm>
            <a:off x="1403648" y="3861048"/>
            <a:ext cx="7344816"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 Attitudes qui favorisent la confidence » </a:t>
            </a:r>
          </a:p>
        </p:txBody>
      </p:sp>
      <p:sp>
        <p:nvSpPr>
          <p:cNvPr id="15" name="ZoneTexte 14"/>
          <p:cNvSpPr txBox="1"/>
          <p:nvPr>
            <p:custDataLst>
              <p:tags r:id="rId11"/>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26</a:t>
            </a:r>
          </a:p>
        </p:txBody>
      </p:sp>
    </p:spTree>
    <p:extLst>
      <p:ext uri="{BB962C8B-B14F-4D97-AF65-F5344CB8AC3E}">
        <p14:creationId xmlns:p14="http://schemas.microsoft.com/office/powerpoint/2010/main" val="267723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22" presetClass="entr" presetSubtype="8"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500"/>
                                        <p:tgtEl>
                                          <p:spTgt spid="13"/>
                                        </p:tgtEl>
                                      </p:cBhvr>
                                    </p:animEffect>
                                  </p:childTnLst>
                                </p:cTn>
                              </p:par>
                              <p:par>
                                <p:cTn id="11" presetID="22" presetClass="entr" presetSubtype="8"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500"/>
                                        <p:tgtEl>
                                          <p:spTgt spid="14"/>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500"/>
                                        <p:tgtEl>
                                          <p:spTgt spid="16"/>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a:off x="0" y="-2771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val="0"/>
              </a:ext>
            </a:extLst>
          </a:blip>
          <a:srcRect l="73052" t="15974" r="13969" b="23160"/>
          <a:stretch/>
        </p:blipFill>
        <p:spPr bwMode="auto">
          <a:xfrm rot="10800000">
            <a:off x="0" y="3353516"/>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55"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619672" y="1340768"/>
            <a:ext cx="7103386" cy="5139869"/>
          </a:xfrm>
          <a:prstGeom prst="rect">
            <a:avLst/>
          </a:prstGeom>
          <a:noFill/>
        </p:spPr>
        <p:txBody>
          <a:bodyPr wrap="square" rtlCol="0">
            <a:spAutoFit/>
          </a:bodyPr>
          <a:lstStyle/>
          <a:p>
            <a:r>
              <a:rPr lang="fr-CA" sz="2000" dirty="0">
                <a:solidFill>
                  <a:srgbClr val="002774"/>
                </a:solidFill>
                <a:latin typeface="Arial" pitchFamily="34" charset="0"/>
                <a:cs typeface="Arial" pitchFamily="34" charset="0"/>
              </a:rPr>
              <a:t>1.  Trouver un endroit sécurisant pour ne pas être dérangé;</a:t>
            </a:r>
          </a:p>
          <a:p>
            <a:endParaRPr lang="fr-CA" sz="28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2.  Croire l’enfant (peut-être la 1ière fois qu’il en parle) ;</a:t>
            </a:r>
          </a:p>
          <a:p>
            <a:pPr marL="457200" indent="-457200">
              <a:buFont typeface="Arial" panose="020B0604020202020204" pitchFamily="34" charset="0"/>
              <a:buChar char="•"/>
            </a:pPr>
            <a:endParaRPr lang="fr-CA" sz="28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3.  Demeurer calme;</a:t>
            </a:r>
          </a:p>
          <a:p>
            <a:pPr marL="457200" indent="-457200">
              <a:buFont typeface="Arial" panose="020B0604020202020204" pitchFamily="34" charset="0"/>
              <a:buChar char="•"/>
            </a:pPr>
            <a:endParaRPr lang="fr-CA" sz="28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4.  Le déculpabiliser (c’est pas de ta faute);</a:t>
            </a:r>
          </a:p>
          <a:p>
            <a:pPr marL="457200" indent="-457200">
              <a:buFont typeface="Arial" panose="020B0604020202020204" pitchFamily="34" charset="0"/>
              <a:buChar char="•"/>
            </a:pPr>
            <a:endParaRPr lang="fr-CA" sz="28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5.  Ne pas corriger le vocabulaire de l’enfant.  Si l’enfant ne trouve pas les mots lui demander de faire les gestes ou un dessin;</a:t>
            </a:r>
          </a:p>
          <a:p>
            <a:pPr marL="457200" indent="-457200">
              <a:buFont typeface="Arial" panose="020B0604020202020204" pitchFamily="34" charset="0"/>
              <a:buChar char="•"/>
            </a:pPr>
            <a:endParaRPr lang="fr-CA" sz="28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6.  Être le plus ouvert possible;</a:t>
            </a:r>
          </a:p>
          <a:p>
            <a:pPr marL="457200" indent="-457200">
              <a:buFont typeface="Arial" panose="020B0604020202020204" pitchFamily="34" charset="0"/>
              <a:buChar char="•"/>
            </a:pPr>
            <a:endParaRPr lang="fr-CA" sz="2800" dirty="0">
              <a:solidFill>
                <a:srgbClr val="002774"/>
              </a:solidFill>
              <a:latin typeface="Arial" pitchFamily="34" charset="0"/>
              <a:cs typeface="Arial" pitchFamily="34" charset="0"/>
            </a:endParaRPr>
          </a:p>
        </p:txBody>
      </p:sp>
      <p:sp>
        <p:nvSpPr>
          <p:cNvPr id="6" name="ZoneTexte 5">
            <a:hlinkClick r:id="rId9" action="ppaction://hlinkfile"/>
          </p:cNvPr>
          <p:cNvSpPr txBox="1"/>
          <p:nvPr>
            <p:custDataLst>
              <p:tags r:id="rId5"/>
            </p:custDataLst>
          </p:nvPr>
        </p:nvSpPr>
        <p:spPr>
          <a:xfrm>
            <a:off x="1378242" y="476672"/>
            <a:ext cx="7344816"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 Attitudes qui favorisent la confidence » </a:t>
            </a:r>
          </a:p>
        </p:txBody>
      </p:sp>
    </p:spTree>
    <p:extLst>
      <p:ext uri="{BB962C8B-B14F-4D97-AF65-F5344CB8AC3E}">
        <p14:creationId xmlns:p14="http://schemas.microsoft.com/office/powerpoint/2010/main" val="273203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2771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rot="10800000">
            <a:off x="0" y="3353516"/>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355"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763688" y="836712"/>
            <a:ext cx="7103386" cy="5570756"/>
          </a:xfrm>
          <a:prstGeom prst="rect">
            <a:avLst/>
          </a:prstGeom>
          <a:noFill/>
        </p:spPr>
        <p:txBody>
          <a:bodyPr wrap="square" rtlCol="0">
            <a:spAutoFit/>
          </a:bodyPr>
          <a:lstStyle/>
          <a:p>
            <a:r>
              <a:rPr lang="fr-CA" sz="2000" dirty="0">
                <a:solidFill>
                  <a:srgbClr val="002774"/>
                </a:solidFill>
                <a:latin typeface="Arial" pitchFamily="34" charset="0"/>
                <a:cs typeface="Arial" pitchFamily="34" charset="0"/>
              </a:rPr>
              <a:t>7.   Valider ses sentiments (c’est normal que tu ressentes de la peur, colère, peine, honte, haine et tristesse);</a:t>
            </a:r>
          </a:p>
          <a:p>
            <a:pPr marL="457200" indent="-457200">
              <a:buFont typeface="Arial" panose="020B0604020202020204" pitchFamily="34" charset="0"/>
              <a:buChar char="•"/>
            </a:pPr>
            <a:endParaRPr lang="fr-CA" sz="20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8.   Lui dire qu’il a bien fait de venir vous en parler </a:t>
            </a:r>
          </a:p>
          <a:p>
            <a:r>
              <a:rPr lang="fr-CA" sz="2000" dirty="0">
                <a:solidFill>
                  <a:srgbClr val="002774"/>
                </a:solidFill>
                <a:latin typeface="Arial" pitchFamily="34" charset="0"/>
                <a:cs typeface="Arial" pitchFamily="34" charset="0"/>
              </a:rPr>
              <a:t>      (courageux);</a:t>
            </a:r>
          </a:p>
          <a:p>
            <a:pPr marL="457200" indent="-457200">
              <a:buFont typeface="Arial" panose="020B0604020202020204" pitchFamily="34" charset="0"/>
              <a:buChar char="•"/>
            </a:pPr>
            <a:endParaRPr lang="fr-CA" sz="20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9.    Poser des questions ouvertes;</a:t>
            </a:r>
          </a:p>
          <a:p>
            <a:pPr marL="457200" indent="-457200">
              <a:buFont typeface="Arial" panose="020B0604020202020204" pitchFamily="34" charset="0"/>
              <a:buChar char="•"/>
            </a:pPr>
            <a:endParaRPr lang="fr-CA" sz="20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10.  Évaluer la sécurité de l’enfant;</a:t>
            </a:r>
          </a:p>
          <a:p>
            <a:pPr marL="457200" indent="-457200">
              <a:buFont typeface="Arial" panose="020B0604020202020204" pitchFamily="34" charset="0"/>
              <a:buChar char="•"/>
            </a:pPr>
            <a:endParaRPr lang="fr-CA" sz="28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11.  Demander à l’enfant comment on peut l’aider            (laisser de la place à l’enfant dans la recherche de solutions);</a:t>
            </a:r>
          </a:p>
          <a:p>
            <a:pPr marL="457200" indent="-457200">
              <a:buFont typeface="Arial" panose="020B0604020202020204" pitchFamily="34" charset="0"/>
              <a:buChar char="•"/>
            </a:pPr>
            <a:endParaRPr lang="fr-CA" sz="20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12.  Dire à l’enfant ce que vous avez l’intention de faire;</a:t>
            </a:r>
          </a:p>
          <a:p>
            <a:pPr marL="457200" indent="-457200">
              <a:buFont typeface="Arial" panose="020B0604020202020204" pitchFamily="34" charset="0"/>
              <a:buChar char="•"/>
            </a:pPr>
            <a:endParaRPr lang="fr-CA" sz="2000" dirty="0">
              <a:solidFill>
                <a:srgbClr val="002774"/>
              </a:solidFill>
              <a:latin typeface="Arial" pitchFamily="34" charset="0"/>
              <a:cs typeface="Arial" pitchFamily="34" charset="0"/>
            </a:endParaRPr>
          </a:p>
          <a:p>
            <a:r>
              <a:rPr lang="fr-CA" sz="2000" dirty="0">
                <a:solidFill>
                  <a:srgbClr val="002774"/>
                </a:solidFill>
                <a:latin typeface="Arial" pitchFamily="34" charset="0"/>
                <a:cs typeface="Arial" pitchFamily="34" charset="0"/>
              </a:rPr>
              <a:t>13.  Ne pas faire de promesse que l’on ne peut tenir.</a:t>
            </a:r>
          </a:p>
          <a:p>
            <a:pPr marL="457200" indent="-457200">
              <a:buFont typeface="Arial" panose="020B0604020202020204" pitchFamily="34" charset="0"/>
              <a:buChar char="•"/>
            </a:pPr>
            <a:endParaRPr lang="fr-CA" sz="2800" dirty="0">
              <a:solidFill>
                <a:srgbClr val="002774"/>
              </a:solidFill>
              <a:latin typeface="Arial" pitchFamily="34" charset="0"/>
              <a:cs typeface="Arial" pitchFamily="34" charset="0"/>
            </a:endParaRPr>
          </a:p>
        </p:txBody>
      </p:sp>
    </p:spTree>
    <p:extLst>
      <p:ext uri="{BB962C8B-B14F-4D97-AF65-F5344CB8AC3E}">
        <p14:creationId xmlns:p14="http://schemas.microsoft.com/office/powerpoint/2010/main" val="29758742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1403797" y="3353516"/>
            <a:ext cx="7344816" cy="707886"/>
          </a:xfrm>
          <a:prstGeom prst="rect">
            <a:avLst/>
          </a:prstGeom>
          <a:noFill/>
        </p:spPr>
        <p:txBody>
          <a:bodyPr wrap="square" rtlCol="0">
            <a:spAutoFit/>
          </a:bodyPr>
          <a:lstStyle/>
          <a:p>
            <a:pPr algn="ctr"/>
            <a:r>
              <a:rPr lang="fr-CA" sz="4000" dirty="0">
                <a:solidFill>
                  <a:srgbClr val="002774"/>
                </a:solidFill>
                <a:latin typeface="Arial" pitchFamily="34" charset="0"/>
                <a:cs typeface="Arial" pitchFamily="34" charset="0"/>
              </a:rPr>
              <a:t>Mise en situation </a:t>
            </a:r>
          </a:p>
        </p:txBody>
      </p:sp>
      <p:pic>
        <p:nvPicPr>
          <p:cNvPr id="3"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0" y="-27714"/>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custDataLst>
              <p:tags r:id="rId3"/>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0" y="3353516"/>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355"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custDataLst>
              <p:tags r:id="rId5"/>
            </p:custDataLst>
          </p:nvPr>
        </p:nvPicPr>
        <p:blipFill rotWithShape="1">
          <a:blip r:embed="rId10" cstate="print">
            <a:extLst>
              <a:ext uri="{28A0092B-C50C-407E-A947-70E740481C1C}">
                <a14:useLocalDpi xmlns:a14="http://schemas.microsoft.com/office/drawing/2010/main" val="0"/>
              </a:ext>
            </a:extLst>
          </a:blip>
          <a:srcRect t="-3" b="38675"/>
          <a:stretch/>
        </p:blipFill>
        <p:spPr bwMode="auto">
          <a:xfrm rot="16200000">
            <a:off x="4689746" y="-577178"/>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custDataLst>
              <p:tags r:id="rId6"/>
            </p:custDataLst>
          </p:nvPr>
        </p:nvPicPr>
        <p:blipFill rotWithShape="1">
          <a:blip r:embed="rId10" cstate="print">
            <a:extLst>
              <a:ext uri="{28A0092B-C50C-407E-A947-70E740481C1C}">
                <a14:useLocalDpi xmlns:a14="http://schemas.microsoft.com/office/drawing/2010/main" val="0"/>
              </a:ext>
            </a:extLst>
          </a:blip>
          <a:srcRect t="-3" b="38675"/>
          <a:stretch/>
        </p:blipFill>
        <p:spPr bwMode="auto">
          <a:xfrm rot="5400000">
            <a:off x="4617738" y="1943102"/>
            <a:ext cx="772919" cy="604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6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500"/>
                                        <p:tgtEl>
                                          <p:spTgt spid="6"/>
                                        </p:tgtEl>
                                      </p:cBhvr>
                                    </p:animEffect>
                                  </p:childTnLst>
                                </p:cTn>
                              </p:par>
                              <p:par>
                                <p:cTn id="11" presetID="22" presetClass="entr" presetSubtype="8"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rganigramme : Connecteur 11"/>
          <p:cNvSpPr>
            <a:spLocks noChangeAspect="1"/>
          </p:cNvSpPr>
          <p:nvPr>
            <p:custDataLst>
              <p:tags r:id="rId1"/>
            </p:custDataLst>
          </p:nvPr>
        </p:nvSpPr>
        <p:spPr>
          <a:xfrm>
            <a:off x="1475656" y="620688"/>
            <a:ext cx="7169556" cy="5991318"/>
          </a:xfrm>
          <a:prstGeom prst="flowChartConnector">
            <a:avLst/>
          </a:prstGeom>
          <a:solidFill>
            <a:srgbClr val="FBE197"/>
          </a:solidFill>
          <a:ln>
            <a:solidFill>
              <a:srgbClr val="FED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Organigramme : Connecteur 12"/>
          <p:cNvSpPr>
            <a:spLocks noChangeAspect="1"/>
          </p:cNvSpPr>
          <p:nvPr>
            <p:custDataLst>
              <p:tags r:id="rId2"/>
            </p:custDataLst>
          </p:nvPr>
        </p:nvSpPr>
        <p:spPr>
          <a:xfrm>
            <a:off x="2571163" y="1412776"/>
            <a:ext cx="5153801" cy="4473727"/>
          </a:xfrm>
          <a:prstGeom prst="flowChartConnector">
            <a:avLst/>
          </a:prstGeom>
          <a:solidFill>
            <a:srgbClr val="FAD672"/>
          </a:solidFill>
          <a:ln>
            <a:solidFill>
              <a:srgbClr val="FED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Picture 3"/>
          <p:cNvPicPr>
            <a:picLocks noChangeAspect="1" noChangeArrowheads="1"/>
          </p:cNvPicPr>
          <p:nvPr>
            <p:custDataLst>
              <p:tags r:id="rId3"/>
            </p:custDataLst>
          </p:nvPr>
        </p:nvPicPr>
        <p:blipFill rotWithShape="1">
          <a:blip r:embed="rId30"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4"/>
            </p:custDataLst>
          </p:nvPr>
        </p:nvPicPr>
        <p:blipFill rotWithShape="1">
          <a:blip r:embed="rId30"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5"/>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6"/>
            </p:custDataLst>
          </p:nvPr>
        </p:nvSpPr>
        <p:spPr>
          <a:xfrm>
            <a:off x="6228184" y="240903"/>
            <a:ext cx="2592288" cy="307777"/>
          </a:xfrm>
          <a:prstGeom prst="rect">
            <a:avLst/>
          </a:prstGeom>
          <a:noFill/>
        </p:spPr>
        <p:txBody>
          <a:bodyPr wrap="square" rtlCol="0">
            <a:spAutoFit/>
          </a:bodyPr>
          <a:lstStyle/>
          <a:p>
            <a:pPr algn="r"/>
            <a:r>
              <a:rPr lang="fr-CA" sz="1400" b="1" dirty="0">
                <a:solidFill>
                  <a:srgbClr val="002060"/>
                </a:solidFill>
                <a:latin typeface="Arial" pitchFamily="34" charset="0"/>
                <a:cs typeface="Arial" pitchFamily="34" charset="0"/>
              </a:rPr>
              <a:t>RESSOURCES</a:t>
            </a:r>
            <a:r>
              <a:rPr lang="fr-CA" sz="1400" b="1" dirty="0">
                <a:solidFill>
                  <a:srgbClr val="002774"/>
                </a:solidFill>
                <a:latin typeface="Arial" pitchFamily="34" charset="0"/>
                <a:cs typeface="Arial" pitchFamily="34" charset="0"/>
              </a:rPr>
              <a:t> DU MILIEU</a:t>
            </a:r>
          </a:p>
        </p:txBody>
      </p:sp>
      <p:sp>
        <p:nvSpPr>
          <p:cNvPr id="10" name="ZoneTexte 9"/>
          <p:cNvSpPr txBox="1"/>
          <p:nvPr>
            <p:custDataLst>
              <p:tags r:id="rId7"/>
            </p:custDataLst>
          </p:nvPr>
        </p:nvSpPr>
        <p:spPr>
          <a:xfrm>
            <a:off x="1137504" y="116632"/>
            <a:ext cx="4824536" cy="481670"/>
          </a:xfrm>
          <a:prstGeom prst="rect">
            <a:avLst/>
          </a:prstGeom>
          <a:noFill/>
        </p:spPr>
        <p:txBody>
          <a:bodyPr wrap="square" rtlCol="0">
            <a:spAutoFit/>
          </a:bodyPr>
          <a:lstStyle/>
          <a:p>
            <a:pPr>
              <a:lnSpc>
                <a:spcPct val="115000"/>
              </a:lnSpc>
              <a:defRPr/>
            </a:pPr>
            <a:r>
              <a:rPr lang="fr-CA" sz="2200" dirty="0">
                <a:solidFill>
                  <a:srgbClr val="002774"/>
                </a:solidFill>
                <a:latin typeface="Arial" pitchFamily="34" charset="0"/>
                <a:cs typeface="Arial" pitchFamily="34" charset="0"/>
              </a:rPr>
              <a:t>Qui peut m’aider ?</a:t>
            </a:r>
          </a:p>
        </p:txBody>
      </p:sp>
      <p:sp>
        <p:nvSpPr>
          <p:cNvPr id="18" name="ZoneTexte 17"/>
          <p:cNvSpPr txBox="1"/>
          <p:nvPr>
            <p:custDataLst>
              <p:tags r:id="rId8"/>
            </p:custDataLst>
          </p:nvPr>
        </p:nvSpPr>
        <p:spPr>
          <a:xfrm>
            <a:off x="3995936" y="1700808"/>
            <a:ext cx="2232248" cy="835613"/>
          </a:xfrm>
          <a:prstGeom prst="rect">
            <a:avLst/>
          </a:prstGeom>
          <a:noFill/>
        </p:spPr>
        <p:txBody>
          <a:bodyPr wrap="square" rtlCol="0">
            <a:spAutoFit/>
          </a:bodyPr>
          <a:lstStyle/>
          <a:p>
            <a:pPr algn="ctr">
              <a:lnSpc>
                <a:spcPct val="115000"/>
              </a:lnSpc>
              <a:defRPr/>
            </a:pPr>
            <a:r>
              <a:rPr lang="fr-CA" sz="1400" b="1" dirty="0">
                <a:solidFill>
                  <a:srgbClr val="002774"/>
                </a:solidFill>
                <a:latin typeface="Arial" pitchFamily="34" charset="0"/>
                <a:cs typeface="Arial" pitchFamily="34" charset="0"/>
              </a:rPr>
              <a:t>MILIEU SCOLAIRE / MILIEU DE GARDE</a:t>
            </a:r>
          </a:p>
          <a:p>
            <a:pPr algn="ctr">
              <a:lnSpc>
                <a:spcPct val="115000"/>
              </a:lnSpc>
              <a:defRPr/>
            </a:pPr>
            <a:r>
              <a:rPr lang="fr-CA" sz="1400" b="1" dirty="0">
                <a:solidFill>
                  <a:srgbClr val="002774"/>
                </a:solidFill>
                <a:latin typeface="Arial" pitchFamily="34" charset="0"/>
                <a:cs typeface="Arial" pitchFamily="34" charset="0"/>
              </a:rPr>
              <a:t>DE L’ENFANT</a:t>
            </a:r>
          </a:p>
        </p:txBody>
      </p:sp>
      <p:sp>
        <p:nvSpPr>
          <p:cNvPr id="19" name="ZoneTexte 18"/>
          <p:cNvSpPr txBox="1"/>
          <p:nvPr>
            <p:custDataLst>
              <p:tags r:id="rId9"/>
            </p:custDataLst>
          </p:nvPr>
        </p:nvSpPr>
        <p:spPr>
          <a:xfrm>
            <a:off x="4227756" y="6021288"/>
            <a:ext cx="1836204" cy="517065"/>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Organismes</a:t>
            </a:r>
          </a:p>
          <a:p>
            <a:pPr algn="ctr">
              <a:lnSpc>
                <a:spcPct val="115000"/>
              </a:lnSpc>
              <a:defRPr/>
            </a:pPr>
            <a:r>
              <a:rPr lang="fr-CA" sz="1200" dirty="0">
                <a:solidFill>
                  <a:srgbClr val="002774"/>
                </a:solidFill>
                <a:latin typeface="Arial" pitchFamily="34" charset="0"/>
                <a:cs typeface="Arial" pitchFamily="34" charset="0"/>
              </a:rPr>
              <a:t> communautaires</a:t>
            </a:r>
          </a:p>
        </p:txBody>
      </p:sp>
      <p:sp>
        <p:nvSpPr>
          <p:cNvPr id="20" name="ZoneTexte 19"/>
          <p:cNvSpPr txBox="1"/>
          <p:nvPr>
            <p:custDataLst>
              <p:tags r:id="rId10"/>
            </p:custDataLst>
          </p:nvPr>
        </p:nvSpPr>
        <p:spPr>
          <a:xfrm>
            <a:off x="6994778" y="4617147"/>
            <a:ext cx="1639322" cy="517249"/>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Groupes </a:t>
            </a:r>
          </a:p>
          <a:p>
            <a:pPr algn="ctr">
              <a:lnSpc>
                <a:spcPct val="115000"/>
              </a:lnSpc>
              <a:defRPr/>
            </a:pPr>
            <a:r>
              <a:rPr lang="fr-CA" sz="1200" dirty="0">
                <a:solidFill>
                  <a:srgbClr val="002774"/>
                </a:solidFill>
                <a:latin typeface="Arial" pitchFamily="34" charset="0"/>
                <a:cs typeface="Arial" pitchFamily="34" charset="0"/>
              </a:rPr>
              <a:t>d’entraide</a:t>
            </a:r>
          </a:p>
        </p:txBody>
      </p:sp>
      <p:sp>
        <p:nvSpPr>
          <p:cNvPr id="21" name="ZoneTexte 20"/>
          <p:cNvSpPr txBox="1"/>
          <p:nvPr>
            <p:custDataLst>
              <p:tags r:id="rId11"/>
            </p:custDataLst>
          </p:nvPr>
        </p:nvSpPr>
        <p:spPr>
          <a:xfrm>
            <a:off x="1691680" y="4617147"/>
            <a:ext cx="1340085" cy="286682"/>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Hôpitaux </a:t>
            </a:r>
          </a:p>
        </p:txBody>
      </p:sp>
      <p:sp>
        <p:nvSpPr>
          <p:cNvPr id="22" name="ZoneTexte 21"/>
          <p:cNvSpPr txBox="1"/>
          <p:nvPr>
            <p:custDataLst>
              <p:tags r:id="rId12"/>
            </p:custDataLst>
          </p:nvPr>
        </p:nvSpPr>
        <p:spPr>
          <a:xfrm>
            <a:off x="1475656" y="3068960"/>
            <a:ext cx="1109734" cy="304699"/>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DPJ</a:t>
            </a:r>
          </a:p>
        </p:txBody>
      </p:sp>
      <p:sp>
        <p:nvSpPr>
          <p:cNvPr id="25" name="Organigramme : Connecteur 24"/>
          <p:cNvSpPr>
            <a:spLocks noChangeAspect="1"/>
          </p:cNvSpPr>
          <p:nvPr>
            <p:custDataLst>
              <p:tags r:id="rId13"/>
            </p:custDataLst>
          </p:nvPr>
        </p:nvSpPr>
        <p:spPr>
          <a:xfrm>
            <a:off x="4012295" y="2529773"/>
            <a:ext cx="2267127" cy="2267379"/>
          </a:xfrm>
          <a:prstGeom prst="flowChartConnector">
            <a:avLst/>
          </a:prstGeom>
          <a:solidFill>
            <a:srgbClr val="F9CB49"/>
          </a:solidFill>
          <a:ln>
            <a:solidFill>
              <a:srgbClr val="FED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Organigramme : Connecteur 25"/>
          <p:cNvSpPr>
            <a:spLocks noChangeAspect="1"/>
          </p:cNvSpPr>
          <p:nvPr>
            <p:custDataLst>
              <p:tags r:id="rId14"/>
            </p:custDataLst>
          </p:nvPr>
        </p:nvSpPr>
        <p:spPr>
          <a:xfrm>
            <a:off x="4785940" y="3357154"/>
            <a:ext cx="719838" cy="719918"/>
          </a:xfrm>
          <a:prstGeom prst="flowChartConnector">
            <a:avLst/>
          </a:prstGeom>
          <a:solidFill>
            <a:srgbClr val="FCE8AE"/>
          </a:solidFill>
          <a:ln>
            <a:solidFill>
              <a:srgbClr val="FED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26"/>
          <p:cNvSpPr txBox="1"/>
          <p:nvPr>
            <p:custDataLst>
              <p:tags r:id="rId15"/>
            </p:custDataLst>
          </p:nvPr>
        </p:nvSpPr>
        <p:spPr>
          <a:xfrm>
            <a:off x="4499992" y="3573016"/>
            <a:ext cx="1296144"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MOI</a:t>
            </a:r>
          </a:p>
        </p:txBody>
      </p:sp>
      <p:sp>
        <p:nvSpPr>
          <p:cNvPr id="28" name="ZoneTexte 27"/>
          <p:cNvSpPr txBox="1"/>
          <p:nvPr>
            <p:custDataLst>
              <p:tags r:id="rId16"/>
            </p:custDataLst>
          </p:nvPr>
        </p:nvSpPr>
        <p:spPr>
          <a:xfrm>
            <a:off x="3816462" y="3715687"/>
            <a:ext cx="1275936" cy="304699"/>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Ami </a:t>
            </a:r>
          </a:p>
        </p:txBody>
      </p:sp>
      <p:sp>
        <p:nvSpPr>
          <p:cNvPr id="29" name="ZoneTexte 28"/>
          <p:cNvSpPr txBox="1"/>
          <p:nvPr>
            <p:custDataLst>
              <p:tags r:id="rId17"/>
            </p:custDataLst>
          </p:nvPr>
        </p:nvSpPr>
        <p:spPr>
          <a:xfrm>
            <a:off x="5023458" y="3915044"/>
            <a:ext cx="1510072" cy="304699"/>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Conjoint(e)</a:t>
            </a:r>
          </a:p>
        </p:txBody>
      </p:sp>
      <p:sp>
        <p:nvSpPr>
          <p:cNvPr id="31" name="ZoneTexte 30"/>
          <p:cNvSpPr txBox="1"/>
          <p:nvPr>
            <p:custDataLst>
              <p:tags r:id="rId18"/>
            </p:custDataLst>
          </p:nvPr>
        </p:nvSpPr>
        <p:spPr>
          <a:xfrm>
            <a:off x="4355976" y="2636912"/>
            <a:ext cx="1542790" cy="340093"/>
          </a:xfrm>
          <a:prstGeom prst="rect">
            <a:avLst/>
          </a:prstGeom>
          <a:noFill/>
        </p:spPr>
        <p:txBody>
          <a:bodyPr wrap="square" rtlCol="0">
            <a:spAutoFit/>
          </a:bodyPr>
          <a:lstStyle/>
          <a:p>
            <a:pPr algn="ctr">
              <a:lnSpc>
                <a:spcPct val="115000"/>
              </a:lnSpc>
              <a:defRPr/>
            </a:pPr>
            <a:r>
              <a:rPr lang="fr-CA" sz="1400" b="1" dirty="0">
                <a:solidFill>
                  <a:srgbClr val="002774"/>
                </a:solidFill>
                <a:latin typeface="Arial" pitchFamily="34" charset="0"/>
                <a:cs typeface="Arial" pitchFamily="34" charset="0"/>
              </a:rPr>
              <a:t>PROCHES</a:t>
            </a:r>
          </a:p>
        </p:txBody>
      </p:sp>
      <p:sp>
        <p:nvSpPr>
          <p:cNvPr id="32" name="ZoneTexte 31"/>
          <p:cNvSpPr txBox="1"/>
          <p:nvPr>
            <p:custDataLst>
              <p:tags r:id="rId19"/>
            </p:custDataLst>
          </p:nvPr>
        </p:nvSpPr>
        <p:spPr>
          <a:xfrm>
            <a:off x="4067944" y="3068960"/>
            <a:ext cx="2088232" cy="304699"/>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Famille</a:t>
            </a:r>
          </a:p>
        </p:txBody>
      </p:sp>
      <p:sp>
        <p:nvSpPr>
          <p:cNvPr id="33" name="ZoneTexte 32"/>
          <p:cNvSpPr txBox="1"/>
          <p:nvPr>
            <p:custDataLst>
              <p:tags r:id="rId20"/>
            </p:custDataLst>
          </p:nvPr>
        </p:nvSpPr>
        <p:spPr>
          <a:xfrm>
            <a:off x="4031940" y="949762"/>
            <a:ext cx="2232248" cy="318998"/>
          </a:xfrm>
          <a:prstGeom prst="rect">
            <a:avLst/>
          </a:prstGeom>
          <a:noFill/>
        </p:spPr>
        <p:txBody>
          <a:bodyPr wrap="square" rtlCol="0">
            <a:spAutoFit/>
          </a:bodyPr>
          <a:lstStyle/>
          <a:p>
            <a:pPr algn="ctr">
              <a:lnSpc>
                <a:spcPct val="115000"/>
              </a:lnSpc>
              <a:defRPr/>
            </a:pPr>
            <a:r>
              <a:rPr lang="fr-CA" sz="1400" b="1" dirty="0">
                <a:solidFill>
                  <a:srgbClr val="002774"/>
                </a:solidFill>
                <a:latin typeface="Arial" pitchFamily="34" charset="0"/>
                <a:cs typeface="Arial" pitchFamily="34" charset="0"/>
              </a:rPr>
              <a:t>AUTRES RESSOURCES</a:t>
            </a:r>
          </a:p>
        </p:txBody>
      </p:sp>
      <p:sp>
        <p:nvSpPr>
          <p:cNvPr id="34" name="ZoneTexte 33"/>
          <p:cNvSpPr txBox="1"/>
          <p:nvPr>
            <p:custDataLst>
              <p:tags r:id="rId21"/>
            </p:custDataLst>
          </p:nvPr>
        </p:nvSpPr>
        <p:spPr>
          <a:xfrm>
            <a:off x="5940152" y="2561381"/>
            <a:ext cx="1506636" cy="304699"/>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Direction</a:t>
            </a:r>
            <a:endParaRPr lang="fr-CA" sz="1100" dirty="0">
              <a:solidFill>
                <a:srgbClr val="002774"/>
              </a:solidFill>
              <a:latin typeface="Arial" pitchFamily="34" charset="0"/>
              <a:cs typeface="Arial" pitchFamily="34" charset="0"/>
            </a:endParaRPr>
          </a:p>
        </p:txBody>
      </p:sp>
      <p:sp>
        <p:nvSpPr>
          <p:cNvPr id="35" name="ZoneTexte 34"/>
          <p:cNvSpPr txBox="1"/>
          <p:nvPr>
            <p:custDataLst>
              <p:tags r:id="rId22"/>
            </p:custDataLst>
          </p:nvPr>
        </p:nvSpPr>
        <p:spPr>
          <a:xfrm>
            <a:off x="6084168" y="4000022"/>
            <a:ext cx="1448822" cy="517065"/>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Services </a:t>
            </a:r>
          </a:p>
          <a:p>
            <a:pPr algn="ctr">
              <a:lnSpc>
                <a:spcPct val="115000"/>
              </a:lnSpc>
              <a:defRPr/>
            </a:pPr>
            <a:r>
              <a:rPr lang="fr-CA" sz="1200" dirty="0">
                <a:solidFill>
                  <a:srgbClr val="002774"/>
                </a:solidFill>
                <a:latin typeface="Arial" pitchFamily="34" charset="0"/>
                <a:cs typeface="Arial" pitchFamily="34" charset="0"/>
              </a:rPr>
              <a:t>professionnels</a:t>
            </a:r>
          </a:p>
        </p:txBody>
      </p:sp>
      <p:sp>
        <p:nvSpPr>
          <p:cNvPr id="36" name="ZoneTexte 35"/>
          <p:cNvSpPr txBox="1"/>
          <p:nvPr>
            <p:custDataLst>
              <p:tags r:id="rId23"/>
            </p:custDataLst>
          </p:nvPr>
        </p:nvSpPr>
        <p:spPr>
          <a:xfrm>
            <a:off x="2411760" y="3933056"/>
            <a:ext cx="1704800" cy="499047"/>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Personnel </a:t>
            </a:r>
          </a:p>
          <a:p>
            <a:pPr algn="ctr">
              <a:lnSpc>
                <a:spcPct val="115000"/>
              </a:lnSpc>
              <a:defRPr/>
            </a:pPr>
            <a:r>
              <a:rPr lang="fr-CA" sz="1200" dirty="0">
                <a:solidFill>
                  <a:srgbClr val="002774"/>
                </a:solidFill>
                <a:latin typeface="Arial" pitchFamily="34" charset="0"/>
                <a:cs typeface="Arial" pitchFamily="34" charset="0"/>
              </a:rPr>
              <a:t>enseignant </a:t>
            </a:r>
          </a:p>
        </p:txBody>
      </p:sp>
      <p:sp>
        <p:nvSpPr>
          <p:cNvPr id="37" name="ZoneTexte 36"/>
          <p:cNvSpPr txBox="1"/>
          <p:nvPr>
            <p:custDataLst>
              <p:tags r:id="rId24"/>
            </p:custDataLst>
          </p:nvPr>
        </p:nvSpPr>
        <p:spPr>
          <a:xfrm>
            <a:off x="2753610" y="2561382"/>
            <a:ext cx="1692563" cy="304699"/>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Secrétariat </a:t>
            </a:r>
          </a:p>
        </p:txBody>
      </p:sp>
      <p:sp>
        <p:nvSpPr>
          <p:cNvPr id="40" name="ZoneTexte 39"/>
          <p:cNvSpPr txBox="1"/>
          <p:nvPr>
            <p:custDataLst>
              <p:tags r:id="rId25"/>
            </p:custDataLst>
          </p:nvPr>
        </p:nvSpPr>
        <p:spPr>
          <a:xfrm>
            <a:off x="1979712" y="4869160"/>
            <a:ext cx="1340085" cy="517065"/>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CLSC </a:t>
            </a:r>
          </a:p>
          <a:p>
            <a:pPr algn="ctr">
              <a:lnSpc>
                <a:spcPct val="115000"/>
              </a:lnSpc>
              <a:defRPr/>
            </a:pPr>
            <a:r>
              <a:rPr lang="fr-CA" sz="1200" dirty="0">
                <a:solidFill>
                  <a:srgbClr val="002774"/>
                </a:solidFill>
                <a:latin typeface="Arial" pitchFamily="34" charset="0"/>
                <a:cs typeface="Arial" pitchFamily="34" charset="0"/>
              </a:rPr>
              <a:t>CISSS/CIUSSS</a:t>
            </a:r>
          </a:p>
        </p:txBody>
      </p:sp>
      <p:sp>
        <p:nvSpPr>
          <p:cNvPr id="42" name="ZoneTexte 41"/>
          <p:cNvSpPr txBox="1"/>
          <p:nvPr>
            <p:custDataLst>
              <p:tags r:id="rId26"/>
            </p:custDataLst>
          </p:nvPr>
        </p:nvSpPr>
        <p:spPr>
          <a:xfrm>
            <a:off x="6588224" y="1600711"/>
            <a:ext cx="1340085" cy="286682"/>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811 </a:t>
            </a:r>
          </a:p>
        </p:txBody>
      </p:sp>
      <p:sp>
        <p:nvSpPr>
          <p:cNvPr id="39" name="ZoneTexte 38"/>
          <p:cNvSpPr txBox="1"/>
          <p:nvPr>
            <p:custDataLst>
              <p:tags r:id="rId27"/>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27</a:t>
            </a:r>
          </a:p>
        </p:txBody>
      </p:sp>
      <p:sp>
        <p:nvSpPr>
          <p:cNvPr id="46" name="ZoneTexte 45"/>
          <p:cNvSpPr txBox="1"/>
          <p:nvPr>
            <p:custDataLst>
              <p:tags r:id="rId28"/>
            </p:custDataLst>
          </p:nvPr>
        </p:nvSpPr>
        <p:spPr>
          <a:xfrm>
            <a:off x="4029734" y="5085184"/>
            <a:ext cx="2232248" cy="517065"/>
          </a:xfrm>
          <a:prstGeom prst="rect">
            <a:avLst/>
          </a:prstGeom>
          <a:noFill/>
        </p:spPr>
        <p:txBody>
          <a:bodyPr wrap="square" rtlCol="0">
            <a:spAutoFit/>
          </a:bodyPr>
          <a:lstStyle/>
          <a:p>
            <a:pPr algn="ctr">
              <a:lnSpc>
                <a:spcPct val="115000"/>
              </a:lnSpc>
              <a:defRPr/>
            </a:pPr>
            <a:r>
              <a:rPr lang="fr-CA" sz="1200" dirty="0">
                <a:solidFill>
                  <a:srgbClr val="002774"/>
                </a:solidFill>
                <a:latin typeface="Arial" pitchFamily="34" charset="0"/>
                <a:cs typeface="Arial" pitchFamily="34" charset="0"/>
              </a:rPr>
              <a:t>Personnel du</a:t>
            </a:r>
          </a:p>
          <a:p>
            <a:pPr algn="ctr">
              <a:lnSpc>
                <a:spcPct val="115000"/>
              </a:lnSpc>
              <a:defRPr/>
            </a:pPr>
            <a:r>
              <a:rPr lang="fr-CA" sz="1200" dirty="0">
                <a:solidFill>
                  <a:srgbClr val="002774"/>
                </a:solidFill>
                <a:latin typeface="Arial" pitchFamily="34" charset="0"/>
                <a:cs typeface="Arial" pitchFamily="34" charset="0"/>
              </a:rPr>
              <a:t>service de garde </a:t>
            </a:r>
          </a:p>
        </p:txBody>
      </p:sp>
    </p:spTree>
    <p:extLst>
      <p:ext uri="{BB962C8B-B14F-4D97-AF65-F5344CB8AC3E}">
        <p14:creationId xmlns:p14="http://schemas.microsoft.com/office/powerpoint/2010/main" val="37610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500"/>
                            </p:stCondLst>
                            <p:childTnLst>
                              <p:par>
                                <p:cTn id="24" presetID="10" presetClass="entr" presetSubtype="0" fill="hold" grpId="0" nodeType="after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childTnLst>
                                </p:cTn>
                              </p:par>
                            </p:childTnLst>
                          </p:cTn>
                        </p:par>
                        <p:par>
                          <p:cTn id="31" fill="hold">
                            <p:stCondLst>
                              <p:cond delay="275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500"/>
                            </p:stCondLst>
                            <p:childTnLst>
                              <p:par>
                                <p:cTn id="44" presetID="10" presetClass="entr" presetSubtype="0" fill="hold" grpId="0" nodeType="afterEffect">
                                  <p:stCondLst>
                                    <p:cond delay="50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childTnLst>
                                </p:cTn>
                              </p:par>
                            </p:childTnLst>
                          </p:cTn>
                        </p:par>
                        <p:par>
                          <p:cTn id="47" fill="hold">
                            <p:stCondLst>
                              <p:cond delay="2000"/>
                            </p:stCondLst>
                            <p:childTnLst>
                              <p:par>
                                <p:cTn id="48" presetID="10" presetClass="entr" presetSubtype="0" fill="hold" grpId="0" nodeType="afterEffect">
                                  <p:stCondLst>
                                    <p:cond delay="25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childTnLst>
                                </p:cTn>
                              </p:par>
                            </p:childTnLst>
                          </p:cTn>
                        </p:par>
                        <p:par>
                          <p:cTn id="51" fill="hold">
                            <p:stCondLst>
                              <p:cond delay="325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childTnLst>
                                </p:cTn>
                              </p:par>
                            </p:childTnLst>
                          </p:cTn>
                        </p:par>
                        <p:par>
                          <p:cTn id="55" fill="hold">
                            <p:stCondLst>
                              <p:cond delay="4250"/>
                            </p:stCondLst>
                            <p:childTnLst>
                              <p:par>
                                <p:cTn id="56" presetID="10"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childTnLst>
                                </p:cTn>
                              </p:par>
                            </p:childTnLst>
                          </p:cTn>
                        </p:par>
                        <p:par>
                          <p:cTn id="59" fill="hold">
                            <p:stCondLst>
                              <p:cond delay="5250"/>
                            </p:stCondLst>
                            <p:childTnLst>
                              <p:par>
                                <p:cTn id="60" presetID="10"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par>
                          <p:cTn id="71" fill="hold">
                            <p:stCondLst>
                              <p:cond delay="500"/>
                            </p:stCondLst>
                            <p:childTnLst>
                              <p:par>
                                <p:cTn id="72" presetID="10" presetClass="entr" presetSubtype="0" fill="hold" grpId="0" nodeType="afterEffect">
                                  <p:stCondLst>
                                    <p:cond delay="200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childTnLst>
                                </p:cTn>
                              </p:par>
                            </p:childTnLst>
                          </p:cTn>
                        </p:par>
                        <p:par>
                          <p:cTn id="75" fill="hold">
                            <p:stCondLst>
                              <p:cond delay="3500"/>
                            </p:stCondLst>
                            <p:childTnLst>
                              <p:par>
                                <p:cTn id="76" presetID="10"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childTnLst>
                                </p:cTn>
                              </p:par>
                            </p:childTnLst>
                          </p:cTn>
                        </p:par>
                        <p:par>
                          <p:cTn id="79" fill="hold">
                            <p:stCondLst>
                              <p:cond delay="4500"/>
                            </p:stCondLst>
                            <p:childTnLst>
                              <p:par>
                                <p:cTn id="80" presetID="10" presetClass="entr" presetSubtype="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10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p:bldP spid="18" grpId="0"/>
      <p:bldP spid="19" grpId="0"/>
      <p:bldP spid="20" grpId="0"/>
      <p:bldP spid="21" grpId="0"/>
      <p:bldP spid="22" grpId="0"/>
      <p:bldP spid="25" grpId="0" animBg="1"/>
      <p:bldP spid="26" grpId="0" animBg="1"/>
      <p:bldP spid="27" grpId="0"/>
      <p:bldP spid="28" grpId="0"/>
      <p:bldP spid="29" grpId="0"/>
      <p:bldP spid="31" grpId="0"/>
      <p:bldP spid="32" grpId="0"/>
      <p:bldP spid="33" grpId="0"/>
      <p:bldP spid="34" grpId="0"/>
      <p:bldP spid="35" grpId="0"/>
      <p:bldP spid="36" grpId="0"/>
      <p:bldP spid="37" grpId="0"/>
      <p:bldP spid="40" grpId="0"/>
      <p:bldP spid="42" grpId="0"/>
      <p:bldP spid="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763688" y="620811"/>
            <a:ext cx="6362110"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Loi sur la protection de la jeunesse</a:t>
            </a:r>
          </a:p>
        </p:txBody>
      </p:sp>
      <p:sp>
        <p:nvSpPr>
          <p:cNvPr id="7" name="ZoneTexte 6"/>
          <p:cNvSpPr txBox="1"/>
          <p:nvPr>
            <p:custDataLst>
              <p:tags r:id="rId5"/>
            </p:custDataLst>
          </p:nvPr>
        </p:nvSpPr>
        <p:spPr>
          <a:xfrm>
            <a:off x="1158760" y="1259051"/>
            <a:ext cx="7848872" cy="4524315"/>
          </a:xfrm>
          <a:prstGeom prst="rect">
            <a:avLst/>
          </a:prstGeom>
          <a:noFill/>
        </p:spPr>
        <p:txBody>
          <a:bodyPr wrap="square" rtlCol="0">
            <a:spAutoFit/>
          </a:bodyPr>
          <a:lstStyle/>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Si vous connaissez un enfant qui est victime de mauvais traitements physiques ou d’abus sexuels, vous devez signaler cette situation sans tarder à la DPJ.</a:t>
            </a:r>
          </a:p>
          <a:p>
            <a:endParaRPr lang="fr-CA" sz="800" dirty="0">
              <a:solidFill>
                <a:srgbClr val="002774"/>
              </a:solidFill>
              <a:latin typeface="Arial" pitchFamily="34" charset="0"/>
              <a:cs typeface="Arial" pitchFamily="34" charset="0"/>
            </a:endParaRP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Si vous croyez qu’un enfant vit une situation de négligence grave, d’abandon ou qu’il y a de sérieux problèmes de comportements (abus de drogues, tentative de suicide, fugues, délits, etc.) nous vous invitons à en informer la DPJ. </a:t>
            </a:r>
          </a:p>
          <a:p>
            <a:endParaRPr lang="fr-CA" sz="800" dirty="0">
              <a:solidFill>
                <a:srgbClr val="002774"/>
              </a:solidFill>
              <a:latin typeface="Arial" pitchFamily="34" charset="0"/>
              <a:cs typeface="Arial" pitchFamily="34" charset="0"/>
            </a:endParaRP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Cette loi vous assure l’immunité, aucune poursuite ne peut être intentée contre vous.</a:t>
            </a:r>
          </a:p>
          <a:p>
            <a:endParaRPr lang="fr-CA" sz="800" dirty="0">
              <a:solidFill>
                <a:srgbClr val="002774"/>
              </a:solidFill>
              <a:latin typeface="Arial" pitchFamily="34" charset="0"/>
              <a:cs typeface="Arial" pitchFamily="34" charset="0"/>
            </a:endParaRPr>
          </a:p>
          <a:p>
            <a:pPr marL="342900" indent="-342900">
              <a:buFont typeface="Arial" panose="020B0604020202020204" pitchFamily="34" charset="0"/>
              <a:buChar char="•"/>
            </a:pPr>
            <a:r>
              <a:rPr lang="fr-CA" sz="2200" dirty="0">
                <a:solidFill>
                  <a:srgbClr val="002774"/>
                </a:solidFill>
                <a:latin typeface="Arial" pitchFamily="34" charset="0"/>
                <a:cs typeface="Arial" pitchFamily="34" charset="0"/>
              </a:rPr>
              <a:t>Le signalement est confidentiel votre nom ne sera jamais divulgué.</a:t>
            </a:r>
          </a:p>
        </p:txBody>
      </p:sp>
      <p:pic>
        <p:nvPicPr>
          <p:cNvPr id="2050" name="Picture 2" descr="http://www.centrejeunessedelaval.ca/images/contenu/GuideCommentsignaler.jpg"/>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772177" y="5783366"/>
            <a:ext cx="860125" cy="110219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custDataLst>
              <p:tags r:id="rId7"/>
            </p:custDataLst>
          </p:nvPr>
        </p:nvSpPr>
        <p:spPr>
          <a:xfrm>
            <a:off x="2769468" y="5781944"/>
            <a:ext cx="4459414" cy="954107"/>
          </a:xfrm>
          <a:prstGeom prst="rect">
            <a:avLst/>
          </a:prstGeom>
          <a:noFill/>
        </p:spPr>
        <p:txBody>
          <a:bodyPr wrap="square" rtlCol="0">
            <a:spAutoFit/>
          </a:bodyPr>
          <a:lstStyle/>
          <a:p>
            <a:pPr algn="just"/>
            <a:r>
              <a:rPr lang="fr-CA" sz="1400" dirty="0">
                <a:solidFill>
                  <a:srgbClr val="002774"/>
                </a:solidFill>
                <a:latin typeface="Arial" pitchFamily="34" charset="0"/>
                <a:cs typeface="Arial" pitchFamily="34" charset="0"/>
              </a:rPr>
              <a:t>Guide : Faire un signalement au DPJ, c’est déjà protéger un enfant. Quand et comment signaler? </a:t>
            </a:r>
          </a:p>
          <a:p>
            <a:pPr algn="just"/>
            <a:endParaRPr lang="fr-CA" sz="1400" dirty="0">
              <a:solidFill>
                <a:srgbClr val="002774"/>
              </a:solidFill>
              <a:latin typeface="Arial" pitchFamily="34" charset="0"/>
              <a:cs typeface="Arial" pitchFamily="34" charset="0"/>
            </a:endParaRPr>
          </a:p>
          <a:p>
            <a:pPr algn="just"/>
            <a:r>
              <a:rPr lang="fr-CA" sz="1400" dirty="0">
                <a:solidFill>
                  <a:srgbClr val="002774"/>
                </a:solidFill>
                <a:latin typeface="Arial" pitchFamily="34" charset="0"/>
                <a:cs typeface="Arial" pitchFamily="34" charset="0"/>
              </a:rPr>
              <a:t>www.msss.gouv.qc.ca/jeunes</a:t>
            </a:r>
          </a:p>
        </p:txBody>
      </p:sp>
      <p:sp>
        <p:nvSpPr>
          <p:cNvPr id="15" name="ZoneTexte 14"/>
          <p:cNvSpPr txBox="1"/>
          <p:nvPr>
            <p:custDataLst>
              <p:tags r:id="rId8"/>
            </p:custDataLst>
          </p:nvPr>
        </p:nvSpPr>
        <p:spPr>
          <a:xfrm>
            <a:off x="6228184" y="240903"/>
            <a:ext cx="2592288" cy="307777"/>
          </a:xfrm>
          <a:prstGeom prst="rect">
            <a:avLst/>
          </a:prstGeom>
          <a:noFill/>
        </p:spPr>
        <p:txBody>
          <a:bodyPr wrap="square" rtlCol="0">
            <a:spAutoFit/>
          </a:bodyPr>
          <a:lstStyle/>
          <a:p>
            <a:pPr algn="r"/>
            <a:r>
              <a:rPr lang="fr-CA" sz="1400" b="1" dirty="0">
                <a:solidFill>
                  <a:srgbClr val="002060"/>
                </a:solidFill>
                <a:latin typeface="Arial" pitchFamily="34" charset="0"/>
                <a:cs typeface="Arial" pitchFamily="34" charset="0"/>
              </a:rPr>
              <a:t>RESSOURCES</a:t>
            </a:r>
            <a:r>
              <a:rPr lang="fr-CA" sz="1400" b="1" dirty="0">
                <a:solidFill>
                  <a:srgbClr val="002774"/>
                </a:solidFill>
                <a:latin typeface="Arial" pitchFamily="34" charset="0"/>
                <a:cs typeface="Arial" pitchFamily="34" charset="0"/>
              </a:rPr>
              <a:t> DU MILIEU</a:t>
            </a:r>
          </a:p>
        </p:txBody>
      </p:sp>
      <p:sp>
        <p:nvSpPr>
          <p:cNvPr id="16" name="ZoneTexte 15"/>
          <p:cNvSpPr txBox="1"/>
          <p:nvPr>
            <p:custDataLst>
              <p:tags r:id="rId9"/>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28</a:t>
            </a:r>
          </a:p>
        </p:txBody>
      </p:sp>
    </p:spTree>
    <p:extLst>
      <p:ext uri="{BB962C8B-B14F-4D97-AF65-F5344CB8AC3E}">
        <p14:creationId xmlns:p14="http://schemas.microsoft.com/office/powerpoint/2010/main" val="16004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15"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15"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3692996" y="265806"/>
            <a:ext cx="5112568" cy="307777"/>
          </a:xfrm>
          <a:prstGeom prst="rect">
            <a:avLst/>
          </a:prstGeom>
          <a:noFill/>
        </p:spPr>
        <p:txBody>
          <a:bodyPr wrap="square" rtlCol="0">
            <a:spAutoFit/>
          </a:bodyPr>
          <a:lstStyle/>
          <a:p>
            <a:pPr algn="r"/>
            <a:r>
              <a:rPr lang="fr-CA" sz="1400" b="1" dirty="0">
                <a:solidFill>
                  <a:srgbClr val="002774"/>
                </a:solidFill>
                <a:latin typeface="Arial" pitchFamily="34" charset="0"/>
                <a:cs typeface="Arial" pitchFamily="34" charset="0"/>
              </a:rPr>
              <a:t>CONCLUSION</a:t>
            </a:r>
          </a:p>
        </p:txBody>
      </p:sp>
      <p:sp>
        <p:nvSpPr>
          <p:cNvPr id="12" name="ZoneTexte 11"/>
          <p:cNvSpPr txBox="1"/>
          <p:nvPr>
            <p:custDataLst>
              <p:tags r:id="rId5"/>
            </p:custDataLst>
          </p:nvPr>
        </p:nvSpPr>
        <p:spPr>
          <a:xfrm>
            <a:off x="1475656" y="1124744"/>
            <a:ext cx="7332606" cy="1384995"/>
          </a:xfrm>
          <a:prstGeom prst="rect">
            <a:avLst/>
          </a:prstGeom>
          <a:noFill/>
        </p:spPr>
        <p:txBody>
          <a:bodyPr wrap="square" rtlCol="0">
            <a:spAutoFit/>
          </a:bodyPr>
          <a:lstStyle/>
          <a:p>
            <a:r>
              <a:rPr lang="fr-CA" sz="2800" b="1" dirty="0">
                <a:solidFill>
                  <a:srgbClr val="002774"/>
                </a:solidFill>
                <a:latin typeface="Arial" pitchFamily="34" charset="0"/>
                <a:cs typeface="Arial" pitchFamily="34" charset="0"/>
              </a:rPr>
              <a:t>En s’impliquant en prévention, les parents peuvent faire en sorte que les enfants…</a:t>
            </a:r>
          </a:p>
        </p:txBody>
      </p:sp>
      <p:sp>
        <p:nvSpPr>
          <p:cNvPr id="13" name="ZoneTexte 12"/>
          <p:cNvSpPr txBox="1"/>
          <p:nvPr>
            <p:custDataLst>
              <p:tags r:id="rId6"/>
            </p:custDataLst>
          </p:nvPr>
        </p:nvSpPr>
        <p:spPr>
          <a:xfrm>
            <a:off x="2317807" y="3068960"/>
            <a:ext cx="5782585" cy="769441"/>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soient mieux informés sur la violence et qu’ils sachent comment réagir;</a:t>
            </a:r>
          </a:p>
        </p:txBody>
      </p:sp>
      <p:sp>
        <p:nvSpPr>
          <p:cNvPr id="16" name="ZoneTexte 15"/>
          <p:cNvSpPr txBox="1"/>
          <p:nvPr>
            <p:custDataLst>
              <p:tags r:id="rId7"/>
            </p:custDataLst>
          </p:nvPr>
        </p:nvSpPr>
        <p:spPr>
          <a:xfrm>
            <a:off x="2314346" y="4129916"/>
            <a:ext cx="6362110" cy="769441"/>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soient plus autonomes pour répondre à leurs besoins;</a:t>
            </a:r>
          </a:p>
        </p:txBody>
      </p:sp>
      <p:sp>
        <p:nvSpPr>
          <p:cNvPr id="17" name="ZoneTexte 16"/>
          <p:cNvSpPr txBox="1"/>
          <p:nvPr>
            <p:custDataLst>
              <p:tags r:id="rId8"/>
            </p:custDataLst>
          </p:nvPr>
        </p:nvSpPr>
        <p:spPr>
          <a:xfrm>
            <a:off x="2242338" y="5230361"/>
            <a:ext cx="6362110" cy="430887"/>
          </a:xfrm>
          <a:prstGeom prst="rect">
            <a:avLst/>
          </a:prstGeom>
          <a:noFill/>
        </p:spPr>
        <p:txBody>
          <a:bodyPr wrap="square" rtlCol="0">
            <a:spAutoFit/>
          </a:bodyPr>
          <a:lstStyle/>
          <a:p>
            <a:r>
              <a:rPr lang="fr-CA" sz="2200" dirty="0">
                <a:solidFill>
                  <a:srgbClr val="002774"/>
                </a:solidFill>
                <a:latin typeface="Arial" pitchFamily="34" charset="0"/>
                <a:cs typeface="Arial" pitchFamily="34" charset="0"/>
              </a:rPr>
              <a:t> soient moins isolés des ressources d’aide.</a:t>
            </a:r>
          </a:p>
        </p:txBody>
      </p:sp>
      <p:pic>
        <p:nvPicPr>
          <p:cNvPr id="18" name="Picture 2"/>
          <p:cNvPicPr>
            <a:picLocks noChangeAspect="1" noChangeArrowheads="1"/>
          </p:cNvPicPr>
          <p:nvPr>
            <p:custDataLst>
              <p:tags r:id="rId9"/>
            </p:custDataLst>
          </p:nvPr>
        </p:nvPicPr>
        <p:blipFill rotWithShape="1">
          <a:blip r:embed="rId17" cstate="print">
            <a:extLst>
              <a:ext uri="{28A0092B-C50C-407E-A947-70E740481C1C}">
                <a14:useLocalDpi xmlns:a14="http://schemas.microsoft.com/office/drawing/2010/main" val="0"/>
              </a:ext>
            </a:extLst>
          </a:blip>
          <a:srcRect b="91577"/>
          <a:stretch/>
        </p:blipFill>
        <p:spPr bwMode="auto">
          <a:xfrm>
            <a:off x="1671390" y="2996952"/>
            <a:ext cx="668362"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custDataLst>
              <p:tags r:id="rId10"/>
            </p:custDataLst>
          </p:nvPr>
        </p:nvPicPr>
        <p:blipFill rotWithShape="1">
          <a:blip r:embed="rId17" cstate="print">
            <a:extLst>
              <a:ext uri="{28A0092B-C50C-407E-A947-70E740481C1C}">
                <a14:useLocalDpi xmlns:a14="http://schemas.microsoft.com/office/drawing/2010/main" val="0"/>
              </a:ext>
            </a:extLst>
          </a:blip>
          <a:srcRect t="11843" b="78919"/>
          <a:stretch/>
        </p:blipFill>
        <p:spPr bwMode="auto">
          <a:xfrm>
            <a:off x="1671390" y="4000022"/>
            <a:ext cx="668362" cy="78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custDataLst>
              <p:tags r:id="rId11"/>
            </p:custDataLst>
          </p:nvPr>
        </p:nvPicPr>
        <p:blipFill rotWithShape="1">
          <a:blip r:embed="rId17" cstate="print">
            <a:extLst>
              <a:ext uri="{28A0092B-C50C-407E-A947-70E740481C1C}">
                <a14:useLocalDpi xmlns:a14="http://schemas.microsoft.com/office/drawing/2010/main" val="0"/>
              </a:ext>
            </a:extLst>
          </a:blip>
          <a:srcRect t="24825" b="64891"/>
          <a:stretch/>
        </p:blipFill>
        <p:spPr bwMode="auto">
          <a:xfrm>
            <a:off x="1671390" y="5072140"/>
            <a:ext cx="668362" cy="87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Espace réservé du contenu 3" descr="mains-ensemble.jpg"/>
          <p:cNvPicPr>
            <a:picLocks noGrp="1" noChangeAspect="1"/>
          </p:cNvPicPr>
          <p:nvPr>
            <p:custDataLst>
              <p:tags r:id="rId12"/>
            </p:custDataLst>
          </p:nvPr>
        </p:nvPicPr>
        <p:blipFill>
          <a:blip r:embed="rId18" cstate="print"/>
          <a:stretch>
            <a:fillRect/>
          </a:stretch>
        </p:blipFill>
        <p:spPr>
          <a:xfrm>
            <a:off x="-172849" y="2906085"/>
            <a:ext cx="1192086" cy="1140781"/>
          </a:xfrm>
          <a:prstGeom prst="rect">
            <a:avLst/>
          </a:prstGeom>
        </p:spPr>
      </p:pic>
      <p:sp>
        <p:nvSpPr>
          <p:cNvPr id="14" name="ZoneTexte 13"/>
          <p:cNvSpPr txBox="1"/>
          <p:nvPr>
            <p:custDataLst>
              <p:tags r:id="rId13"/>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30</a:t>
            </a:r>
          </a:p>
        </p:txBody>
      </p:sp>
    </p:spTree>
    <p:extLst>
      <p:ext uri="{BB962C8B-B14F-4D97-AF65-F5344CB8AC3E}">
        <p14:creationId xmlns:p14="http://schemas.microsoft.com/office/powerpoint/2010/main" val="42371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2000"/>
                                        <p:tgtEl>
                                          <p:spTgt spid="21"/>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5000"/>
                            </p:stCondLst>
                            <p:childTnLst>
                              <p:par>
                                <p:cTn id="20" presetID="10" presetClass="entr" presetSubtype="0" fill="hold" nodeType="after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par>
                          <p:cTn id="26" fill="hold">
                            <p:stCondLst>
                              <p:cond delay="7000"/>
                            </p:stCondLst>
                            <p:childTnLst>
                              <p:par>
                                <p:cTn id="27" presetID="10" presetClass="entr" presetSubtype="0" fill="hold" nodeType="afterEffect">
                                  <p:stCondLst>
                                    <p:cond delay="10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3"/>
            </p:custDataLst>
          </p:nvPr>
        </p:nvPicPr>
        <p:blipFill rotWithShape="1">
          <a:blip r:embed="rId11"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5"/>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2</a:t>
            </a:r>
          </a:p>
        </p:txBody>
      </p:sp>
      <p:sp>
        <p:nvSpPr>
          <p:cNvPr id="14" name="ZoneTexte 13"/>
          <p:cNvSpPr txBox="1"/>
          <p:nvPr>
            <p:custDataLst>
              <p:tags r:id="rId6"/>
            </p:custDataLst>
          </p:nvPr>
        </p:nvSpPr>
        <p:spPr>
          <a:xfrm>
            <a:off x="6156176"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ACCUEIL ET PRÉSENTATION</a:t>
            </a:r>
          </a:p>
        </p:txBody>
      </p:sp>
      <p:graphicFrame>
        <p:nvGraphicFramePr>
          <p:cNvPr id="15" name="Object 4"/>
          <p:cNvGraphicFramePr>
            <a:graphicFrameLocks noChangeAspect="1"/>
          </p:cNvGraphicFramePr>
          <p:nvPr>
            <p:custDataLst>
              <p:tags r:id="rId7"/>
            </p:custDataLst>
            <p:extLst/>
          </p:nvPr>
        </p:nvGraphicFramePr>
        <p:xfrm>
          <a:off x="1115616" y="1196752"/>
          <a:ext cx="7629525" cy="5029200"/>
        </p:xfrm>
        <a:graphic>
          <a:graphicData uri="http://schemas.openxmlformats.org/presentationml/2006/ole">
            <mc:AlternateContent xmlns:mc="http://schemas.openxmlformats.org/markup-compatibility/2006">
              <mc:Choice xmlns:v="urn:schemas-microsoft-com:vml" Requires="v">
                <p:oleObj spid="_x0000_s1070" name="Chart" r:id="rId13" imgW="7638950" imgH="5035732" progId="Excel.Chart.8">
                  <p:embed/>
                </p:oleObj>
              </mc:Choice>
              <mc:Fallback>
                <p:oleObj name="Chart" r:id="rId13" imgW="7638950" imgH="5035732" progId="Excel.Char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5616" y="1196752"/>
                        <a:ext cx="76295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3"/>
          <p:cNvSpPr txBox="1">
            <a:spLocks noChangeArrowheads="1"/>
          </p:cNvSpPr>
          <p:nvPr>
            <p:custDataLst>
              <p:tags r:id="rId8"/>
            </p:custDataLst>
          </p:nvPr>
        </p:nvSpPr>
        <p:spPr>
          <a:xfrm>
            <a:off x="431800" y="549275"/>
            <a:ext cx="8229600" cy="6842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buClr>
                <a:srgbClr val="FF6600"/>
              </a:buClr>
              <a:defRPr/>
            </a:pPr>
            <a:r>
              <a:rPr lang="fr-CA" sz="2800" dirty="0">
                <a:solidFill>
                  <a:schemeClr val="tx2"/>
                </a:solidFill>
                <a:latin typeface="Arial" panose="020B0604020202020204" pitchFamily="34" charset="0"/>
                <a:cs typeface="Arial" panose="020B0604020202020204" pitchFamily="34" charset="0"/>
              </a:rPr>
              <a:t>Milieu scolaire</a:t>
            </a:r>
          </a:p>
        </p:txBody>
      </p:sp>
      <p:sp>
        <p:nvSpPr>
          <p:cNvPr id="17" name="Text Box 8"/>
          <p:cNvSpPr txBox="1">
            <a:spLocks noChangeArrowheads="1"/>
          </p:cNvSpPr>
          <p:nvPr>
            <p:custDataLst>
              <p:tags r:id="rId9"/>
            </p:custDataLst>
          </p:nvPr>
        </p:nvSpPr>
        <p:spPr bwMode="auto">
          <a:xfrm>
            <a:off x="1370013" y="5734050"/>
            <a:ext cx="7054850" cy="1200329"/>
          </a:xfrm>
          <a:prstGeom prst="rect">
            <a:avLst/>
          </a:prstGeom>
          <a:noFill/>
          <a:ln w="9525">
            <a:noFill/>
            <a:miter lim="800000"/>
            <a:headEnd/>
            <a:tailEnd/>
          </a:ln>
          <a:effec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defRPr/>
            </a:pPr>
            <a:r>
              <a:rPr lang="fr-CA" altLang="fr-FR" dirty="0">
                <a:solidFill>
                  <a:schemeClr val="tx2"/>
                </a:solidFill>
                <a:effectLst>
                  <a:outerShdw blurRad="38100" dist="38100" dir="2700000" algn="tl">
                    <a:srgbClr val="000000"/>
                  </a:outerShdw>
                </a:effectLst>
                <a:latin typeface="Arial" panose="020B0604020202020204" pitchFamily="34" charset="0"/>
              </a:rPr>
              <a:t>Le 13 novembre 2014, ESPACE GÎM rencontre la dernière école francophone n’ayant pas encore reçu le programme ESPACE. 100% des écoles sur notre territoire reçoivent le programme ESPACE.   </a:t>
            </a:r>
          </a:p>
        </p:txBody>
      </p:sp>
    </p:spTree>
    <p:extLst>
      <p:ext uri="{BB962C8B-B14F-4D97-AF65-F5344CB8AC3E}">
        <p14:creationId xmlns:p14="http://schemas.microsoft.com/office/powerpoint/2010/main" val="3364847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custDataLst>
              <p:tags r:id="rId1"/>
            </p:custDataLst>
          </p:nvPr>
        </p:nvSpPr>
        <p:spPr>
          <a:xfrm>
            <a:off x="1487735" y="2780928"/>
            <a:ext cx="5000981" cy="1569660"/>
          </a:xfrm>
          <a:prstGeom prst="rect">
            <a:avLst/>
          </a:prstGeom>
          <a:noFill/>
        </p:spPr>
        <p:txBody>
          <a:bodyPr wrap="square" rtlCol="0">
            <a:spAutoFit/>
          </a:bodyPr>
          <a:lstStyle/>
          <a:p>
            <a:pPr algn="ctr"/>
            <a:r>
              <a:rPr lang="fr-CA" sz="9600" b="1" dirty="0">
                <a:solidFill>
                  <a:srgbClr val="002060"/>
                </a:solidFill>
                <a:latin typeface="Arial" pitchFamily="34" charset="0"/>
                <a:cs typeface="Arial" pitchFamily="34" charset="0"/>
              </a:rPr>
              <a:t>Merci</a:t>
            </a:r>
            <a:r>
              <a:rPr lang="fr-CA" sz="9600" b="1" dirty="0">
                <a:solidFill>
                  <a:srgbClr val="002774"/>
                </a:solidFill>
                <a:latin typeface="Arial" pitchFamily="34" charset="0"/>
                <a:cs typeface="Arial" pitchFamily="34" charset="0"/>
              </a:rPr>
              <a:t> </a:t>
            </a:r>
          </a:p>
        </p:txBody>
      </p:sp>
      <p:pic>
        <p:nvPicPr>
          <p:cNvPr id="11" name="Image 10"/>
          <p:cNvPicPr/>
          <p:nvPr>
            <p:custDataLst>
              <p:tags r:id="rId2"/>
            </p:custDataLst>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l="15852" t="16668" r="66048" b="50482"/>
          <a:stretch/>
        </p:blipFill>
        <p:spPr bwMode="auto">
          <a:xfrm>
            <a:off x="5724128" y="2132856"/>
            <a:ext cx="2185035" cy="2478405"/>
          </a:xfrm>
          <a:prstGeom prst="rect">
            <a:avLst/>
          </a:prstGeom>
          <a:ln>
            <a:noFill/>
          </a:ln>
          <a:extLst>
            <a:ext uri="{53640926-AAD7-44D8-BBD7-CCE9431645EC}">
              <a14:shadowObscured xmlns:a14="http://schemas.microsoft.com/office/drawing/2010/main"/>
            </a:ext>
          </a:extLst>
        </p:spPr>
      </p:pic>
      <p:pic>
        <p:nvPicPr>
          <p:cNvPr id="2" name="Picture 3"/>
          <p:cNvPicPr>
            <a:picLocks noChangeAspect="1" noChangeArrowheads="1"/>
          </p:cNvPicPr>
          <p:nvPr>
            <p:custDataLst>
              <p:tags r:id="rId3"/>
            </p:custDataLst>
          </p:nvPr>
        </p:nvPicPr>
        <p:blipFill rotWithShape="1">
          <a:blip r:embed="rId12" cstate="print">
            <a:extLst>
              <a:ext uri="{28A0092B-C50C-407E-A947-70E740481C1C}">
                <a14:useLocalDpi xmlns:a14="http://schemas.microsoft.com/office/drawing/2010/main" val="0"/>
              </a:ext>
            </a:extLst>
          </a:blip>
          <a:srcRect l="73052" t="15974" r="13969" b="23160"/>
          <a:stretch/>
        </p:blipFill>
        <p:spPr bwMode="auto">
          <a:xfrm>
            <a:off x="-172849"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4"/>
            </p:custDataLst>
          </p:nvPr>
        </p:nvPicPr>
        <p:blipFill rotWithShape="1">
          <a:blip r:embed="rId12" cstate="print">
            <a:extLst>
              <a:ext uri="{28A0092B-C50C-407E-A947-70E740481C1C}">
                <a14:useLocalDpi xmlns:a14="http://schemas.microsoft.com/office/drawing/2010/main" val="0"/>
              </a:ext>
            </a:extLst>
          </a:blip>
          <a:srcRect l="73052" t="15974" r="13969" b="23160"/>
          <a:stretch/>
        </p:blipFill>
        <p:spPr bwMode="auto">
          <a:xfrm rot="10800000">
            <a:off x="-172848"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72849"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6"/>
            </p:custDataLst>
          </p:nvPr>
        </p:nvSpPr>
        <p:spPr>
          <a:xfrm>
            <a:off x="3692996" y="265806"/>
            <a:ext cx="5112568" cy="307777"/>
          </a:xfrm>
          <a:prstGeom prst="rect">
            <a:avLst/>
          </a:prstGeom>
          <a:noFill/>
        </p:spPr>
        <p:txBody>
          <a:bodyPr wrap="square" rtlCol="0">
            <a:spAutoFit/>
          </a:bodyPr>
          <a:lstStyle/>
          <a:p>
            <a:pPr algn="r"/>
            <a:r>
              <a:rPr lang="fr-CA" sz="1400" b="1" dirty="0">
                <a:solidFill>
                  <a:srgbClr val="002774"/>
                </a:solidFill>
                <a:latin typeface="Arial" pitchFamily="34" charset="0"/>
                <a:cs typeface="Arial" pitchFamily="34" charset="0"/>
              </a:rPr>
              <a:t>ÉVALUATION</a:t>
            </a:r>
          </a:p>
        </p:txBody>
      </p:sp>
      <p:sp>
        <p:nvSpPr>
          <p:cNvPr id="9" name="ZoneTexte 8"/>
          <p:cNvSpPr txBox="1"/>
          <p:nvPr>
            <p:custDataLst>
              <p:tags r:id="rId7"/>
            </p:custDataLst>
          </p:nvPr>
        </p:nvSpPr>
        <p:spPr>
          <a:xfrm>
            <a:off x="3131840" y="1124744"/>
            <a:ext cx="3972836" cy="523220"/>
          </a:xfrm>
          <a:prstGeom prst="rect">
            <a:avLst/>
          </a:prstGeom>
          <a:noFill/>
        </p:spPr>
        <p:txBody>
          <a:bodyPr wrap="square" rtlCol="0">
            <a:spAutoFit/>
          </a:bodyPr>
          <a:lstStyle/>
          <a:p>
            <a:pPr algn="ctr"/>
            <a:r>
              <a:rPr lang="fr-CA" sz="2800" b="1" dirty="0">
                <a:solidFill>
                  <a:srgbClr val="002774"/>
                </a:solidFill>
                <a:latin typeface="Arial" pitchFamily="34" charset="0"/>
                <a:cs typeface="Arial" pitchFamily="34" charset="0"/>
              </a:rPr>
              <a:t>Feuille d’évaluation</a:t>
            </a:r>
          </a:p>
        </p:txBody>
      </p:sp>
      <p:sp>
        <p:nvSpPr>
          <p:cNvPr id="13" name="ZoneTexte 12"/>
          <p:cNvSpPr txBox="1"/>
          <p:nvPr>
            <p:custDataLst>
              <p:tags r:id="rId8"/>
            </p:custDataLst>
          </p:nvPr>
        </p:nvSpPr>
        <p:spPr>
          <a:xfrm>
            <a:off x="251520" y="6498736"/>
            <a:ext cx="360040"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31</a:t>
            </a:r>
          </a:p>
        </p:txBody>
      </p:sp>
      <p:sp>
        <p:nvSpPr>
          <p:cNvPr id="14" name="ZoneTexte 13"/>
          <p:cNvSpPr txBox="1"/>
          <p:nvPr>
            <p:custDataLst>
              <p:tags r:id="rId9"/>
            </p:custDataLst>
          </p:nvPr>
        </p:nvSpPr>
        <p:spPr>
          <a:xfrm>
            <a:off x="1619672" y="5085184"/>
            <a:ext cx="7272808" cy="1785104"/>
          </a:xfrm>
          <a:prstGeom prst="rect">
            <a:avLst/>
          </a:prstGeom>
          <a:noFill/>
        </p:spPr>
        <p:txBody>
          <a:bodyPr wrap="square" rtlCol="0">
            <a:spAutoFit/>
          </a:bodyPr>
          <a:lstStyle/>
          <a:p>
            <a:pPr algn="ctr"/>
            <a:r>
              <a:rPr lang="fr-CA" sz="2400" b="1" dirty="0">
                <a:solidFill>
                  <a:srgbClr val="002060"/>
                </a:solidFill>
              </a:rPr>
              <a:t>E</a:t>
            </a:r>
            <a:r>
              <a:rPr lang="fr-FR" sz="2400" b="1" dirty="0">
                <a:solidFill>
                  <a:srgbClr val="00B050"/>
                </a:solidFill>
              </a:rPr>
              <a:t>S</a:t>
            </a:r>
            <a:r>
              <a:rPr lang="fr-CA" sz="2400" b="1" dirty="0">
                <a:solidFill>
                  <a:srgbClr val="002060"/>
                </a:solidFill>
              </a:rPr>
              <a:t>PACE Gaspésie-les-Îles</a:t>
            </a:r>
          </a:p>
          <a:p>
            <a:pPr algn="ctr"/>
            <a:r>
              <a:rPr lang="fr-CA" sz="2200" b="1">
                <a:solidFill>
                  <a:srgbClr val="002774"/>
                </a:solidFill>
                <a:latin typeface="Arial" pitchFamily="34" charset="0"/>
                <a:cs typeface="Arial" pitchFamily="34" charset="0"/>
              </a:rPr>
              <a:t>418 368-2015 – 1 866 368-2015</a:t>
            </a:r>
            <a:endParaRPr lang="fr-CA" sz="2200" b="1" dirty="0">
              <a:solidFill>
                <a:srgbClr val="002774"/>
              </a:solidFill>
              <a:latin typeface="Arial" pitchFamily="34" charset="0"/>
              <a:cs typeface="Arial" pitchFamily="34" charset="0"/>
            </a:endParaRPr>
          </a:p>
          <a:p>
            <a:pPr algn="ctr"/>
            <a:r>
              <a:rPr lang="fr-CA" sz="2200" b="1" u="sng" dirty="0">
                <a:solidFill>
                  <a:srgbClr val="0000FF"/>
                </a:solidFill>
                <a:latin typeface="Arial" pitchFamily="34" charset="0"/>
                <a:cs typeface="Arial" pitchFamily="34" charset="0"/>
              </a:rPr>
              <a:t>www.espacesansviolence.org</a:t>
            </a:r>
          </a:p>
          <a:p>
            <a:endParaRPr lang="fr-CA" sz="1400" b="1" dirty="0">
              <a:solidFill>
                <a:srgbClr val="002774"/>
              </a:solidFill>
              <a:latin typeface="Arial" pitchFamily="34" charset="0"/>
              <a:cs typeface="Arial" pitchFamily="34" charset="0"/>
            </a:endParaRPr>
          </a:p>
          <a:p>
            <a:endParaRPr lang="fr-CA" sz="1400" b="1" dirty="0">
              <a:solidFill>
                <a:srgbClr val="002774"/>
              </a:solidFill>
              <a:latin typeface="Arial" pitchFamily="34" charset="0"/>
              <a:cs typeface="Arial" pitchFamily="34" charset="0"/>
            </a:endParaRPr>
          </a:p>
          <a:p>
            <a:pPr algn="r"/>
            <a:r>
              <a:rPr lang="fr-CA" sz="1400" b="1" dirty="0">
                <a:solidFill>
                  <a:srgbClr val="002774"/>
                </a:solidFill>
                <a:latin typeface="Arial" pitchFamily="34" charset="0"/>
                <a:cs typeface="Arial" pitchFamily="34" charset="0"/>
              </a:rPr>
              <a:t> </a:t>
            </a:r>
          </a:p>
        </p:txBody>
      </p:sp>
    </p:spTree>
    <p:extLst>
      <p:ext uri="{BB962C8B-B14F-4D97-AF65-F5344CB8AC3E}">
        <p14:creationId xmlns:p14="http://schemas.microsoft.com/office/powerpoint/2010/main" val="8859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4000" fill="hold"/>
                                        <p:tgtEl>
                                          <p:spTgt spid="11"/>
                                        </p:tgtEl>
                                        <p:attrNameLst>
                                          <p:attrName>ppt_x</p:attrName>
                                        </p:attrNameLst>
                                      </p:cBhvr>
                                      <p:tavLst>
                                        <p:tav tm="0">
                                          <p:val>
                                            <p:strVal val="0-#ppt_w/2"/>
                                          </p:val>
                                        </p:tav>
                                        <p:tav tm="100000">
                                          <p:val>
                                            <p:strVal val="#ppt_x"/>
                                          </p:val>
                                        </p:tav>
                                      </p:tavLst>
                                    </p:anim>
                                    <p:anim calcmode="lin" valueType="num">
                                      <p:cBhvr additive="base">
                                        <p:cTn id="13" dur="40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3500" fill="hold"/>
                                        <p:tgtEl>
                                          <p:spTgt spid="8"/>
                                        </p:tgtEl>
                                        <p:attrNameLst>
                                          <p:attrName>ppt_x</p:attrName>
                                        </p:attrNameLst>
                                      </p:cBhvr>
                                      <p:tavLst>
                                        <p:tav tm="0">
                                          <p:val>
                                            <p:strVal val="0-#ppt_w/2"/>
                                          </p:val>
                                        </p:tav>
                                        <p:tav tm="100000">
                                          <p:val>
                                            <p:strVal val="#ppt_x"/>
                                          </p:val>
                                        </p:tav>
                                      </p:tavLst>
                                    </p:anim>
                                    <p:anim calcmode="lin" valueType="num">
                                      <p:cBhvr additive="base">
                                        <p:cTn id="17" dur="3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10" presetClass="exit" presetSubtype="0" fill="hold" grpId="1" nodeType="afterEffect">
                                  <p:stCondLst>
                                    <p:cond delay="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par>
                          <p:cTn id="22" fill="hold">
                            <p:stCondLst>
                              <p:cond delay="5000"/>
                            </p:stCondLst>
                            <p:childTnLst>
                              <p:par>
                                <p:cTn id="23" presetID="10" presetClass="entr" presetSubtype="0"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val="0"/>
              </a:ext>
            </a:extLst>
          </a:blip>
          <a:srcRect l="73052" t="15974" r="13969" b="23160"/>
          <a:stretch/>
        </p:blipFill>
        <p:spPr bwMode="auto">
          <a:xfrm rot="10800000">
            <a:off x="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6"/>
          <p:cNvGraphicFramePr>
            <a:graphicFrameLocks noChangeAspect="1"/>
          </p:cNvGraphicFramePr>
          <p:nvPr>
            <p:custDataLst>
              <p:tags r:id="rId5"/>
            </p:custDataLst>
            <p:extLst/>
          </p:nvPr>
        </p:nvGraphicFramePr>
        <p:xfrm>
          <a:off x="1547664" y="1268760"/>
          <a:ext cx="6867525" cy="4705350"/>
        </p:xfrm>
        <a:graphic>
          <a:graphicData uri="http://schemas.openxmlformats.org/presentationml/2006/ole">
            <mc:AlternateContent xmlns:mc="http://schemas.openxmlformats.org/markup-compatibility/2006">
              <mc:Choice xmlns:v="urn:schemas-microsoft-com:vml" Requires="v">
                <p:oleObj spid="_x0000_s2094" name="Chart" r:id="rId11" imgW="6876884" imgH="4712616" progId="Excel.Chart.8">
                  <p:embed/>
                </p:oleObj>
              </mc:Choice>
              <mc:Fallback>
                <p:oleObj name="Chart" r:id="rId11" imgW="6876884" imgH="4712616" progId="Excel.Chart.8">
                  <p:embed/>
                  <p:pic>
                    <p:nvPicPr>
                      <p:cNvPr id="0" name=""/>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7664" y="1268760"/>
                        <a:ext cx="6867525" cy="4705350"/>
                      </a:xfrm>
                      <a:prstGeom prst="rect">
                        <a:avLst/>
                      </a:prstGeom>
                    </p:spPr>
                  </p:pic>
                </p:oleObj>
              </mc:Fallback>
            </mc:AlternateContent>
          </a:graphicData>
        </a:graphic>
      </p:graphicFrame>
      <p:sp>
        <p:nvSpPr>
          <p:cNvPr id="6" name="Text Box 9"/>
          <p:cNvSpPr txBox="1">
            <a:spLocks noChangeArrowheads="1"/>
          </p:cNvSpPr>
          <p:nvPr>
            <p:custDataLst>
              <p:tags r:id="rId6"/>
            </p:custDataLst>
          </p:nvPr>
        </p:nvSpPr>
        <p:spPr bwMode="auto">
          <a:xfrm>
            <a:off x="1203376" y="5805264"/>
            <a:ext cx="8137525" cy="641350"/>
          </a:xfrm>
          <a:prstGeom prst="rect">
            <a:avLst/>
          </a:prstGeom>
          <a:noFill/>
          <a:ln w="9525">
            <a:noFill/>
            <a:miter lim="800000"/>
            <a:headEnd/>
            <a:tailEnd/>
          </a:ln>
          <a:effec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defRPr/>
            </a:pPr>
            <a:r>
              <a:rPr lang="fr-CA" altLang="fr-FR" dirty="0">
                <a:solidFill>
                  <a:schemeClr val="tx2"/>
                </a:solidFill>
                <a:effectLst>
                  <a:outerShdw blurRad="38100" dist="38100" dir="2700000" algn="tl">
                    <a:srgbClr val="000000"/>
                  </a:outerShdw>
                </a:effectLst>
                <a:latin typeface="Arial" panose="020B0604020202020204" pitchFamily="34" charset="0"/>
              </a:rPr>
              <a:t>Au 1 septembre 2016, ESPACE GÎM a rencontré un peu plus de 94% des Centres de la petite enfance sur son territoire.</a:t>
            </a:r>
          </a:p>
        </p:txBody>
      </p:sp>
      <p:sp>
        <p:nvSpPr>
          <p:cNvPr id="7" name="Rectangle 3"/>
          <p:cNvSpPr txBox="1">
            <a:spLocks noChangeArrowheads="1"/>
          </p:cNvSpPr>
          <p:nvPr>
            <p:custDataLst>
              <p:tags r:id="rId7"/>
            </p:custDataLst>
          </p:nvPr>
        </p:nvSpPr>
        <p:spPr>
          <a:xfrm>
            <a:off x="683568" y="522347"/>
            <a:ext cx="4038600" cy="6413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buClr>
                <a:srgbClr val="FF6600"/>
              </a:buClr>
              <a:defRPr/>
            </a:pPr>
            <a:r>
              <a:rPr lang="fr-CA" sz="2800" dirty="0">
                <a:solidFill>
                  <a:schemeClr val="tx2"/>
                </a:solidFill>
                <a:latin typeface="Arial" panose="020B0604020202020204" pitchFamily="34" charset="0"/>
                <a:cs typeface="Arial" panose="020B0604020202020204" pitchFamily="34" charset="0"/>
              </a:rPr>
              <a:t>Milieu de garde</a:t>
            </a:r>
          </a:p>
        </p:txBody>
      </p:sp>
    </p:spTree>
    <p:extLst>
      <p:ext uri="{BB962C8B-B14F-4D97-AF65-F5344CB8AC3E}">
        <p14:creationId xmlns:p14="http://schemas.microsoft.com/office/powerpoint/2010/main" val="2469958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6012160" y="240903"/>
            <a:ext cx="2952328" cy="307777"/>
          </a:xfrm>
          <a:prstGeom prst="rect">
            <a:avLst/>
          </a:prstGeom>
          <a:noFill/>
        </p:spPr>
        <p:txBody>
          <a:bodyPr wrap="square" rtlCol="0">
            <a:spAutoFit/>
          </a:bodyPr>
          <a:lstStyle/>
          <a:p>
            <a:pPr algn="ctr"/>
            <a:r>
              <a:rPr lang="fr-CA" sz="1400" b="1" dirty="0">
                <a:solidFill>
                  <a:srgbClr val="002774"/>
                </a:solidFill>
                <a:latin typeface="Arial" pitchFamily="34" charset="0"/>
                <a:cs typeface="Arial" pitchFamily="34" charset="0"/>
              </a:rPr>
              <a:t>ANALYSE ET PROBLÉMATIQUE</a:t>
            </a:r>
          </a:p>
        </p:txBody>
      </p:sp>
      <p:pic>
        <p:nvPicPr>
          <p:cNvPr id="3" name="Picture 3"/>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a:off x="-189433" y="-1"/>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custDataLst>
              <p:tags r:id="rId3"/>
            </p:custDataLst>
          </p:nvPr>
        </p:nvPicPr>
        <p:blipFill rotWithShape="1">
          <a:blip r:embed="rId8" cstate="print">
            <a:extLst>
              <a:ext uri="{28A0092B-C50C-407E-A947-70E740481C1C}">
                <a14:useLocalDpi xmlns:a14="http://schemas.microsoft.com/office/drawing/2010/main" val="0"/>
              </a:ext>
            </a:extLst>
          </a:blip>
          <a:srcRect l="73052" t="15974" r="13969" b="23160"/>
          <a:stretch/>
        </p:blipFill>
        <p:spPr bwMode="auto">
          <a:xfrm rot="10800000">
            <a:off x="-189432"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89433" y="2935491"/>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custDataLst>
              <p:tags r:id="rId5"/>
            </p:custDataLst>
          </p:nvPr>
        </p:nvSpPr>
        <p:spPr>
          <a:xfrm>
            <a:off x="1619520" y="3068960"/>
            <a:ext cx="6912768" cy="707886"/>
          </a:xfrm>
          <a:prstGeom prst="rect">
            <a:avLst/>
          </a:prstGeom>
          <a:noFill/>
        </p:spPr>
        <p:txBody>
          <a:bodyPr wrap="square" rtlCol="0">
            <a:spAutoFit/>
          </a:bodyPr>
          <a:lstStyle/>
          <a:p>
            <a:pPr algn="ctr"/>
            <a:r>
              <a:rPr lang="fr-CA" sz="4000" b="1" dirty="0">
                <a:solidFill>
                  <a:srgbClr val="002774"/>
                </a:solidFill>
                <a:latin typeface="Arial" pitchFamily="34" charset="0"/>
                <a:cs typeface="Arial" pitchFamily="34" charset="0"/>
              </a:rPr>
              <a:t>Analyse et problématique</a:t>
            </a:r>
          </a:p>
        </p:txBody>
      </p:sp>
      <p:sp>
        <p:nvSpPr>
          <p:cNvPr id="11" name="ZoneTexte 10"/>
          <p:cNvSpPr txBox="1"/>
          <p:nvPr>
            <p:custDataLst>
              <p:tags r:id="rId6"/>
            </p:custDataLst>
          </p:nvPr>
        </p:nvSpPr>
        <p:spPr>
          <a:xfrm>
            <a:off x="301834" y="6498736"/>
            <a:ext cx="229717" cy="246221"/>
          </a:xfrm>
          <a:prstGeom prst="rect">
            <a:avLst/>
          </a:prstGeom>
          <a:noFill/>
        </p:spPr>
        <p:txBody>
          <a:bodyPr wrap="square" rtlCol="0">
            <a:spAutoFit/>
          </a:bodyPr>
          <a:lstStyle/>
          <a:p>
            <a:r>
              <a:rPr lang="fr-CA" sz="1000" dirty="0">
                <a:solidFill>
                  <a:srgbClr val="1A808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52670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a:off x="0" y="0"/>
            <a:ext cx="1194443"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73052" t="15974" r="13969" b="23160"/>
          <a:stretch/>
        </p:blipFill>
        <p:spPr bwMode="auto">
          <a:xfrm rot="10800000">
            <a:off x="-26556" y="3356998"/>
            <a:ext cx="1194441" cy="35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7805" y="2968743"/>
            <a:ext cx="1192086" cy="10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custDataLst>
              <p:tags r:id="rId4"/>
            </p:custDataLst>
          </p:nvPr>
        </p:nvSpPr>
        <p:spPr>
          <a:xfrm>
            <a:off x="1619520" y="3068960"/>
            <a:ext cx="6912768" cy="1323439"/>
          </a:xfrm>
          <a:prstGeom prst="rect">
            <a:avLst/>
          </a:prstGeom>
          <a:noFill/>
        </p:spPr>
        <p:txBody>
          <a:bodyPr wrap="square" rtlCol="0">
            <a:spAutoFit/>
          </a:bodyPr>
          <a:lstStyle/>
          <a:p>
            <a:pPr algn="ctr"/>
            <a:r>
              <a:rPr lang="fr-CA" sz="4000" b="1" dirty="0">
                <a:solidFill>
                  <a:srgbClr val="002774"/>
                </a:solidFill>
                <a:latin typeface="Arial" pitchFamily="34" charset="0"/>
                <a:cs typeface="Arial" pitchFamily="34" charset="0"/>
              </a:rPr>
              <a:t>1. Dynamique des abus de pouvoir</a:t>
            </a:r>
          </a:p>
        </p:txBody>
      </p:sp>
    </p:spTree>
    <p:extLst>
      <p:ext uri="{BB962C8B-B14F-4D97-AF65-F5344CB8AC3E}">
        <p14:creationId xmlns:p14="http://schemas.microsoft.com/office/powerpoint/2010/main" val="16540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8"/>
</p:tagLst>
</file>

<file path=ppt/tags/tag128.xml><?xml version="1.0" encoding="utf-8"?>
<p:tagLst xmlns:a="http://schemas.openxmlformats.org/drawingml/2006/main" xmlns:r="http://schemas.openxmlformats.org/officeDocument/2006/relationships" xmlns:p="http://schemas.openxmlformats.org/presentationml/2006/main">
  <p:tag name="NUM" val="9"/>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11"/>
</p:tagLst>
</file>

<file path=ppt/tags/tag131.xml><?xml version="1.0" encoding="utf-8"?>
<p:tagLst xmlns:a="http://schemas.openxmlformats.org/drawingml/2006/main" xmlns:r="http://schemas.openxmlformats.org/officeDocument/2006/relationships" xmlns:p="http://schemas.openxmlformats.org/presentationml/2006/main">
  <p:tag name="NUM" val="12"/>
</p:tagLst>
</file>

<file path=ppt/tags/tag132.xml><?xml version="1.0" encoding="utf-8"?>
<p:tagLst xmlns:a="http://schemas.openxmlformats.org/drawingml/2006/main" xmlns:r="http://schemas.openxmlformats.org/officeDocument/2006/relationships" xmlns:p="http://schemas.openxmlformats.org/presentationml/2006/main">
  <p:tag name="NUM" val="13"/>
</p:tagLst>
</file>

<file path=ppt/tags/tag133.xml><?xml version="1.0" encoding="utf-8"?>
<p:tagLst xmlns:a="http://schemas.openxmlformats.org/drawingml/2006/main" xmlns:r="http://schemas.openxmlformats.org/officeDocument/2006/relationships" xmlns:p="http://schemas.openxmlformats.org/presentationml/2006/main">
  <p:tag name="NUM" val="14"/>
</p:tagLst>
</file>

<file path=ppt/tags/tag134.xml><?xml version="1.0" encoding="utf-8"?>
<p:tagLst xmlns:a="http://schemas.openxmlformats.org/drawingml/2006/main" xmlns:r="http://schemas.openxmlformats.org/officeDocument/2006/relationships" xmlns:p="http://schemas.openxmlformats.org/presentationml/2006/main">
  <p:tag name="NUM" val="15"/>
</p:tagLst>
</file>

<file path=ppt/tags/tag135.xml><?xml version="1.0" encoding="utf-8"?>
<p:tagLst xmlns:a="http://schemas.openxmlformats.org/drawingml/2006/main" xmlns:r="http://schemas.openxmlformats.org/officeDocument/2006/relationships" xmlns:p="http://schemas.openxmlformats.org/presentationml/2006/main">
  <p:tag name="NUM" val="16"/>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5"/>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5"/>
</p:tagLst>
</file>

<file path=ppt/tags/tag174.xml><?xml version="1.0" encoding="utf-8"?>
<p:tagLst xmlns:a="http://schemas.openxmlformats.org/drawingml/2006/main" xmlns:r="http://schemas.openxmlformats.org/officeDocument/2006/relationships" xmlns:p="http://schemas.openxmlformats.org/presentationml/2006/main">
  <p:tag name="NUM" val="6"/>
</p:tagLst>
</file>

<file path=ppt/tags/tag175.xml><?xml version="1.0" encoding="utf-8"?>
<p:tagLst xmlns:a="http://schemas.openxmlformats.org/drawingml/2006/main" xmlns:r="http://schemas.openxmlformats.org/officeDocument/2006/relationships" xmlns:p="http://schemas.openxmlformats.org/presentationml/2006/main">
  <p:tag name="NUM" val="7"/>
</p:tagLst>
</file>

<file path=ppt/tags/tag176.xml><?xml version="1.0" encoding="utf-8"?>
<p:tagLst xmlns:a="http://schemas.openxmlformats.org/drawingml/2006/main" xmlns:r="http://schemas.openxmlformats.org/officeDocument/2006/relationships" xmlns:p="http://schemas.openxmlformats.org/presentationml/2006/main">
  <p:tag name="NUM" val="8"/>
</p:tagLst>
</file>

<file path=ppt/tags/tag177.xml><?xml version="1.0" encoding="utf-8"?>
<p:tagLst xmlns:a="http://schemas.openxmlformats.org/drawingml/2006/main" xmlns:r="http://schemas.openxmlformats.org/officeDocument/2006/relationships" xmlns:p="http://schemas.openxmlformats.org/presentationml/2006/main">
  <p:tag name="NUM" val="9"/>
</p:tagLst>
</file>

<file path=ppt/tags/tag178.xml><?xml version="1.0" encoding="utf-8"?>
<p:tagLst xmlns:a="http://schemas.openxmlformats.org/drawingml/2006/main" xmlns:r="http://schemas.openxmlformats.org/officeDocument/2006/relationships" xmlns:p="http://schemas.openxmlformats.org/presentationml/2006/main">
  <p:tag name="NUM" val="10"/>
</p:tagLst>
</file>

<file path=ppt/tags/tag179.xml><?xml version="1.0" encoding="utf-8"?>
<p:tagLst xmlns:a="http://schemas.openxmlformats.org/drawingml/2006/main" xmlns:r="http://schemas.openxmlformats.org/officeDocument/2006/relationships" xmlns:p="http://schemas.openxmlformats.org/presentationml/2006/main">
  <p:tag name="NUM" val="11"/>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80.xml><?xml version="1.0" encoding="utf-8"?>
<p:tagLst xmlns:a="http://schemas.openxmlformats.org/drawingml/2006/main" xmlns:r="http://schemas.openxmlformats.org/officeDocument/2006/relationships" xmlns:p="http://schemas.openxmlformats.org/presentationml/2006/main">
  <p:tag name="NUM" val="12"/>
</p:tagLst>
</file>

<file path=ppt/tags/tag181.xml><?xml version="1.0" encoding="utf-8"?>
<p:tagLst xmlns:a="http://schemas.openxmlformats.org/drawingml/2006/main" xmlns:r="http://schemas.openxmlformats.org/officeDocument/2006/relationships" xmlns:p="http://schemas.openxmlformats.org/presentationml/2006/main">
  <p:tag name="NUM" val="13"/>
</p:tagLst>
</file>

<file path=ppt/tags/tag182.xml><?xml version="1.0" encoding="utf-8"?>
<p:tagLst xmlns:a="http://schemas.openxmlformats.org/drawingml/2006/main" xmlns:r="http://schemas.openxmlformats.org/officeDocument/2006/relationships" xmlns:p="http://schemas.openxmlformats.org/presentationml/2006/main">
  <p:tag name="NUM" val="14"/>
</p:tagLst>
</file>

<file path=ppt/tags/tag183.xml><?xml version="1.0" encoding="utf-8"?>
<p:tagLst xmlns:a="http://schemas.openxmlformats.org/drawingml/2006/main" xmlns:r="http://schemas.openxmlformats.org/officeDocument/2006/relationships" xmlns:p="http://schemas.openxmlformats.org/presentationml/2006/main">
  <p:tag name="NUM" val="15"/>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190.xml><?xml version="1.0" encoding="utf-8"?>
<p:tagLst xmlns:a="http://schemas.openxmlformats.org/drawingml/2006/main" xmlns:r="http://schemas.openxmlformats.org/officeDocument/2006/relationships" xmlns:p="http://schemas.openxmlformats.org/presentationml/2006/main">
  <p:tag name="NUM" val="7"/>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NUM" val="5"/>
</p:tagLst>
</file>

<file path=ppt/tags/tag196.xml><?xml version="1.0" encoding="utf-8"?>
<p:tagLst xmlns:a="http://schemas.openxmlformats.org/drawingml/2006/main" xmlns:r="http://schemas.openxmlformats.org/officeDocument/2006/relationships" xmlns:p="http://schemas.openxmlformats.org/presentationml/2006/main">
  <p:tag name="NUM" val="6"/>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6"/>
</p:tagLst>
</file>

<file path=ppt/tags/tag203.xml><?xml version="1.0" encoding="utf-8"?>
<p:tagLst xmlns:a="http://schemas.openxmlformats.org/drawingml/2006/main" xmlns:r="http://schemas.openxmlformats.org/officeDocument/2006/relationships" xmlns:p="http://schemas.openxmlformats.org/presentationml/2006/main">
  <p:tag name="NUM" val="7"/>
</p:tagLst>
</file>

<file path=ppt/tags/tag204.xml><?xml version="1.0" encoding="utf-8"?>
<p:tagLst xmlns:a="http://schemas.openxmlformats.org/drawingml/2006/main" xmlns:r="http://schemas.openxmlformats.org/officeDocument/2006/relationships" xmlns:p="http://schemas.openxmlformats.org/presentationml/2006/main">
  <p:tag name="NUM" val="8"/>
</p:tagLst>
</file>

<file path=ppt/tags/tag205.xml><?xml version="1.0" encoding="utf-8"?>
<p:tagLst xmlns:a="http://schemas.openxmlformats.org/drawingml/2006/main" xmlns:r="http://schemas.openxmlformats.org/officeDocument/2006/relationships" xmlns:p="http://schemas.openxmlformats.org/presentationml/2006/main">
  <p:tag name="NUM" val="9"/>
</p:tagLst>
</file>

<file path=ppt/tags/tag206.xml><?xml version="1.0" encoding="utf-8"?>
<p:tagLst xmlns:a="http://schemas.openxmlformats.org/drawingml/2006/main" xmlns:r="http://schemas.openxmlformats.org/officeDocument/2006/relationships" xmlns:p="http://schemas.openxmlformats.org/presentationml/2006/main">
  <p:tag name="NUM" val="10"/>
</p:tagLst>
</file>

<file path=ppt/tags/tag207.xml><?xml version="1.0" encoding="utf-8"?>
<p:tagLst xmlns:a="http://schemas.openxmlformats.org/drawingml/2006/main" xmlns:r="http://schemas.openxmlformats.org/officeDocument/2006/relationships" xmlns:p="http://schemas.openxmlformats.org/presentationml/2006/main">
  <p:tag name="NUM" val="11"/>
</p:tagLst>
</file>

<file path=ppt/tags/tag208.xml><?xml version="1.0" encoding="utf-8"?>
<p:tagLst xmlns:a="http://schemas.openxmlformats.org/drawingml/2006/main" xmlns:r="http://schemas.openxmlformats.org/officeDocument/2006/relationships" xmlns:p="http://schemas.openxmlformats.org/presentationml/2006/main">
  <p:tag name="NUM" val="12"/>
</p:tagLst>
</file>

<file path=ppt/tags/tag209.xml><?xml version="1.0" encoding="utf-8"?>
<p:tagLst xmlns:a="http://schemas.openxmlformats.org/drawingml/2006/main" xmlns:r="http://schemas.openxmlformats.org/officeDocument/2006/relationships" xmlns:p="http://schemas.openxmlformats.org/presentationml/2006/main">
  <p:tag name="NUM" val="13"/>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10.xml><?xml version="1.0" encoding="utf-8"?>
<p:tagLst xmlns:a="http://schemas.openxmlformats.org/drawingml/2006/main" xmlns:r="http://schemas.openxmlformats.org/officeDocument/2006/relationships" xmlns:p="http://schemas.openxmlformats.org/presentationml/2006/main">
  <p:tag name="NUM" val="14"/>
</p:tagLst>
</file>

<file path=ppt/tags/tag211.xml><?xml version="1.0" encoding="utf-8"?>
<p:tagLst xmlns:a="http://schemas.openxmlformats.org/drawingml/2006/main" xmlns:r="http://schemas.openxmlformats.org/officeDocument/2006/relationships" xmlns:p="http://schemas.openxmlformats.org/presentationml/2006/main">
  <p:tag name="NUM" val="15"/>
</p:tagLst>
</file>

<file path=ppt/tags/tag212.xml><?xml version="1.0" encoding="utf-8"?>
<p:tagLst xmlns:a="http://schemas.openxmlformats.org/drawingml/2006/main" xmlns:r="http://schemas.openxmlformats.org/officeDocument/2006/relationships" xmlns:p="http://schemas.openxmlformats.org/presentationml/2006/main">
  <p:tag name="NUM" val="16"/>
</p:tagLst>
</file>

<file path=ppt/tags/tag213.xml><?xml version="1.0" encoding="utf-8"?>
<p:tagLst xmlns:a="http://schemas.openxmlformats.org/drawingml/2006/main" xmlns:r="http://schemas.openxmlformats.org/officeDocument/2006/relationships" xmlns:p="http://schemas.openxmlformats.org/presentationml/2006/main">
  <p:tag name="NUM" val="17"/>
</p:tagLst>
</file>

<file path=ppt/tags/tag214.xml><?xml version="1.0" encoding="utf-8"?>
<p:tagLst xmlns:a="http://schemas.openxmlformats.org/drawingml/2006/main" xmlns:r="http://schemas.openxmlformats.org/officeDocument/2006/relationships" xmlns:p="http://schemas.openxmlformats.org/presentationml/2006/main">
  <p:tag name="NUM" val="18"/>
</p:tagLst>
</file>

<file path=ppt/tags/tag215.xml><?xml version="1.0" encoding="utf-8"?>
<p:tagLst xmlns:a="http://schemas.openxmlformats.org/drawingml/2006/main" xmlns:r="http://schemas.openxmlformats.org/officeDocument/2006/relationships" xmlns:p="http://schemas.openxmlformats.org/presentationml/2006/main">
  <p:tag name="NUM" val="19"/>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3"/>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20.xml><?xml version="1.0" encoding="utf-8"?>
<p:tagLst xmlns:a="http://schemas.openxmlformats.org/drawingml/2006/main" xmlns:r="http://schemas.openxmlformats.org/officeDocument/2006/relationships" xmlns:p="http://schemas.openxmlformats.org/presentationml/2006/main">
  <p:tag name="NUM" val="5"/>
</p:tagLst>
</file>

<file path=ppt/tags/tag221.xml><?xml version="1.0" encoding="utf-8"?>
<p:tagLst xmlns:a="http://schemas.openxmlformats.org/drawingml/2006/main" xmlns:r="http://schemas.openxmlformats.org/officeDocument/2006/relationships" xmlns:p="http://schemas.openxmlformats.org/presentationml/2006/main">
  <p:tag name="NUM" val="6"/>
</p:tagLst>
</file>

<file path=ppt/tags/tag222.xml><?xml version="1.0" encoding="utf-8"?>
<p:tagLst xmlns:a="http://schemas.openxmlformats.org/drawingml/2006/main" xmlns:r="http://schemas.openxmlformats.org/officeDocument/2006/relationships" xmlns:p="http://schemas.openxmlformats.org/presentationml/2006/main">
  <p:tag name="NUM" val="7"/>
</p:tagLst>
</file>

<file path=ppt/tags/tag223.xml><?xml version="1.0" encoding="utf-8"?>
<p:tagLst xmlns:a="http://schemas.openxmlformats.org/drawingml/2006/main" xmlns:r="http://schemas.openxmlformats.org/officeDocument/2006/relationships" xmlns:p="http://schemas.openxmlformats.org/presentationml/2006/main">
  <p:tag name="NUM" val="8"/>
</p:tagLst>
</file>

<file path=ppt/tags/tag224.xml><?xml version="1.0" encoding="utf-8"?>
<p:tagLst xmlns:a="http://schemas.openxmlformats.org/drawingml/2006/main" xmlns:r="http://schemas.openxmlformats.org/officeDocument/2006/relationships" xmlns:p="http://schemas.openxmlformats.org/presentationml/2006/main">
  <p:tag name="NUM" val="9"/>
</p:tagLst>
</file>

<file path=ppt/tags/tag225.xml><?xml version="1.0" encoding="utf-8"?>
<p:tagLst xmlns:a="http://schemas.openxmlformats.org/drawingml/2006/main" xmlns:r="http://schemas.openxmlformats.org/officeDocument/2006/relationships" xmlns:p="http://schemas.openxmlformats.org/presentationml/2006/main">
  <p:tag name="NUM" val="10"/>
</p:tagLst>
</file>

<file path=ppt/tags/tag226.xml><?xml version="1.0" encoding="utf-8"?>
<p:tagLst xmlns:a="http://schemas.openxmlformats.org/drawingml/2006/main" xmlns:r="http://schemas.openxmlformats.org/officeDocument/2006/relationships" xmlns:p="http://schemas.openxmlformats.org/presentationml/2006/main">
  <p:tag name="NUM" val="11"/>
</p:tagLst>
</file>

<file path=ppt/tags/tag227.xml><?xml version="1.0" encoding="utf-8"?>
<p:tagLst xmlns:a="http://schemas.openxmlformats.org/drawingml/2006/main" xmlns:r="http://schemas.openxmlformats.org/officeDocument/2006/relationships" xmlns:p="http://schemas.openxmlformats.org/presentationml/2006/main">
  <p:tag name="NUM" val="12"/>
</p:tagLst>
</file>

<file path=ppt/tags/tag228.xml><?xml version="1.0" encoding="utf-8"?>
<p:tagLst xmlns:a="http://schemas.openxmlformats.org/drawingml/2006/main" xmlns:r="http://schemas.openxmlformats.org/officeDocument/2006/relationships" xmlns:p="http://schemas.openxmlformats.org/presentationml/2006/main">
  <p:tag name="NUM" val="13"/>
</p:tagLst>
</file>

<file path=ppt/tags/tag229.xml><?xml version="1.0" encoding="utf-8"?>
<p:tagLst xmlns:a="http://schemas.openxmlformats.org/drawingml/2006/main" xmlns:r="http://schemas.openxmlformats.org/officeDocument/2006/relationships" xmlns:p="http://schemas.openxmlformats.org/presentationml/2006/main">
  <p:tag name="NUM" val="14"/>
</p:tagLst>
</file>

<file path=ppt/tags/tag23.xml><?xml version="1.0" encoding="utf-8"?>
<p:tagLst xmlns:a="http://schemas.openxmlformats.org/drawingml/2006/main" xmlns:r="http://schemas.openxmlformats.org/officeDocument/2006/relationships" xmlns:p="http://schemas.openxmlformats.org/presentationml/2006/main">
  <p:tag name="NUM" val="9"/>
</p:tagLst>
</file>

<file path=ppt/tags/tag230.xml><?xml version="1.0" encoding="utf-8"?>
<p:tagLst xmlns:a="http://schemas.openxmlformats.org/drawingml/2006/main" xmlns:r="http://schemas.openxmlformats.org/officeDocument/2006/relationships" xmlns:p="http://schemas.openxmlformats.org/presentationml/2006/main">
  <p:tag name="NUM" val="2"/>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1"/>
</p:tagLst>
</file>

<file path=ppt/tags/tag233.xml><?xml version="1.0" encoding="utf-8"?>
<p:tagLst xmlns:a="http://schemas.openxmlformats.org/drawingml/2006/main" xmlns:r="http://schemas.openxmlformats.org/officeDocument/2006/relationships" xmlns:p="http://schemas.openxmlformats.org/presentationml/2006/main">
  <p:tag name="NUM" val="2"/>
</p:tagLst>
</file>

<file path=ppt/tags/tag234.xml><?xml version="1.0" encoding="utf-8"?>
<p:tagLst xmlns:a="http://schemas.openxmlformats.org/drawingml/2006/main" xmlns:r="http://schemas.openxmlformats.org/officeDocument/2006/relationships" xmlns:p="http://schemas.openxmlformats.org/presentationml/2006/main">
  <p:tag name="NUM" val="3"/>
</p:tagLst>
</file>

<file path=ppt/tags/tag235.xml><?xml version="1.0" encoding="utf-8"?>
<p:tagLst xmlns:a="http://schemas.openxmlformats.org/drawingml/2006/main" xmlns:r="http://schemas.openxmlformats.org/officeDocument/2006/relationships" xmlns:p="http://schemas.openxmlformats.org/presentationml/2006/main">
  <p:tag name="NUM" val="4"/>
</p:tagLst>
</file>

<file path=ppt/tags/tag236.xml><?xml version="1.0" encoding="utf-8"?>
<p:tagLst xmlns:a="http://schemas.openxmlformats.org/drawingml/2006/main" xmlns:r="http://schemas.openxmlformats.org/officeDocument/2006/relationships" xmlns:p="http://schemas.openxmlformats.org/presentationml/2006/main">
  <p:tag name="NUM" val="5"/>
</p:tagLst>
</file>

<file path=ppt/tags/tag237.xml><?xml version="1.0" encoding="utf-8"?>
<p:tagLst xmlns:a="http://schemas.openxmlformats.org/drawingml/2006/main" xmlns:r="http://schemas.openxmlformats.org/officeDocument/2006/relationships" xmlns:p="http://schemas.openxmlformats.org/presentationml/2006/main">
  <p:tag name="NUM" val="6"/>
</p:tagLst>
</file>

<file path=ppt/tags/tag238.xml><?xml version="1.0" encoding="utf-8"?>
<p:tagLst xmlns:a="http://schemas.openxmlformats.org/drawingml/2006/main" xmlns:r="http://schemas.openxmlformats.org/officeDocument/2006/relationships" xmlns:p="http://schemas.openxmlformats.org/presentationml/2006/main">
  <p:tag name="NUM" val="7"/>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4"/>
</p:tagLst>
</file>

<file path=ppt/tags/tag243.xml><?xml version="1.0" encoding="utf-8"?>
<p:tagLst xmlns:a="http://schemas.openxmlformats.org/drawingml/2006/main" xmlns:r="http://schemas.openxmlformats.org/officeDocument/2006/relationships" xmlns:p="http://schemas.openxmlformats.org/presentationml/2006/main">
  <p:tag name="NUM" val="5"/>
</p:tagLst>
</file>

<file path=ppt/tags/tag244.xml><?xml version="1.0" encoding="utf-8"?>
<p:tagLst xmlns:a="http://schemas.openxmlformats.org/drawingml/2006/main" xmlns:r="http://schemas.openxmlformats.org/officeDocument/2006/relationships" xmlns:p="http://schemas.openxmlformats.org/presentationml/2006/main">
  <p:tag name="NUM" val="6"/>
</p:tagLst>
</file>

<file path=ppt/tags/tag245.xml><?xml version="1.0" encoding="utf-8"?>
<p:tagLst xmlns:a="http://schemas.openxmlformats.org/drawingml/2006/main" xmlns:r="http://schemas.openxmlformats.org/officeDocument/2006/relationships" xmlns:p="http://schemas.openxmlformats.org/presentationml/2006/main">
  <p:tag name="NUM" val="7"/>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1"/>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6"/>
</p:tagLst>
</file>

<file path=ppt/tags/tag252.xml><?xml version="1.0" encoding="utf-8"?>
<p:tagLst xmlns:a="http://schemas.openxmlformats.org/drawingml/2006/main" xmlns:r="http://schemas.openxmlformats.org/officeDocument/2006/relationships" xmlns:p="http://schemas.openxmlformats.org/presentationml/2006/main">
  <p:tag name="NUM" val="7"/>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2"/>
</p:tagLst>
</file>

<file path=ppt/tags/tag255.xml><?xml version="1.0" encoding="utf-8"?>
<p:tagLst xmlns:a="http://schemas.openxmlformats.org/drawingml/2006/main" xmlns:r="http://schemas.openxmlformats.org/officeDocument/2006/relationships" xmlns:p="http://schemas.openxmlformats.org/presentationml/2006/main">
  <p:tag name="NUM" val="3"/>
</p:tagLst>
</file>

<file path=ppt/tags/tag256.xml><?xml version="1.0" encoding="utf-8"?>
<p:tagLst xmlns:a="http://schemas.openxmlformats.org/drawingml/2006/main" xmlns:r="http://schemas.openxmlformats.org/officeDocument/2006/relationships" xmlns:p="http://schemas.openxmlformats.org/presentationml/2006/main">
  <p:tag name="NUM" val="4"/>
</p:tagLst>
</file>

<file path=ppt/tags/tag257.xml><?xml version="1.0" encoding="utf-8"?>
<p:tagLst xmlns:a="http://schemas.openxmlformats.org/drawingml/2006/main" xmlns:r="http://schemas.openxmlformats.org/officeDocument/2006/relationships" xmlns:p="http://schemas.openxmlformats.org/presentationml/2006/main">
  <p:tag name="NUM" val="5"/>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2"/>
</p:tagLst>
</file>

<file path=ppt/tags/tag264.xml><?xml version="1.0" encoding="utf-8"?>
<p:tagLst xmlns:a="http://schemas.openxmlformats.org/drawingml/2006/main" xmlns:r="http://schemas.openxmlformats.org/officeDocument/2006/relationships" xmlns:p="http://schemas.openxmlformats.org/presentationml/2006/main">
  <p:tag name="NUM" val="3"/>
</p:tagLst>
</file>

<file path=ppt/tags/tag265.xml><?xml version="1.0" encoding="utf-8"?>
<p:tagLst xmlns:a="http://schemas.openxmlformats.org/drawingml/2006/main" xmlns:r="http://schemas.openxmlformats.org/officeDocument/2006/relationships" xmlns:p="http://schemas.openxmlformats.org/presentationml/2006/main">
  <p:tag name="NUM" val="4"/>
</p:tagLst>
</file>

<file path=ppt/tags/tag266.xml><?xml version="1.0" encoding="utf-8"?>
<p:tagLst xmlns:a="http://schemas.openxmlformats.org/drawingml/2006/main" xmlns:r="http://schemas.openxmlformats.org/officeDocument/2006/relationships" xmlns:p="http://schemas.openxmlformats.org/presentationml/2006/main">
  <p:tag name="NUM" val="5"/>
</p:tagLst>
</file>

<file path=ppt/tags/tag267.xml><?xml version="1.0" encoding="utf-8"?>
<p:tagLst xmlns:a="http://schemas.openxmlformats.org/drawingml/2006/main" xmlns:r="http://schemas.openxmlformats.org/officeDocument/2006/relationships" xmlns:p="http://schemas.openxmlformats.org/presentationml/2006/main">
  <p:tag name="NUM" val="1"/>
</p:tagLst>
</file>

<file path=ppt/tags/tag268.xml><?xml version="1.0" encoding="utf-8"?>
<p:tagLst xmlns:a="http://schemas.openxmlformats.org/drawingml/2006/main" xmlns:r="http://schemas.openxmlformats.org/officeDocument/2006/relationships" xmlns:p="http://schemas.openxmlformats.org/presentationml/2006/main">
  <p:tag name="NUM" val="2"/>
</p:tagLst>
</file>

<file path=ppt/tags/tag269.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4"/>
</p:tagLst>
</file>

<file path=ppt/tags/tag271.xml><?xml version="1.0" encoding="utf-8"?>
<p:tagLst xmlns:a="http://schemas.openxmlformats.org/drawingml/2006/main" xmlns:r="http://schemas.openxmlformats.org/officeDocument/2006/relationships" xmlns:p="http://schemas.openxmlformats.org/presentationml/2006/main">
  <p:tag name="NUM" val="5"/>
</p:tagLst>
</file>

<file path=ppt/tags/tag272.xml><?xml version="1.0" encoding="utf-8"?>
<p:tagLst xmlns:a="http://schemas.openxmlformats.org/drawingml/2006/main" xmlns:r="http://schemas.openxmlformats.org/officeDocument/2006/relationships" xmlns:p="http://schemas.openxmlformats.org/presentationml/2006/main">
  <p:tag name="NUM" val="6"/>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NUM" val="7"/>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NUM" val="3"/>
</p:tagLst>
</file>

<file path=ppt/tags/tag287.xml><?xml version="1.0" encoding="utf-8"?>
<p:tagLst xmlns:a="http://schemas.openxmlformats.org/drawingml/2006/main" xmlns:r="http://schemas.openxmlformats.org/officeDocument/2006/relationships" xmlns:p="http://schemas.openxmlformats.org/presentationml/2006/main">
  <p:tag name="NUM" val="4"/>
</p:tagLst>
</file>

<file path=ppt/tags/tag288.xml><?xml version="1.0" encoding="utf-8"?>
<p:tagLst xmlns:a="http://schemas.openxmlformats.org/drawingml/2006/main" xmlns:r="http://schemas.openxmlformats.org/officeDocument/2006/relationships" xmlns:p="http://schemas.openxmlformats.org/presentationml/2006/main">
  <p:tag name="NUM" val="5"/>
</p:tagLst>
</file>

<file path=ppt/tags/tag289.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290.xml><?xml version="1.0" encoding="utf-8"?>
<p:tagLst xmlns:a="http://schemas.openxmlformats.org/drawingml/2006/main" xmlns:r="http://schemas.openxmlformats.org/officeDocument/2006/relationships" xmlns:p="http://schemas.openxmlformats.org/presentationml/2006/main">
  <p:tag name="NUM" val="7"/>
</p:tagLst>
</file>

<file path=ppt/tags/tag291.xml><?xml version="1.0" encoding="utf-8"?>
<p:tagLst xmlns:a="http://schemas.openxmlformats.org/drawingml/2006/main" xmlns:r="http://schemas.openxmlformats.org/officeDocument/2006/relationships" xmlns:p="http://schemas.openxmlformats.org/presentationml/2006/main">
  <p:tag name="NUM" val="8"/>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4"/>
</p:tagLst>
</file>

<file path=ppt/tags/tag296.xml><?xml version="1.0" encoding="utf-8"?>
<p:tagLst xmlns:a="http://schemas.openxmlformats.org/drawingml/2006/main" xmlns:r="http://schemas.openxmlformats.org/officeDocument/2006/relationships" xmlns:p="http://schemas.openxmlformats.org/presentationml/2006/main">
  <p:tag name="NUM" val="5"/>
</p:tagLst>
</file>

<file path=ppt/tags/tag297.xml><?xml version="1.0" encoding="utf-8"?>
<p:tagLst xmlns:a="http://schemas.openxmlformats.org/drawingml/2006/main" xmlns:r="http://schemas.openxmlformats.org/officeDocument/2006/relationships" xmlns:p="http://schemas.openxmlformats.org/presentationml/2006/main">
  <p:tag name="NUM" val="6"/>
</p:tagLst>
</file>

<file path=ppt/tags/tag298.xml><?xml version="1.0" encoding="utf-8"?>
<p:tagLst xmlns:a="http://schemas.openxmlformats.org/drawingml/2006/main" xmlns:r="http://schemas.openxmlformats.org/officeDocument/2006/relationships" xmlns:p="http://schemas.openxmlformats.org/presentationml/2006/main">
  <p:tag name="NUM" val="7"/>
</p:tagLst>
</file>

<file path=ppt/tags/tag299.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00.xml><?xml version="1.0" encoding="utf-8"?>
<p:tagLst xmlns:a="http://schemas.openxmlformats.org/drawingml/2006/main" xmlns:r="http://schemas.openxmlformats.org/officeDocument/2006/relationships" xmlns:p="http://schemas.openxmlformats.org/presentationml/2006/main">
  <p:tag name="NUM" val="9"/>
</p:tagLst>
</file>

<file path=ppt/tags/tag301.xml><?xml version="1.0" encoding="utf-8"?>
<p:tagLst xmlns:a="http://schemas.openxmlformats.org/drawingml/2006/main" xmlns:r="http://schemas.openxmlformats.org/officeDocument/2006/relationships" xmlns:p="http://schemas.openxmlformats.org/presentationml/2006/main">
  <p:tag name="NUM" val="10"/>
</p:tagLst>
</file>

<file path=ppt/tags/tag302.xml><?xml version="1.0" encoding="utf-8"?>
<p:tagLst xmlns:a="http://schemas.openxmlformats.org/drawingml/2006/main" xmlns:r="http://schemas.openxmlformats.org/officeDocument/2006/relationships" xmlns:p="http://schemas.openxmlformats.org/presentationml/2006/main">
  <p:tag name="NUM" val="11"/>
</p:tagLst>
</file>

<file path=ppt/tags/tag303.xml><?xml version="1.0" encoding="utf-8"?>
<p:tagLst xmlns:a="http://schemas.openxmlformats.org/drawingml/2006/main" xmlns:r="http://schemas.openxmlformats.org/officeDocument/2006/relationships" xmlns:p="http://schemas.openxmlformats.org/presentationml/2006/main">
  <p:tag name="NUM" val="12"/>
</p:tagLst>
</file>

<file path=ppt/tags/tag304.xml><?xml version="1.0" encoding="utf-8"?>
<p:tagLst xmlns:a="http://schemas.openxmlformats.org/drawingml/2006/main" xmlns:r="http://schemas.openxmlformats.org/officeDocument/2006/relationships" xmlns:p="http://schemas.openxmlformats.org/presentationml/2006/main">
  <p:tag name="NUM" val="13"/>
</p:tagLst>
</file>

<file path=ppt/tags/tag305.xml><?xml version="1.0" encoding="utf-8"?>
<p:tagLst xmlns:a="http://schemas.openxmlformats.org/drawingml/2006/main" xmlns:r="http://schemas.openxmlformats.org/officeDocument/2006/relationships" xmlns:p="http://schemas.openxmlformats.org/presentationml/2006/main">
  <p:tag name="NUM" val="14"/>
</p:tagLst>
</file>

<file path=ppt/tags/tag306.xml><?xml version="1.0" encoding="utf-8"?>
<p:tagLst xmlns:a="http://schemas.openxmlformats.org/drawingml/2006/main" xmlns:r="http://schemas.openxmlformats.org/officeDocument/2006/relationships" xmlns:p="http://schemas.openxmlformats.org/presentationml/2006/main">
  <p:tag name="NUM" val="15"/>
</p:tagLst>
</file>

<file path=ppt/tags/tag307.xml><?xml version="1.0" encoding="utf-8"?>
<p:tagLst xmlns:a="http://schemas.openxmlformats.org/drawingml/2006/main" xmlns:r="http://schemas.openxmlformats.org/officeDocument/2006/relationships" xmlns:p="http://schemas.openxmlformats.org/presentationml/2006/main">
  <p:tag name="NUM" val="16"/>
</p:tagLst>
</file>

<file path=ppt/tags/tag308.xml><?xml version="1.0" encoding="utf-8"?>
<p:tagLst xmlns:a="http://schemas.openxmlformats.org/drawingml/2006/main" xmlns:r="http://schemas.openxmlformats.org/officeDocument/2006/relationships" xmlns:p="http://schemas.openxmlformats.org/presentationml/2006/main">
  <p:tag name="NUM" val="17"/>
</p:tagLst>
</file>

<file path=ppt/tags/tag309.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10.xml><?xml version="1.0" encoding="utf-8"?>
<p:tagLst xmlns:a="http://schemas.openxmlformats.org/drawingml/2006/main" xmlns:r="http://schemas.openxmlformats.org/officeDocument/2006/relationships" xmlns:p="http://schemas.openxmlformats.org/presentationml/2006/main">
  <p:tag name="NUM" val="2"/>
</p:tagLst>
</file>

<file path=ppt/tags/tag311.xml><?xml version="1.0" encoding="utf-8"?>
<p:tagLst xmlns:a="http://schemas.openxmlformats.org/drawingml/2006/main" xmlns:r="http://schemas.openxmlformats.org/officeDocument/2006/relationships" xmlns:p="http://schemas.openxmlformats.org/presentationml/2006/main">
  <p:tag name="NUM" val="3"/>
</p:tagLst>
</file>

<file path=ppt/tags/tag312.xml><?xml version="1.0" encoding="utf-8"?>
<p:tagLst xmlns:a="http://schemas.openxmlformats.org/drawingml/2006/main" xmlns:r="http://schemas.openxmlformats.org/officeDocument/2006/relationships" xmlns:p="http://schemas.openxmlformats.org/presentationml/2006/main">
  <p:tag name="NUM" val="11"/>
</p:tagLst>
</file>

<file path=ppt/tags/tag313.xml><?xml version="1.0" encoding="utf-8"?>
<p:tagLst xmlns:a="http://schemas.openxmlformats.org/drawingml/2006/main" xmlns:r="http://schemas.openxmlformats.org/officeDocument/2006/relationships" xmlns:p="http://schemas.openxmlformats.org/presentationml/2006/main">
  <p:tag name="NUM" val="14"/>
</p:tagLst>
</file>

<file path=ppt/tags/tag314.xml><?xml version="1.0" encoding="utf-8"?>
<p:tagLst xmlns:a="http://schemas.openxmlformats.org/drawingml/2006/main" xmlns:r="http://schemas.openxmlformats.org/officeDocument/2006/relationships" xmlns:p="http://schemas.openxmlformats.org/presentationml/2006/main">
  <p:tag name="NUM" val="15"/>
</p:tagLst>
</file>

<file path=ppt/tags/tag315.xml><?xml version="1.0" encoding="utf-8"?>
<p:tagLst xmlns:a="http://schemas.openxmlformats.org/drawingml/2006/main" xmlns:r="http://schemas.openxmlformats.org/officeDocument/2006/relationships" xmlns:p="http://schemas.openxmlformats.org/presentationml/2006/main">
  <p:tag name="NUM" val="16"/>
</p:tagLst>
</file>

<file path=ppt/tags/tag316.xml><?xml version="1.0" encoding="utf-8"?>
<p:tagLst xmlns:a="http://schemas.openxmlformats.org/drawingml/2006/main" xmlns:r="http://schemas.openxmlformats.org/officeDocument/2006/relationships" xmlns:p="http://schemas.openxmlformats.org/presentationml/2006/main">
  <p:tag name="NUM" val="17"/>
</p:tagLst>
</file>

<file path=ppt/tags/tag317.xml><?xml version="1.0" encoding="utf-8"?>
<p:tagLst xmlns:a="http://schemas.openxmlformats.org/drawingml/2006/main" xmlns:r="http://schemas.openxmlformats.org/officeDocument/2006/relationships" xmlns:p="http://schemas.openxmlformats.org/presentationml/2006/main">
  <p:tag name="NUM" val="8"/>
</p:tagLst>
</file>

<file path=ppt/tags/tag318.xml><?xml version="1.0" encoding="utf-8"?>
<p:tagLst xmlns:a="http://schemas.openxmlformats.org/drawingml/2006/main" xmlns:r="http://schemas.openxmlformats.org/officeDocument/2006/relationships" xmlns:p="http://schemas.openxmlformats.org/presentationml/2006/main">
  <p:tag name="NUM" val="8"/>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3"/>
</p:tagLst>
</file>

<file path=ppt/tags/tag322.xml><?xml version="1.0" encoding="utf-8"?>
<p:tagLst xmlns:a="http://schemas.openxmlformats.org/drawingml/2006/main" xmlns:r="http://schemas.openxmlformats.org/officeDocument/2006/relationships" xmlns:p="http://schemas.openxmlformats.org/presentationml/2006/main">
  <p:tag name="NUM" val="11"/>
</p:tagLst>
</file>

<file path=ppt/tags/tag323.xml><?xml version="1.0" encoding="utf-8"?>
<p:tagLst xmlns:a="http://schemas.openxmlformats.org/drawingml/2006/main" xmlns:r="http://schemas.openxmlformats.org/officeDocument/2006/relationships" xmlns:p="http://schemas.openxmlformats.org/presentationml/2006/main">
  <p:tag name="NUM" val="14"/>
</p:tagLst>
</file>

<file path=ppt/tags/tag324.xml><?xml version="1.0" encoding="utf-8"?>
<p:tagLst xmlns:a="http://schemas.openxmlformats.org/drawingml/2006/main" xmlns:r="http://schemas.openxmlformats.org/officeDocument/2006/relationships" xmlns:p="http://schemas.openxmlformats.org/presentationml/2006/main">
  <p:tag name="NUM" val="15"/>
</p:tagLst>
</file>

<file path=ppt/tags/tag325.xml><?xml version="1.0" encoding="utf-8"?>
<p:tagLst xmlns:a="http://schemas.openxmlformats.org/drawingml/2006/main" xmlns:r="http://schemas.openxmlformats.org/officeDocument/2006/relationships" xmlns:p="http://schemas.openxmlformats.org/presentationml/2006/main">
  <p:tag name="NUM" val="16"/>
</p:tagLst>
</file>

<file path=ppt/tags/tag326.xml><?xml version="1.0" encoding="utf-8"?>
<p:tagLst xmlns:a="http://schemas.openxmlformats.org/drawingml/2006/main" xmlns:r="http://schemas.openxmlformats.org/officeDocument/2006/relationships" xmlns:p="http://schemas.openxmlformats.org/presentationml/2006/main">
  <p:tag name="NUM" val="17"/>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30.xml><?xml version="1.0" encoding="utf-8"?>
<p:tagLst xmlns:a="http://schemas.openxmlformats.org/drawingml/2006/main" xmlns:r="http://schemas.openxmlformats.org/officeDocument/2006/relationships" xmlns:p="http://schemas.openxmlformats.org/presentationml/2006/main">
  <p:tag name="NUM" val="11"/>
</p:tagLst>
</file>

<file path=ppt/tags/tag331.xml><?xml version="1.0" encoding="utf-8"?>
<p:tagLst xmlns:a="http://schemas.openxmlformats.org/drawingml/2006/main" xmlns:r="http://schemas.openxmlformats.org/officeDocument/2006/relationships" xmlns:p="http://schemas.openxmlformats.org/presentationml/2006/main">
  <p:tag name="NUM" val="15"/>
</p:tagLst>
</file>

<file path=ppt/tags/tag332.xml><?xml version="1.0" encoding="utf-8"?>
<p:tagLst xmlns:a="http://schemas.openxmlformats.org/drawingml/2006/main" xmlns:r="http://schemas.openxmlformats.org/officeDocument/2006/relationships" xmlns:p="http://schemas.openxmlformats.org/presentationml/2006/main">
  <p:tag name="NUM" val="16"/>
</p:tagLst>
</file>

<file path=ppt/tags/tag333.xml><?xml version="1.0" encoding="utf-8"?>
<p:tagLst xmlns:a="http://schemas.openxmlformats.org/drawingml/2006/main" xmlns:r="http://schemas.openxmlformats.org/officeDocument/2006/relationships" xmlns:p="http://schemas.openxmlformats.org/presentationml/2006/main">
  <p:tag name="NUM" val="17"/>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11"/>
</p:tagLst>
</file>

<file path=ppt/tags/tag338.xml><?xml version="1.0" encoding="utf-8"?>
<p:tagLst xmlns:a="http://schemas.openxmlformats.org/drawingml/2006/main" xmlns:r="http://schemas.openxmlformats.org/officeDocument/2006/relationships" xmlns:p="http://schemas.openxmlformats.org/presentationml/2006/main">
  <p:tag name="NUM" val="16"/>
</p:tagLst>
</file>

<file path=ppt/tags/tag339.xml><?xml version="1.0" encoding="utf-8"?>
<p:tagLst xmlns:a="http://schemas.openxmlformats.org/drawingml/2006/main" xmlns:r="http://schemas.openxmlformats.org/officeDocument/2006/relationships" xmlns:p="http://schemas.openxmlformats.org/presentationml/2006/main">
  <p:tag name="NUM" val="17"/>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40.xml><?xml version="1.0" encoding="utf-8"?>
<p:tagLst xmlns:a="http://schemas.openxmlformats.org/drawingml/2006/main" xmlns:r="http://schemas.openxmlformats.org/officeDocument/2006/relationships" xmlns:p="http://schemas.openxmlformats.org/presentationml/2006/main">
  <p:tag name="NUM" val="11"/>
</p:tagLst>
</file>

<file path=ppt/tags/tag341.xml><?xml version="1.0" encoding="utf-8"?>
<p:tagLst xmlns:a="http://schemas.openxmlformats.org/drawingml/2006/main" xmlns:r="http://schemas.openxmlformats.org/officeDocument/2006/relationships" xmlns:p="http://schemas.openxmlformats.org/presentationml/2006/main">
  <p:tag name="NUM" val="11"/>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5"/>
</p:tagLst>
</file>

<file path=ppt/tags/tag347.xml><?xml version="1.0" encoding="utf-8"?>
<p:tagLst xmlns:a="http://schemas.openxmlformats.org/drawingml/2006/main" xmlns:r="http://schemas.openxmlformats.org/officeDocument/2006/relationships" xmlns:p="http://schemas.openxmlformats.org/presentationml/2006/main">
  <p:tag name="NUM" val="6"/>
</p:tagLst>
</file>

<file path=ppt/tags/tag348.xml><?xml version="1.0" encoding="utf-8"?>
<p:tagLst xmlns:a="http://schemas.openxmlformats.org/drawingml/2006/main" xmlns:r="http://schemas.openxmlformats.org/officeDocument/2006/relationships" xmlns:p="http://schemas.openxmlformats.org/presentationml/2006/main">
  <p:tag name="NUM" val="7"/>
</p:tagLst>
</file>

<file path=ppt/tags/tag349.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50.xml><?xml version="1.0" encoding="utf-8"?>
<p:tagLst xmlns:a="http://schemas.openxmlformats.org/drawingml/2006/main" xmlns:r="http://schemas.openxmlformats.org/officeDocument/2006/relationships" xmlns:p="http://schemas.openxmlformats.org/presentationml/2006/main">
  <p:tag name="NUM" val="9"/>
</p:tagLst>
</file>

<file path=ppt/tags/tag351.xml><?xml version="1.0" encoding="utf-8"?>
<p:tagLst xmlns:a="http://schemas.openxmlformats.org/drawingml/2006/main" xmlns:r="http://schemas.openxmlformats.org/officeDocument/2006/relationships" xmlns:p="http://schemas.openxmlformats.org/presentationml/2006/main">
  <p:tag name="NUM" val="10"/>
</p:tagLst>
</file>

<file path=ppt/tags/tag352.xml><?xml version="1.0" encoding="utf-8"?>
<p:tagLst xmlns:a="http://schemas.openxmlformats.org/drawingml/2006/main" xmlns:r="http://schemas.openxmlformats.org/officeDocument/2006/relationships" xmlns:p="http://schemas.openxmlformats.org/presentationml/2006/main">
  <p:tag name="NUM" val="11"/>
</p:tagLst>
</file>

<file path=ppt/tags/tag353.xml><?xml version="1.0" encoding="utf-8"?>
<p:tagLst xmlns:a="http://schemas.openxmlformats.org/drawingml/2006/main" xmlns:r="http://schemas.openxmlformats.org/officeDocument/2006/relationships" xmlns:p="http://schemas.openxmlformats.org/presentationml/2006/main">
  <p:tag name="NUM" val="16"/>
</p:tagLst>
</file>

<file path=ppt/tags/tag354.xml><?xml version="1.0" encoding="utf-8"?>
<p:tagLst xmlns:a="http://schemas.openxmlformats.org/drawingml/2006/main" xmlns:r="http://schemas.openxmlformats.org/officeDocument/2006/relationships" xmlns:p="http://schemas.openxmlformats.org/presentationml/2006/main">
  <p:tag name="NUM" val="17"/>
</p:tagLst>
</file>

<file path=ppt/tags/tag355.xml><?xml version="1.0" encoding="utf-8"?>
<p:tagLst xmlns:a="http://schemas.openxmlformats.org/drawingml/2006/main" xmlns:r="http://schemas.openxmlformats.org/officeDocument/2006/relationships" xmlns:p="http://schemas.openxmlformats.org/presentationml/2006/main">
  <p:tag name="NUM" val="1"/>
</p:tagLst>
</file>

<file path=ppt/tags/tag356.xml><?xml version="1.0" encoding="utf-8"?>
<p:tagLst xmlns:a="http://schemas.openxmlformats.org/drawingml/2006/main" xmlns:r="http://schemas.openxmlformats.org/officeDocument/2006/relationships" xmlns:p="http://schemas.openxmlformats.org/presentationml/2006/main">
  <p:tag name="NUM" val="2"/>
</p:tagLst>
</file>

<file path=ppt/tags/tag357.xml><?xml version="1.0" encoding="utf-8"?>
<p:tagLst xmlns:a="http://schemas.openxmlformats.org/drawingml/2006/main" xmlns:r="http://schemas.openxmlformats.org/officeDocument/2006/relationships" xmlns:p="http://schemas.openxmlformats.org/presentationml/2006/main">
  <p:tag name="NUM" val="3"/>
</p:tagLst>
</file>

<file path=ppt/tags/tag358.xml><?xml version="1.0" encoding="utf-8"?>
<p:tagLst xmlns:a="http://schemas.openxmlformats.org/drawingml/2006/main" xmlns:r="http://schemas.openxmlformats.org/officeDocument/2006/relationships" xmlns:p="http://schemas.openxmlformats.org/presentationml/2006/main">
  <p:tag name="NUM" val="4"/>
</p:tagLst>
</file>

<file path=ppt/tags/tag359.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1"/>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4"/>
</p:tagLst>
</file>

<file path=ppt/tags/tag364.xml><?xml version="1.0" encoding="utf-8"?>
<p:tagLst xmlns:a="http://schemas.openxmlformats.org/drawingml/2006/main" xmlns:r="http://schemas.openxmlformats.org/officeDocument/2006/relationships" xmlns:p="http://schemas.openxmlformats.org/presentationml/2006/main">
  <p:tag name="NUM" val="5"/>
</p:tagLst>
</file>

<file path=ppt/tags/tag365.xml><?xml version="1.0" encoding="utf-8"?>
<p:tagLst xmlns:a="http://schemas.openxmlformats.org/drawingml/2006/main" xmlns:r="http://schemas.openxmlformats.org/officeDocument/2006/relationships" xmlns:p="http://schemas.openxmlformats.org/presentationml/2006/main">
  <p:tag name="NUM" val="6"/>
</p:tagLst>
</file>

<file path=ppt/tags/tag366.xml><?xml version="1.0" encoding="utf-8"?>
<p:tagLst xmlns:a="http://schemas.openxmlformats.org/drawingml/2006/main" xmlns:r="http://schemas.openxmlformats.org/officeDocument/2006/relationships" xmlns:p="http://schemas.openxmlformats.org/presentationml/2006/main">
  <p:tag name="NUM" val="7"/>
</p:tagLst>
</file>

<file path=ppt/tags/tag367.xml><?xml version="1.0" encoding="utf-8"?>
<p:tagLst xmlns:a="http://schemas.openxmlformats.org/drawingml/2006/main" xmlns:r="http://schemas.openxmlformats.org/officeDocument/2006/relationships" xmlns:p="http://schemas.openxmlformats.org/presentationml/2006/main">
  <p:tag name="NUM" val="8"/>
</p:tagLst>
</file>

<file path=ppt/tags/tag368.xml><?xml version="1.0" encoding="utf-8"?>
<p:tagLst xmlns:a="http://schemas.openxmlformats.org/drawingml/2006/main" xmlns:r="http://schemas.openxmlformats.org/officeDocument/2006/relationships" xmlns:p="http://schemas.openxmlformats.org/presentationml/2006/main">
  <p:tag name="NUM" val="9"/>
</p:tagLst>
</file>

<file path=ppt/tags/tag369.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2"/>
</p:tagLst>
</file>

<file path=ppt/tags/tag370.xml><?xml version="1.0" encoding="utf-8"?>
<p:tagLst xmlns:a="http://schemas.openxmlformats.org/drawingml/2006/main" xmlns:r="http://schemas.openxmlformats.org/officeDocument/2006/relationships" xmlns:p="http://schemas.openxmlformats.org/presentationml/2006/main">
  <p:tag name="NUM" val="11"/>
</p:tagLst>
</file>

<file path=ppt/tags/tag371.xml><?xml version="1.0" encoding="utf-8"?>
<p:tagLst xmlns:a="http://schemas.openxmlformats.org/drawingml/2006/main" xmlns:r="http://schemas.openxmlformats.org/officeDocument/2006/relationships" xmlns:p="http://schemas.openxmlformats.org/presentationml/2006/main">
  <p:tag name="NUM" val="12"/>
</p:tagLst>
</file>

<file path=ppt/tags/tag372.xml><?xml version="1.0" encoding="utf-8"?>
<p:tagLst xmlns:a="http://schemas.openxmlformats.org/drawingml/2006/main" xmlns:r="http://schemas.openxmlformats.org/officeDocument/2006/relationships" xmlns:p="http://schemas.openxmlformats.org/presentationml/2006/main">
  <p:tag name="NUM" val="13"/>
</p:tagLst>
</file>

<file path=ppt/tags/tag373.xml><?xml version="1.0" encoding="utf-8"?>
<p:tagLst xmlns:a="http://schemas.openxmlformats.org/drawingml/2006/main" xmlns:r="http://schemas.openxmlformats.org/officeDocument/2006/relationships" xmlns:p="http://schemas.openxmlformats.org/presentationml/2006/main">
  <p:tag name="NUM" val="14"/>
</p:tagLst>
</file>

<file path=ppt/tags/tag374.xml><?xml version="1.0" encoding="utf-8"?>
<p:tagLst xmlns:a="http://schemas.openxmlformats.org/drawingml/2006/main" xmlns:r="http://schemas.openxmlformats.org/officeDocument/2006/relationships" xmlns:p="http://schemas.openxmlformats.org/presentationml/2006/main">
  <p:tag name="NUM" val="15"/>
</p:tagLst>
</file>

<file path=ppt/tags/tag375.xml><?xml version="1.0" encoding="utf-8"?>
<p:tagLst xmlns:a="http://schemas.openxmlformats.org/drawingml/2006/main" xmlns:r="http://schemas.openxmlformats.org/officeDocument/2006/relationships" xmlns:p="http://schemas.openxmlformats.org/presentationml/2006/main">
  <p:tag name="NUM" val="16"/>
</p:tagLst>
</file>

<file path=ppt/tags/tag376.xml><?xml version="1.0" encoding="utf-8"?>
<p:tagLst xmlns:a="http://schemas.openxmlformats.org/drawingml/2006/main" xmlns:r="http://schemas.openxmlformats.org/officeDocument/2006/relationships" xmlns:p="http://schemas.openxmlformats.org/presentationml/2006/main">
  <p:tag name="NUM" val="17"/>
</p:tagLst>
</file>

<file path=ppt/tags/tag377.xml><?xml version="1.0" encoding="utf-8"?>
<p:tagLst xmlns:a="http://schemas.openxmlformats.org/drawingml/2006/main" xmlns:r="http://schemas.openxmlformats.org/officeDocument/2006/relationships" xmlns:p="http://schemas.openxmlformats.org/presentationml/2006/main">
  <p:tag name="NUM" val="18"/>
</p:tagLst>
</file>

<file path=ppt/tags/tag378.xml><?xml version="1.0" encoding="utf-8"?>
<p:tagLst xmlns:a="http://schemas.openxmlformats.org/drawingml/2006/main" xmlns:r="http://schemas.openxmlformats.org/officeDocument/2006/relationships" xmlns:p="http://schemas.openxmlformats.org/presentationml/2006/main">
  <p:tag name="NUM" val="19"/>
</p:tagLst>
</file>

<file path=ppt/tags/tag379.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13"/>
</p:tagLst>
</file>

<file path=ppt/tags/tag380.xml><?xml version="1.0" encoding="utf-8"?>
<p:tagLst xmlns:a="http://schemas.openxmlformats.org/drawingml/2006/main" xmlns:r="http://schemas.openxmlformats.org/officeDocument/2006/relationships" xmlns:p="http://schemas.openxmlformats.org/presentationml/2006/main">
  <p:tag name="NUM" val="2"/>
</p:tagLst>
</file>

<file path=ppt/tags/tag381.xml><?xml version="1.0" encoding="utf-8"?>
<p:tagLst xmlns:a="http://schemas.openxmlformats.org/drawingml/2006/main" xmlns:r="http://schemas.openxmlformats.org/officeDocument/2006/relationships" xmlns:p="http://schemas.openxmlformats.org/presentationml/2006/main">
  <p:tag name="NUM" val="3"/>
</p:tagLst>
</file>

<file path=ppt/tags/tag382.xml><?xml version="1.0" encoding="utf-8"?>
<p:tagLst xmlns:a="http://schemas.openxmlformats.org/drawingml/2006/main" xmlns:r="http://schemas.openxmlformats.org/officeDocument/2006/relationships" xmlns:p="http://schemas.openxmlformats.org/presentationml/2006/main">
  <p:tag name="NUM" val="4"/>
</p:tagLst>
</file>

<file path=ppt/tags/tag383.xml><?xml version="1.0" encoding="utf-8"?>
<p:tagLst xmlns:a="http://schemas.openxmlformats.org/drawingml/2006/main" xmlns:r="http://schemas.openxmlformats.org/officeDocument/2006/relationships" xmlns:p="http://schemas.openxmlformats.org/presentationml/2006/main">
  <p:tag name="NUM" val="5"/>
</p:tagLst>
</file>

<file path=ppt/tags/tag384.xml><?xml version="1.0" encoding="utf-8"?>
<p:tagLst xmlns:a="http://schemas.openxmlformats.org/drawingml/2006/main" xmlns:r="http://schemas.openxmlformats.org/officeDocument/2006/relationships" xmlns:p="http://schemas.openxmlformats.org/presentationml/2006/main">
  <p:tag name="NUM" val="6"/>
</p:tagLst>
</file>

<file path=ppt/tags/tag385.xml><?xml version="1.0" encoding="utf-8"?>
<p:tagLst xmlns:a="http://schemas.openxmlformats.org/drawingml/2006/main" xmlns:r="http://schemas.openxmlformats.org/officeDocument/2006/relationships" xmlns:p="http://schemas.openxmlformats.org/presentationml/2006/main">
  <p:tag name="NUM" val="7"/>
</p:tagLst>
</file>

<file path=ppt/tags/tag386.xml><?xml version="1.0" encoding="utf-8"?>
<p:tagLst xmlns:a="http://schemas.openxmlformats.org/drawingml/2006/main" xmlns:r="http://schemas.openxmlformats.org/officeDocument/2006/relationships" xmlns:p="http://schemas.openxmlformats.org/presentationml/2006/main">
  <p:tag name="NUM" val="8"/>
</p:tagLst>
</file>

<file path=ppt/tags/tag387.xml><?xml version="1.0" encoding="utf-8"?>
<p:tagLst xmlns:a="http://schemas.openxmlformats.org/drawingml/2006/main" xmlns:r="http://schemas.openxmlformats.org/officeDocument/2006/relationships" xmlns:p="http://schemas.openxmlformats.org/presentationml/2006/main">
  <p:tag name="NUM" val="9"/>
</p:tagLst>
</file>

<file path=ppt/tags/tag388.xml><?xml version="1.0" encoding="utf-8"?>
<p:tagLst xmlns:a="http://schemas.openxmlformats.org/drawingml/2006/main" xmlns:r="http://schemas.openxmlformats.org/officeDocument/2006/relationships" xmlns:p="http://schemas.openxmlformats.org/presentationml/2006/main">
  <p:tag name="NUM" val="1"/>
</p:tagLst>
</file>

<file path=ppt/tags/tag389.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4"/>
</p:tagLst>
</file>

<file path=ppt/tags/tag390.xml><?xml version="1.0" encoding="utf-8"?>
<p:tagLst xmlns:a="http://schemas.openxmlformats.org/drawingml/2006/main" xmlns:r="http://schemas.openxmlformats.org/officeDocument/2006/relationships" xmlns:p="http://schemas.openxmlformats.org/presentationml/2006/main">
  <p:tag name="NUM" val="3"/>
</p:tagLst>
</file>

<file path=ppt/tags/tag391.xml><?xml version="1.0" encoding="utf-8"?>
<p:tagLst xmlns:a="http://schemas.openxmlformats.org/drawingml/2006/main" xmlns:r="http://schemas.openxmlformats.org/officeDocument/2006/relationships" xmlns:p="http://schemas.openxmlformats.org/presentationml/2006/main">
  <p:tag name="NUM" val="4"/>
</p:tagLst>
</file>

<file path=ppt/tags/tag392.xml><?xml version="1.0" encoding="utf-8"?>
<p:tagLst xmlns:a="http://schemas.openxmlformats.org/drawingml/2006/main" xmlns:r="http://schemas.openxmlformats.org/officeDocument/2006/relationships" xmlns:p="http://schemas.openxmlformats.org/presentationml/2006/main">
  <p:tag name="NUM" val="5"/>
</p:tagLst>
</file>

<file path=ppt/tags/tag393.xml><?xml version="1.0" encoding="utf-8"?>
<p:tagLst xmlns:a="http://schemas.openxmlformats.org/drawingml/2006/main" xmlns:r="http://schemas.openxmlformats.org/officeDocument/2006/relationships" xmlns:p="http://schemas.openxmlformats.org/presentationml/2006/main">
  <p:tag name="NUM" val="6"/>
</p:tagLst>
</file>

<file path=ppt/tags/tag394.xml><?xml version="1.0" encoding="utf-8"?>
<p:tagLst xmlns:a="http://schemas.openxmlformats.org/drawingml/2006/main" xmlns:r="http://schemas.openxmlformats.org/officeDocument/2006/relationships" xmlns:p="http://schemas.openxmlformats.org/presentationml/2006/main">
  <p:tag name="NUM" val="7"/>
</p:tagLst>
</file>

<file path=ppt/tags/tag395.xml><?xml version="1.0" encoding="utf-8"?>
<p:tagLst xmlns:a="http://schemas.openxmlformats.org/drawingml/2006/main" xmlns:r="http://schemas.openxmlformats.org/officeDocument/2006/relationships" xmlns:p="http://schemas.openxmlformats.org/presentationml/2006/main">
  <p:tag name="NUM" val="8"/>
</p:tagLst>
</file>

<file path=ppt/tags/tag396.xml><?xml version="1.0" encoding="utf-8"?>
<p:tagLst xmlns:a="http://schemas.openxmlformats.org/drawingml/2006/main" xmlns:r="http://schemas.openxmlformats.org/officeDocument/2006/relationships" xmlns:p="http://schemas.openxmlformats.org/presentationml/2006/main">
  <p:tag name="NUM" val="9"/>
</p:tagLst>
</file>

<file path=ppt/tags/tag397.xml><?xml version="1.0" encoding="utf-8"?>
<p:tagLst xmlns:a="http://schemas.openxmlformats.org/drawingml/2006/main" xmlns:r="http://schemas.openxmlformats.org/officeDocument/2006/relationships" xmlns:p="http://schemas.openxmlformats.org/presentationml/2006/main">
  <p:tag name="NUM" val="10"/>
</p:tagLst>
</file>

<file path=ppt/tags/tag398.xml><?xml version="1.0" encoding="utf-8"?>
<p:tagLst xmlns:a="http://schemas.openxmlformats.org/drawingml/2006/main" xmlns:r="http://schemas.openxmlformats.org/officeDocument/2006/relationships" xmlns:p="http://schemas.openxmlformats.org/presentationml/2006/main">
  <p:tag name="NUM" val="11"/>
</p:tagLst>
</file>

<file path=ppt/tags/tag39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5"/>
</p:tagLst>
</file>

<file path=ppt/tags/tag400.xml><?xml version="1.0" encoding="utf-8"?>
<p:tagLst xmlns:a="http://schemas.openxmlformats.org/drawingml/2006/main" xmlns:r="http://schemas.openxmlformats.org/officeDocument/2006/relationships" xmlns:p="http://schemas.openxmlformats.org/presentationml/2006/main">
  <p:tag name="NUM" val="2"/>
</p:tagLst>
</file>

<file path=ppt/tags/tag401.xml><?xml version="1.0" encoding="utf-8"?>
<p:tagLst xmlns:a="http://schemas.openxmlformats.org/drawingml/2006/main" xmlns:r="http://schemas.openxmlformats.org/officeDocument/2006/relationships" xmlns:p="http://schemas.openxmlformats.org/presentationml/2006/main">
  <p:tag name="NUM" val="3"/>
</p:tagLst>
</file>

<file path=ppt/tags/tag402.xml><?xml version="1.0" encoding="utf-8"?>
<p:tagLst xmlns:a="http://schemas.openxmlformats.org/drawingml/2006/main" xmlns:r="http://schemas.openxmlformats.org/officeDocument/2006/relationships" xmlns:p="http://schemas.openxmlformats.org/presentationml/2006/main">
  <p:tag name="NUM" val="4"/>
</p:tagLst>
</file>

<file path=ppt/tags/tag403.xml><?xml version="1.0" encoding="utf-8"?>
<p:tagLst xmlns:a="http://schemas.openxmlformats.org/drawingml/2006/main" xmlns:r="http://schemas.openxmlformats.org/officeDocument/2006/relationships" xmlns:p="http://schemas.openxmlformats.org/presentationml/2006/main">
  <p:tag name="NUM" val="5"/>
</p:tagLst>
</file>

<file path=ppt/tags/tag404.xml><?xml version="1.0" encoding="utf-8"?>
<p:tagLst xmlns:a="http://schemas.openxmlformats.org/drawingml/2006/main" xmlns:r="http://schemas.openxmlformats.org/officeDocument/2006/relationships" xmlns:p="http://schemas.openxmlformats.org/presentationml/2006/main">
  <p:tag name="NUM" val="6"/>
</p:tagLst>
</file>

<file path=ppt/tags/tag405.xml><?xml version="1.0" encoding="utf-8"?>
<p:tagLst xmlns:a="http://schemas.openxmlformats.org/drawingml/2006/main" xmlns:r="http://schemas.openxmlformats.org/officeDocument/2006/relationships" xmlns:p="http://schemas.openxmlformats.org/presentationml/2006/main">
  <p:tag name="NUM" val="7"/>
</p:tagLst>
</file>

<file path=ppt/tags/tag406.xml><?xml version="1.0" encoding="utf-8"?>
<p:tagLst xmlns:a="http://schemas.openxmlformats.org/drawingml/2006/main" xmlns:r="http://schemas.openxmlformats.org/officeDocument/2006/relationships" xmlns:p="http://schemas.openxmlformats.org/presentationml/2006/main">
  <p:tag name="NUM" val="8"/>
</p:tagLst>
</file>

<file path=ppt/tags/tag407.xml><?xml version="1.0" encoding="utf-8"?>
<p:tagLst xmlns:a="http://schemas.openxmlformats.org/drawingml/2006/main" xmlns:r="http://schemas.openxmlformats.org/officeDocument/2006/relationships" xmlns:p="http://schemas.openxmlformats.org/presentationml/2006/main">
  <p:tag name="NUM" val="9"/>
</p:tagLst>
</file>

<file path=ppt/tags/tag408.xml><?xml version="1.0" encoding="utf-8"?>
<p:tagLst xmlns:a="http://schemas.openxmlformats.org/drawingml/2006/main" xmlns:r="http://schemas.openxmlformats.org/officeDocument/2006/relationships" xmlns:p="http://schemas.openxmlformats.org/presentationml/2006/main">
  <p:tag name="NUM" val="10"/>
</p:tagLst>
</file>

<file path=ppt/tags/tag409.xml><?xml version="1.0" encoding="utf-8"?>
<p:tagLst xmlns:a="http://schemas.openxmlformats.org/drawingml/2006/main" xmlns:r="http://schemas.openxmlformats.org/officeDocument/2006/relationships" xmlns:p="http://schemas.openxmlformats.org/presentationml/2006/main">
  <p:tag name="NUM" val="11"/>
</p:tagLst>
</file>

<file path=ppt/tags/tag41.xml><?xml version="1.0" encoding="utf-8"?>
<p:tagLst xmlns:a="http://schemas.openxmlformats.org/drawingml/2006/main" xmlns:r="http://schemas.openxmlformats.org/officeDocument/2006/relationships" xmlns:p="http://schemas.openxmlformats.org/presentationml/2006/main">
  <p:tag name="NUM" val="16"/>
</p:tagLst>
</file>

<file path=ppt/tags/tag410.xml><?xml version="1.0" encoding="utf-8"?>
<p:tagLst xmlns:a="http://schemas.openxmlformats.org/drawingml/2006/main" xmlns:r="http://schemas.openxmlformats.org/officeDocument/2006/relationships" xmlns:p="http://schemas.openxmlformats.org/presentationml/2006/main">
  <p:tag name="NUM" val="12"/>
</p:tagLst>
</file>

<file path=ppt/tags/tag411.xml><?xml version="1.0" encoding="utf-8"?>
<p:tagLst xmlns:a="http://schemas.openxmlformats.org/drawingml/2006/main" xmlns:r="http://schemas.openxmlformats.org/officeDocument/2006/relationships" xmlns:p="http://schemas.openxmlformats.org/presentationml/2006/main">
  <p:tag name="NUM" val="13"/>
</p:tagLst>
</file>

<file path=ppt/tags/tag412.xml><?xml version="1.0" encoding="utf-8"?>
<p:tagLst xmlns:a="http://schemas.openxmlformats.org/drawingml/2006/main" xmlns:r="http://schemas.openxmlformats.org/officeDocument/2006/relationships" xmlns:p="http://schemas.openxmlformats.org/presentationml/2006/main">
  <p:tag name="NUM" val="14"/>
</p:tagLst>
</file>

<file path=ppt/tags/tag413.xml><?xml version="1.0" encoding="utf-8"?>
<p:tagLst xmlns:a="http://schemas.openxmlformats.org/drawingml/2006/main" xmlns:r="http://schemas.openxmlformats.org/officeDocument/2006/relationships" xmlns:p="http://schemas.openxmlformats.org/presentationml/2006/main">
  <p:tag name="NUM" val="1"/>
</p:tagLst>
</file>

<file path=ppt/tags/tag414.xml><?xml version="1.0" encoding="utf-8"?>
<p:tagLst xmlns:a="http://schemas.openxmlformats.org/drawingml/2006/main" xmlns:r="http://schemas.openxmlformats.org/officeDocument/2006/relationships" xmlns:p="http://schemas.openxmlformats.org/presentationml/2006/main">
  <p:tag name="NUM" val="2"/>
</p:tagLst>
</file>

<file path=ppt/tags/tag415.xml><?xml version="1.0" encoding="utf-8"?>
<p:tagLst xmlns:a="http://schemas.openxmlformats.org/drawingml/2006/main" xmlns:r="http://schemas.openxmlformats.org/officeDocument/2006/relationships" xmlns:p="http://schemas.openxmlformats.org/presentationml/2006/main">
  <p:tag name="NUM" val="3"/>
</p:tagLst>
</file>

<file path=ppt/tags/tag416.xml><?xml version="1.0" encoding="utf-8"?>
<p:tagLst xmlns:a="http://schemas.openxmlformats.org/drawingml/2006/main" xmlns:r="http://schemas.openxmlformats.org/officeDocument/2006/relationships" xmlns:p="http://schemas.openxmlformats.org/presentationml/2006/main">
  <p:tag name="NUM" val="4"/>
</p:tagLst>
</file>

<file path=ppt/tags/tag417.xml><?xml version="1.0" encoding="utf-8"?>
<p:tagLst xmlns:a="http://schemas.openxmlformats.org/drawingml/2006/main" xmlns:r="http://schemas.openxmlformats.org/officeDocument/2006/relationships" xmlns:p="http://schemas.openxmlformats.org/presentationml/2006/main">
  <p:tag name="NUM" val="5"/>
</p:tagLst>
</file>

<file path=ppt/tags/tag418.xml><?xml version="1.0" encoding="utf-8"?>
<p:tagLst xmlns:a="http://schemas.openxmlformats.org/drawingml/2006/main" xmlns:r="http://schemas.openxmlformats.org/officeDocument/2006/relationships" xmlns:p="http://schemas.openxmlformats.org/presentationml/2006/main">
  <p:tag name="NUM" val="6"/>
</p:tagLst>
</file>

<file path=ppt/tags/tag419.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17"/>
</p:tagLst>
</file>

<file path=ppt/tags/tag420.xml><?xml version="1.0" encoding="utf-8"?>
<p:tagLst xmlns:a="http://schemas.openxmlformats.org/drawingml/2006/main" xmlns:r="http://schemas.openxmlformats.org/officeDocument/2006/relationships" xmlns:p="http://schemas.openxmlformats.org/presentationml/2006/main">
  <p:tag name="NUM" val="2"/>
</p:tagLst>
</file>

<file path=ppt/tags/tag421.xml><?xml version="1.0" encoding="utf-8"?>
<p:tagLst xmlns:a="http://schemas.openxmlformats.org/drawingml/2006/main" xmlns:r="http://schemas.openxmlformats.org/officeDocument/2006/relationships" xmlns:p="http://schemas.openxmlformats.org/presentationml/2006/main">
  <p:tag name="NUM" val="3"/>
</p:tagLst>
</file>

<file path=ppt/tags/tag422.xml><?xml version="1.0" encoding="utf-8"?>
<p:tagLst xmlns:a="http://schemas.openxmlformats.org/drawingml/2006/main" xmlns:r="http://schemas.openxmlformats.org/officeDocument/2006/relationships" xmlns:p="http://schemas.openxmlformats.org/presentationml/2006/main">
  <p:tag name="NUM" val="4"/>
</p:tagLst>
</file>

<file path=ppt/tags/tag423.xml><?xml version="1.0" encoding="utf-8"?>
<p:tagLst xmlns:a="http://schemas.openxmlformats.org/drawingml/2006/main" xmlns:r="http://schemas.openxmlformats.org/officeDocument/2006/relationships" xmlns:p="http://schemas.openxmlformats.org/presentationml/2006/main">
  <p:tag name="NUM" val="1"/>
</p:tagLst>
</file>

<file path=ppt/tags/tag424.xml><?xml version="1.0" encoding="utf-8"?>
<p:tagLst xmlns:a="http://schemas.openxmlformats.org/drawingml/2006/main" xmlns:r="http://schemas.openxmlformats.org/officeDocument/2006/relationships" xmlns:p="http://schemas.openxmlformats.org/presentationml/2006/main">
  <p:tag name="NUM" val="2"/>
</p:tagLst>
</file>

<file path=ppt/tags/tag425.xml><?xml version="1.0" encoding="utf-8"?>
<p:tagLst xmlns:a="http://schemas.openxmlformats.org/drawingml/2006/main" xmlns:r="http://schemas.openxmlformats.org/officeDocument/2006/relationships" xmlns:p="http://schemas.openxmlformats.org/presentationml/2006/main">
  <p:tag name="NUM" val="3"/>
</p:tagLst>
</file>

<file path=ppt/tags/tag426.xml><?xml version="1.0" encoding="utf-8"?>
<p:tagLst xmlns:a="http://schemas.openxmlformats.org/drawingml/2006/main" xmlns:r="http://schemas.openxmlformats.org/officeDocument/2006/relationships" xmlns:p="http://schemas.openxmlformats.org/presentationml/2006/main">
  <p:tag name="NUM" val="4"/>
</p:tagLst>
</file>

<file path=ppt/tags/tag427.xml><?xml version="1.0" encoding="utf-8"?>
<p:tagLst xmlns:a="http://schemas.openxmlformats.org/drawingml/2006/main" xmlns:r="http://schemas.openxmlformats.org/officeDocument/2006/relationships" xmlns:p="http://schemas.openxmlformats.org/presentationml/2006/main">
  <p:tag name="NUM" val="5"/>
</p:tagLst>
</file>

<file path=ppt/tags/tag428.xml><?xml version="1.0" encoding="utf-8"?>
<p:tagLst xmlns:a="http://schemas.openxmlformats.org/drawingml/2006/main" xmlns:r="http://schemas.openxmlformats.org/officeDocument/2006/relationships" xmlns:p="http://schemas.openxmlformats.org/presentationml/2006/main">
  <p:tag name="NUM" val="6"/>
</p:tagLst>
</file>

<file path=ppt/tags/tag429.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8"/>
</p:tagLst>
</file>

<file path=ppt/tags/tag431.xml><?xml version="1.0" encoding="utf-8"?>
<p:tagLst xmlns:a="http://schemas.openxmlformats.org/drawingml/2006/main" xmlns:r="http://schemas.openxmlformats.org/officeDocument/2006/relationships" xmlns:p="http://schemas.openxmlformats.org/presentationml/2006/main">
  <p:tag name="NUM" val="9"/>
</p:tagLst>
</file>

<file path=ppt/tags/tag432.xml><?xml version="1.0" encoding="utf-8"?>
<p:tagLst xmlns:a="http://schemas.openxmlformats.org/drawingml/2006/main" xmlns:r="http://schemas.openxmlformats.org/officeDocument/2006/relationships" xmlns:p="http://schemas.openxmlformats.org/presentationml/2006/main">
  <p:tag name="NUM" val="10"/>
</p:tagLst>
</file>

<file path=ppt/tags/tag433.xml><?xml version="1.0" encoding="utf-8"?>
<p:tagLst xmlns:a="http://schemas.openxmlformats.org/drawingml/2006/main" xmlns:r="http://schemas.openxmlformats.org/officeDocument/2006/relationships" xmlns:p="http://schemas.openxmlformats.org/presentationml/2006/main">
  <p:tag name="NUM" val="11"/>
</p:tagLst>
</file>

<file path=ppt/tags/tag434.xml><?xml version="1.0" encoding="utf-8"?>
<p:tagLst xmlns:a="http://schemas.openxmlformats.org/drawingml/2006/main" xmlns:r="http://schemas.openxmlformats.org/officeDocument/2006/relationships" xmlns:p="http://schemas.openxmlformats.org/presentationml/2006/main">
  <p:tag name="NUM" val="1"/>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3"/>
</p:tagLst>
</file>

<file path=ppt/tags/tag437.xml><?xml version="1.0" encoding="utf-8"?>
<p:tagLst xmlns:a="http://schemas.openxmlformats.org/drawingml/2006/main" xmlns:r="http://schemas.openxmlformats.org/officeDocument/2006/relationships" xmlns:p="http://schemas.openxmlformats.org/presentationml/2006/main">
  <p:tag name="NUM" val="4"/>
</p:tagLst>
</file>

<file path=ppt/tags/tag438.xml><?xml version="1.0" encoding="utf-8"?>
<p:tagLst xmlns:a="http://schemas.openxmlformats.org/drawingml/2006/main" xmlns:r="http://schemas.openxmlformats.org/officeDocument/2006/relationships" xmlns:p="http://schemas.openxmlformats.org/presentationml/2006/main">
  <p:tag name="NUM" val="5"/>
</p:tagLst>
</file>

<file path=ppt/tags/tag439.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2"/>
</p:tagLst>
</file>

<file path=ppt/tags/tag441.xml><?xml version="1.0" encoding="utf-8"?>
<p:tagLst xmlns:a="http://schemas.openxmlformats.org/drawingml/2006/main" xmlns:r="http://schemas.openxmlformats.org/officeDocument/2006/relationships" xmlns:p="http://schemas.openxmlformats.org/presentationml/2006/main">
  <p:tag name="NUM" val="3"/>
</p:tagLst>
</file>

<file path=ppt/tags/tag442.xml><?xml version="1.0" encoding="utf-8"?>
<p:tagLst xmlns:a="http://schemas.openxmlformats.org/drawingml/2006/main" xmlns:r="http://schemas.openxmlformats.org/officeDocument/2006/relationships" xmlns:p="http://schemas.openxmlformats.org/presentationml/2006/main">
  <p:tag name="NUM" val="4"/>
</p:tagLst>
</file>

<file path=ppt/tags/tag443.xml><?xml version="1.0" encoding="utf-8"?>
<p:tagLst xmlns:a="http://schemas.openxmlformats.org/drawingml/2006/main" xmlns:r="http://schemas.openxmlformats.org/officeDocument/2006/relationships" xmlns:p="http://schemas.openxmlformats.org/presentationml/2006/main">
  <p:tag name="NUM" val="1"/>
</p:tagLst>
</file>

<file path=ppt/tags/tag444.xml><?xml version="1.0" encoding="utf-8"?>
<p:tagLst xmlns:a="http://schemas.openxmlformats.org/drawingml/2006/main" xmlns:r="http://schemas.openxmlformats.org/officeDocument/2006/relationships" xmlns:p="http://schemas.openxmlformats.org/presentationml/2006/main">
  <p:tag name="NUM" val="2"/>
</p:tagLst>
</file>

<file path=ppt/tags/tag445.xml><?xml version="1.0" encoding="utf-8"?>
<p:tagLst xmlns:a="http://schemas.openxmlformats.org/drawingml/2006/main" xmlns:r="http://schemas.openxmlformats.org/officeDocument/2006/relationships" xmlns:p="http://schemas.openxmlformats.org/presentationml/2006/main">
  <p:tag name="NUM" val="3"/>
</p:tagLst>
</file>

<file path=ppt/tags/tag446.xml><?xml version="1.0" encoding="utf-8"?>
<p:tagLst xmlns:a="http://schemas.openxmlformats.org/drawingml/2006/main" xmlns:r="http://schemas.openxmlformats.org/officeDocument/2006/relationships" xmlns:p="http://schemas.openxmlformats.org/presentationml/2006/main">
  <p:tag name="NUM" val="4"/>
</p:tagLst>
</file>

<file path=ppt/tags/tag447.xml><?xml version="1.0" encoding="utf-8"?>
<p:tagLst xmlns:a="http://schemas.openxmlformats.org/drawingml/2006/main" xmlns:r="http://schemas.openxmlformats.org/officeDocument/2006/relationships" xmlns:p="http://schemas.openxmlformats.org/presentationml/2006/main">
  <p:tag name="NUM" val="5"/>
</p:tagLst>
</file>

<file path=ppt/tags/tag448.xml><?xml version="1.0" encoding="utf-8"?>
<p:tagLst xmlns:a="http://schemas.openxmlformats.org/drawingml/2006/main" xmlns:r="http://schemas.openxmlformats.org/officeDocument/2006/relationships" xmlns:p="http://schemas.openxmlformats.org/presentationml/2006/main">
  <p:tag name="NUM" val="6"/>
</p:tagLst>
</file>

<file path=ppt/tags/tag449.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50.xml><?xml version="1.0" encoding="utf-8"?>
<p:tagLst xmlns:a="http://schemas.openxmlformats.org/drawingml/2006/main" xmlns:r="http://schemas.openxmlformats.org/officeDocument/2006/relationships" xmlns:p="http://schemas.openxmlformats.org/presentationml/2006/main">
  <p:tag name="NUM" val="2"/>
</p:tagLst>
</file>

<file path=ppt/tags/tag451.xml><?xml version="1.0" encoding="utf-8"?>
<p:tagLst xmlns:a="http://schemas.openxmlformats.org/drawingml/2006/main" xmlns:r="http://schemas.openxmlformats.org/officeDocument/2006/relationships" xmlns:p="http://schemas.openxmlformats.org/presentationml/2006/main">
  <p:tag name="NUM" val="3"/>
</p:tagLst>
</file>

<file path=ppt/tags/tag452.xml><?xml version="1.0" encoding="utf-8"?>
<p:tagLst xmlns:a="http://schemas.openxmlformats.org/drawingml/2006/main" xmlns:r="http://schemas.openxmlformats.org/officeDocument/2006/relationships" xmlns:p="http://schemas.openxmlformats.org/presentationml/2006/main">
  <p:tag name="NUM" val="4"/>
</p:tagLst>
</file>

<file path=ppt/tags/tag453.xml><?xml version="1.0" encoding="utf-8"?>
<p:tagLst xmlns:a="http://schemas.openxmlformats.org/drawingml/2006/main" xmlns:r="http://schemas.openxmlformats.org/officeDocument/2006/relationships" xmlns:p="http://schemas.openxmlformats.org/presentationml/2006/main">
  <p:tag name="NUM" val="5"/>
</p:tagLst>
</file>

<file path=ppt/tags/tag454.xml><?xml version="1.0" encoding="utf-8"?>
<p:tagLst xmlns:a="http://schemas.openxmlformats.org/drawingml/2006/main" xmlns:r="http://schemas.openxmlformats.org/officeDocument/2006/relationships" xmlns:p="http://schemas.openxmlformats.org/presentationml/2006/main">
  <p:tag name="NUM" val="6"/>
</p:tagLst>
</file>

<file path=ppt/tags/tag455.xml><?xml version="1.0" encoding="utf-8"?>
<p:tagLst xmlns:a="http://schemas.openxmlformats.org/drawingml/2006/main" xmlns:r="http://schemas.openxmlformats.org/officeDocument/2006/relationships" xmlns:p="http://schemas.openxmlformats.org/presentationml/2006/main">
  <p:tag name="NUM" val="7"/>
</p:tagLst>
</file>

<file path=ppt/tags/tag456.xml><?xml version="1.0" encoding="utf-8"?>
<p:tagLst xmlns:a="http://schemas.openxmlformats.org/drawingml/2006/main" xmlns:r="http://schemas.openxmlformats.org/officeDocument/2006/relationships" xmlns:p="http://schemas.openxmlformats.org/presentationml/2006/main">
  <p:tag name="NUM" val="8"/>
</p:tagLst>
</file>

<file path=ppt/tags/tag457.xml><?xml version="1.0" encoding="utf-8"?>
<p:tagLst xmlns:a="http://schemas.openxmlformats.org/drawingml/2006/main" xmlns:r="http://schemas.openxmlformats.org/officeDocument/2006/relationships" xmlns:p="http://schemas.openxmlformats.org/presentationml/2006/main">
  <p:tag name="NUM" val="9"/>
</p:tagLst>
</file>

<file path=ppt/tags/tag458.xml><?xml version="1.0" encoding="utf-8"?>
<p:tagLst xmlns:a="http://schemas.openxmlformats.org/drawingml/2006/main" xmlns:r="http://schemas.openxmlformats.org/officeDocument/2006/relationships" xmlns:p="http://schemas.openxmlformats.org/presentationml/2006/main">
  <p:tag name="NUM" val="10"/>
</p:tagLst>
</file>

<file path=ppt/tags/tag459.xml><?xml version="1.0" encoding="utf-8"?>
<p:tagLst xmlns:a="http://schemas.openxmlformats.org/drawingml/2006/main" xmlns:r="http://schemas.openxmlformats.org/officeDocument/2006/relationships" xmlns:p="http://schemas.openxmlformats.org/presentationml/2006/main">
  <p:tag name="NUM" val="11"/>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12"/>
</p:tagLst>
</file>

<file path=ppt/tags/tag461.xml><?xml version="1.0" encoding="utf-8"?>
<p:tagLst xmlns:a="http://schemas.openxmlformats.org/drawingml/2006/main" xmlns:r="http://schemas.openxmlformats.org/officeDocument/2006/relationships" xmlns:p="http://schemas.openxmlformats.org/presentationml/2006/main">
  <p:tag name="NUM" val="13"/>
</p:tagLst>
</file>

<file path=ppt/tags/tag462.xml><?xml version="1.0" encoding="utf-8"?>
<p:tagLst xmlns:a="http://schemas.openxmlformats.org/drawingml/2006/main" xmlns:r="http://schemas.openxmlformats.org/officeDocument/2006/relationships" xmlns:p="http://schemas.openxmlformats.org/presentationml/2006/main">
  <p:tag name="NUM" val="14"/>
</p:tagLst>
</file>

<file path=ppt/tags/tag463.xml><?xml version="1.0" encoding="utf-8"?>
<p:tagLst xmlns:a="http://schemas.openxmlformats.org/drawingml/2006/main" xmlns:r="http://schemas.openxmlformats.org/officeDocument/2006/relationships" xmlns:p="http://schemas.openxmlformats.org/presentationml/2006/main">
  <p:tag name="NUM" val="15"/>
</p:tagLst>
</file>

<file path=ppt/tags/tag464.xml><?xml version="1.0" encoding="utf-8"?>
<p:tagLst xmlns:a="http://schemas.openxmlformats.org/drawingml/2006/main" xmlns:r="http://schemas.openxmlformats.org/officeDocument/2006/relationships" xmlns:p="http://schemas.openxmlformats.org/presentationml/2006/main">
  <p:tag name="NUM" val="16"/>
</p:tagLst>
</file>

<file path=ppt/tags/tag465.xml><?xml version="1.0" encoding="utf-8"?>
<p:tagLst xmlns:a="http://schemas.openxmlformats.org/drawingml/2006/main" xmlns:r="http://schemas.openxmlformats.org/officeDocument/2006/relationships" xmlns:p="http://schemas.openxmlformats.org/presentationml/2006/main">
  <p:tag name="NUM" val="17"/>
</p:tagLst>
</file>

<file path=ppt/tags/tag466.xml><?xml version="1.0" encoding="utf-8"?>
<p:tagLst xmlns:a="http://schemas.openxmlformats.org/drawingml/2006/main" xmlns:r="http://schemas.openxmlformats.org/officeDocument/2006/relationships" xmlns:p="http://schemas.openxmlformats.org/presentationml/2006/main">
  <p:tag name="NUM" val="18"/>
</p:tagLst>
</file>

<file path=ppt/tags/tag467.xml><?xml version="1.0" encoding="utf-8"?>
<p:tagLst xmlns:a="http://schemas.openxmlformats.org/drawingml/2006/main" xmlns:r="http://schemas.openxmlformats.org/officeDocument/2006/relationships" xmlns:p="http://schemas.openxmlformats.org/presentationml/2006/main">
  <p:tag name="NUM" val="19"/>
</p:tagLst>
</file>

<file path=ppt/tags/tag468.xml><?xml version="1.0" encoding="utf-8"?>
<p:tagLst xmlns:a="http://schemas.openxmlformats.org/drawingml/2006/main" xmlns:r="http://schemas.openxmlformats.org/officeDocument/2006/relationships" xmlns:p="http://schemas.openxmlformats.org/presentationml/2006/main">
  <p:tag name="NUM" val="20"/>
</p:tagLst>
</file>

<file path=ppt/tags/tag469.xml><?xml version="1.0" encoding="utf-8"?>
<p:tagLst xmlns:a="http://schemas.openxmlformats.org/drawingml/2006/main" xmlns:r="http://schemas.openxmlformats.org/officeDocument/2006/relationships" xmlns:p="http://schemas.openxmlformats.org/presentationml/2006/main">
  <p:tag name="NUM" val="21"/>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22"/>
</p:tagLst>
</file>

<file path=ppt/tags/tag471.xml><?xml version="1.0" encoding="utf-8"?>
<p:tagLst xmlns:a="http://schemas.openxmlformats.org/drawingml/2006/main" xmlns:r="http://schemas.openxmlformats.org/officeDocument/2006/relationships" xmlns:p="http://schemas.openxmlformats.org/presentationml/2006/main">
  <p:tag name="NUM" val="23"/>
</p:tagLst>
</file>

<file path=ppt/tags/tag472.xml><?xml version="1.0" encoding="utf-8"?>
<p:tagLst xmlns:a="http://schemas.openxmlformats.org/drawingml/2006/main" xmlns:r="http://schemas.openxmlformats.org/officeDocument/2006/relationships" xmlns:p="http://schemas.openxmlformats.org/presentationml/2006/main">
  <p:tag name="NUM" val="24"/>
</p:tagLst>
</file>

<file path=ppt/tags/tag473.xml><?xml version="1.0" encoding="utf-8"?>
<p:tagLst xmlns:a="http://schemas.openxmlformats.org/drawingml/2006/main" xmlns:r="http://schemas.openxmlformats.org/officeDocument/2006/relationships" xmlns:p="http://schemas.openxmlformats.org/presentationml/2006/main">
  <p:tag name="NUM" val="25"/>
</p:tagLst>
</file>

<file path=ppt/tags/tag474.xml><?xml version="1.0" encoding="utf-8"?>
<p:tagLst xmlns:a="http://schemas.openxmlformats.org/drawingml/2006/main" xmlns:r="http://schemas.openxmlformats.org/officeDocument/2006/relationships" xmlns:p="http://schemas.openxmlformats.org/presentationml/2006/main">
  <p:tag name="NUM" val="26"/>
</p:tagLst>
</file>

<file path=ppt/tags/tag475.xml><?xml version="1.0" encoding="utf-8"?>
<p:tagLst xmlns:a="http://schemas.openxmlformats.org/drawingml/2006/main" xmlns:r="http://schemas.openxmlformats.org/officeDocument/2006/relationships" xmlns:p="http://schemas.openxmlformats.org/presentationml/2006/main">
  <p:tag name="NUM" val="27"/>
</p:tagLst>
</file>

<file path=ppt/tags/tag476.xml><?xml version="1.0" encoding="utf-8"?>
<p:tagLst xmlns:a="http://schemas.openxmlformats.org/drawingml/2006/main" xmlns:r="http://schemas.openxmlformats.org/officeDocument/2006/relationships" xmlns:p="http://schemas.openxmlformats.org/presentationml/2006/main">
  <p:tag name="NUM" val="28"/>
</p:tagLst>
</file>

<file path=ppt/tags/tag477.xml><?xml version="1.0" encoding="utf-8"?>
<p:tagLst xmlns:a="http://schemas.openxmlformats.org/drawingml/2006/main" xmlns:r="http://schemas.openxmlformats.org/officeDocument/2006/relationships" xmlns:p="http://schemas.openxmlformats.org/presentationml/2006/main">
  <p:tag name="NUM" val="1"/>
</p:tagLst>
</file>

<file path=ppt/tags/tag478.xml><?xml version="1.0" encoding="utf-8"?>
<p:tagLst xmlns:a="http://schemas.openxmlformats.org/drawingml/2006/main" xmlns:r="http://schemas.openxmlformats.org/officeDocument/2006/relationships" xmlns:p="http://schemas.openxmlformats.org/presentationml/2006/main">
  <p:tag name="NUM" val="2"/>
</p:tagLst>
</file>

<file path=ppt/tags/tag479.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80.xml><?xml version="1.0" encoding="utf-8"?>
<p:tagLst xmlns:a="http://schemas.openxmlformats.org/drawingml/2006/main" xmlns:r="http://schemas.openxmlformats.org/officeDocument/2006/relationships" xmlns:p="http://schemas.openxmlformats.org/presentationml/2006/main">
  <p:tag name="NUM" val="4"/>
</p:tagLst>
</file>

<file path=ppt/tags/tag481.xml><?xml version="1.0" encoding="utf-8"?>
<p:tagLst xmlns:a="http://schemas.openxmlformats.org/drawingml/2006/main" xmlns:r="http://schemas.openxmlformats.org/officeDocument/2006/relationships" xmlns:p="http://schemas.openxmlformats.org/presentationml/2006/main">
  <p:tag name="NUM" val="5"/>
</p:tagLst>
</file>

<file path=ppt/tags/tag482.xml><?xml version="1.0" encoding="utf-8"?>
<p:tagLst xmlns:a="http://schemas.openxmlformats.org/drawingml/2006/main" xmlns:r="http://schemas.openxmlformats.org/officeDocument/2006/relationships" xmlns:p="http://schemas.openxmlformats.org/presentationml/2006/main">
  <p:tag name="NUM" val="6"/>
</p:tagLst>
</file>

<file path=ppt/tags/tag483.xml><?xml version="1.0" encoding="utf-8"?>
<p:tagLst xmlns:a="http://schemas.openxmlformats.org/drawingml/2006/main" xmlns:r="http://schemas.openxmlformats.org/officeDocument/2006/relationships" xmlns:p="http://schemas.openxmlformats.org/presentationml/2006/main">
  <p:tag name="NUM" val="7"/>
</p:tagLst>
</file>

<file path=ppt/tags/tag484.xml><?xml version="1.0" encoding="utf-8"?>
<p:tagLst xmlns:a="http://schemas.openxmlformats.org/drawingml/2006/main" xmlns:r="http://schemas.openxmlformats.org/officeDocument/2006/relationships" xmlns:p="http://schemas.openxmlformats.org/presentationml/2006/main">
  <p:tag name="NUM" val="8"/>
</p:tagLst>
</file>

<file path=ppt/tags/tag485.xml><?xml version="1.0" encoding="utf-8"?>
<p:tagLst xmlns:a="http://schemas.openxmlformats.org/drawingml/2006/main" xmlns:r="http://schemas.openxmlformats.org/officeDocument/2006/relationships" xmlns:p="http://schemas.openxmlformats.org/presentationml/2006/main">
  <p:tag name="NUM" val="9"/>
</p:tagLst>
</file>

<file path=ppt/tags/tag486.xml><?xml version="1.0" encoding="utf-8"?>
<p:tagLst xmlns:a="http://schemas.openxmlformats.org/drawingml/2006/main" xmlns:r="http://schemas.openxmlformats.org/officeDocument/2006/relationships" xmlns:p="http://schemas.openxmlformats.org/presentationml/2006/main">
  <p:tag name="NUM" val="1"/>
</p:tagLst>
</file>

<file path=ppt/tags/tag487.xml><?xml version="1.0" encoding="utf-8"?>
<p:tagLst xmlns:a="http://schemas.openxmlformats.org/drawingml/2006/main" xmlns:r="http://schemas.openxmlformats.org/officeDocument/2006/relationships" xmlns:p="http://schemas.openxmlformats.org/presentationml/2006/main">
  <p:tag name="NUM" val="2"/>
</p:tagLst>
</file>

<file path=ppt/tags/tag488.xml><?xml version="1.0" encoding="utf-8"?>
<p:tagLst xmlns:a="http://schemas.openxmlformats.org/drawingml/2006/main" xmlns:r="http://schemas.openxmlformats.org/officeDocument/2006/relationships" xmlns:p="http://schemas.openxmlformats.org/presentationml/2006/main">
  <p:tag name="NUM" val="3"/>
</p:tagLst>
</file>

<file path=ppt/tags/tag489.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490.xml><?xml version="1.0" encoding="utf-8"?>
<p:tagLst xmlns:a="http://schemas.openxmlformats.org/drawingml/2006/main" xmlns:r="http://schemas.openxmlformats.org/officeDocument/2006/relationships" xmlns:p="http://schemas.openxmlformats.org/presentationml/2006/main">
  <p:tag name="NUM" val="5"/>
</p:tagLst>
</file>

<file path=ppt/tags/tag491.xml><?xml version="1.0" encoding="utf-8"?>
<p:tagLst xmlns:a="http://schemas.openxmlformats.org/drawingml/2006/main" xmlns:r="http://schemas.openxmlformats.org/officeDocument/2006/relationships" xmlns:p="http://schemas.openxmlformats.org/presentationml/2006/main">
  <p:tag name="NUM" val="6"/>
</p:tagLst>
</file>

<file path=ppt/tags/tag492.xml><?xml version="1.0" encoding="utf-8"?>
<p:tagLst xmlns:a="http://schemas.openxmlformats.org/drawingml/2006/main" xmlns:r="http://schemas.openxmlformats.org/officeDocument/2006/relationships" xmlns:p="http://schemas.openxmlformats.org/presentationml/2006/main">
  <p:tag name="NUM" val="7"/>
</p:tagLst>
</file>

<file path=ppt/tags/tag493.xml><?xml version="1.0" encoding="utf-8"?>
<p:tagLst xmlns:a="http://schemas.openxmlformats.org/drawingml/2006/main" xmlns:r="http://schemas.openxmlformats.org/officeDocument/2006/relationships" xmlns:p="http://schemas.openxmlformats.org/presentationml/2006/main">
  <p:tag name="NUM" val="8"/>
</p:tagLst>
</file>

<file path=ppt/tags/tag494.xml><?xml version="1.0" encoding="utf-8"?>
<p:tagLst xmlns:a="http://schemas.openxmlformats.org/drawingml/2006/main" xmlns:r="http://schemas.openxmlformats.org/officeDocument/2006/relationships" xmlns:p="http://schemas.openxmlformats.org/presentationml/2006/main">
  <p:tag name="NUM" val="9"/>
</p:tagLst>
</file>

<file path=ppt/tags/tag495.xml><?xml version="1.0" encoding="utf-8"?>
<p:tagLst xmlns:a="http://schemas.openxmlformats.org/drawingml/2006/main" xmlns:r="http://schemas.openxmlformats.org/officeDocument/2006/relationships" xmlns:p="http://schemas.openxmlformats.org/presentationml/2006/main">
  <p:tag name="NUM" val="10"/>
</p:tagLst>
</file>

<file path=ppt/tags/tag496.xml><?xml version="1.0" encoding="utf-8"?>
<p:tagLst xmlns:a="http://schemas.openxmlformats.org/drawingml/2006/main" xmlns:r="http://schemas.openxmlformats.org/officeDocument/2006/relationships" xmlns:p="http://schemas.openxmlformats.org/presentationml/2006/main">
  <p:tag name="NUM" val="11"/>
</p:tagLst>
</file>

<file path=ppt/tags/tag497.xml><?xml version="1.0" encoding="utf-8"?>
<p:tagLst xmlns:a="http://schemas.openxmlformats.org/drawingml/2006/main" xmlns:r="http://schemas.openxmlformats.org/officeDocument/2006/relationships" xmlns:p="http://schemas.openxmlformats.org/presentationml/2006/main">
  <p:tag name="NUM" val="12"/>
</p:tagLst>
</file>

<file path=ppt/tags/tag498.xml><?xml version="1.0" encoding="utf-8"?>
<p:tagLst xmlns:a="http://schemas.openxmlformats.org/drawingml/2006/main" xmlns:r="http://schemas.openxmlformats.org/officeDocument/2006/relationships" xmlns:p="http://schemas.openxmlformats.org/presentationml/2006/main">
  <p:tag name="NUM" val="13"/>
</p:tagLst>
</file>

<file path=ppt/tags/tag49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00.xml><?xml version="1.0" encoding="utf-8"?>
<p:tagLst xmlns:a="http://schemas.openxmlformats.org/drawingml/2006/main" xmlns:r="http://schemas.openxmlformats.org/officeDocument/2006/relationships" xmlns:p="http://schemas.openxmlformats.org/presentationml/2006/main">
  <p:tag name="NUM" val="2"/>
</p:tagLst>
</file>

<file path=ppt/tags/tag501.xml><?xml version="1.0" encoding="utf-8"?>
<p:tagLst xmlns:a="http://schemas.openxmlformats.org/drawingml/2006/main" xmlns:r="http://schemas.openxmlformats.org/officeDocument/2006/relationships" xmlns:p="http://schemas.openxmlformats.org/presentationml/2006/main">
  <p:tag name="NUM" val="3"/>
</p:tagLst>
</file>

<file path=ppt/tags/tag502.xml><?xml version="1.0" encoding="utf-8"?>
<p:tagLst xmlns:a="http://schemas.openxmlformats.org/drawingml/2006/main" xmlns:r="http://schemas.openxmlformats.org/officeDocument/2006/relationships" xmlns:p="http://schemas.openxmlformats.org/presentationml/2006/main">
  <p:tag name="NUM" val="4"/>
</p:tagLst>
</file>

<file path=ppt/tags/tag503.xml><?xml version="1.0" encoding="utf-8"?>
<p:tagLst xmlns:a="http://schemas.openxmlformats.org/drawingml/2006/main" xmlns:r="http://schemas.openxmlformats.org/officeDocument/2006/relationships" xmlns:p="http://schemas.openxmlformats.org/presentationml/2006/main">
  <p:tag name="NUM" val="5"/>
</p:tagLst>
</file>

<file path=ppt/tags/tag504.xml><?xml version="1.0" encoding="utf-8"?>
<p:tagLst xmlns:a="http://schemas.openxmlformats.org/drawingml/2006/main" xmlns:r="http://schemas.openxmlformats.org/officeDocument/2006/relationships" xmlns:p="http://schemas.openxmlformats.org/presentationml/2006/main">
  <p:tag name="NUM" val="6"/>
</p:tagLst>
</file>

<file path=ppt/tags/tag505.xml><?xml version="1.0" encoding="utf-8"?>
<p:tagLst xmlns:a="http://schemas.openxmlformats.org/drawingml/2006/main" xmlns:r="http://schemas.openxmlformats.org/officeDocument/2006/relationships" xmlns:p="http://schemas.openxmlformats.org/presentationml/2006/main">
  <p:tag name="NUM" val="7"/>
</p:tagLst>
</file>

<file path=ppt/tags/tag506.xml><?xml version="1.0" encoding="utf-8"?>
<p:tagLst xmlns:a="http://schemas.openxmlformats.org/drawingml/2006/main" xmlns:r="http://schemas.openxmlformats.org/officeDocument/2006/relationships" xmlns:p="http://schemas.openxmlformats.org/presentationml/2006/main">
  <p:tag name="NUM" val="8"/>
</p:tagLst>
</file>

<file path=ppt/tags/tag507.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6.xml><?xml version="1.0" encoding="utf-8"?>
<p:tagLst xmlns:a="http://schemas.openxmlformats.org/drawingml/2006/main" xmlns:r="http://schemas.openxmlformats.org/officeDocument/2006/relationships" xmlns:p="http://schemas.openxmlformats.org/presentationml/2006/main">
  <p:tag name="NUM" val="14"/>
</p:tagLst>
</file>

<file path=ppt/tags/tag57.xml><?xml version="1.0" encoding="utf-8"?>
<p:tagLst xmlns:a="http://schemas.openxmlformats.org/drawingml/2006/main" xmlns:r="http://schemas.openxmlformats.org/officeDocument/2006/relationships" xmlns:p="http://schemas.openxmlformats.org/presentationml/2006/main">
  <p:tag name="NUM" val="15"/>
</p:tagLst>
</file>

<file path=ppt/tags/tag58.xml><?xml version="1.0" encoding="utf-8"?>
<p:tagLst xmlns:a="http://schemas.openxmlformats.org/drawingml/2006/main" xmlns:r="http://schemas.openxmlformats.org/officeDocument/2006/relationships" xmlns:p="http://schemas.openxmlformats.org/presentationml/2006/main">
  <p:tag name="NUM" val="16"/>
</p:tagLst>
</file>

<file path=ppt/tags/tag59.xml><?xml version="1.0" encoding="utf-8"?>
<p:tagLst xmlns:a="http://schemas.openxmlformats.org/drawingml/2006/main" xmlns:r="http://schemas.openxmlformats.org/officeDocument/2006/relationships" xmlns:p="http://schemas.openxmlformats.org/presentationml/2006/main">
  <p:tag name="NUM" val="17"/>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9"/>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3880</TotalTime>
  <Words>2190</Words>
  <Application>Microsoft Office PowerPoint</Application>
  <PresentationFormat>Affichage à l'écran (4:3)</PresentationFormat>
  <Paragraphs>379</Paragraphs>
  <Slides>60</Slides>
  <Notes>0</Notes>
  <HiddenSlides>0</HiddenSlides>
  <MMClips>0</MMClips>
  <ScaleCrop>false</ScaleCrop>
  <HeadingPairs>
    <vt:vector size="8" baseType="variant">
      <vt:variant>
        <vt:lpstr>Polices utilisées</vt:lpstr>
      </vt:variant>
      <vt:variant>
        <vt:i4>5</vt:i4>
      </vt:variant>
      <vt:variant>
        <vt:lpstr>Thème</vt:lpstr>
      </vt:variant>
      <vt:variant>
        <vt:i4>2</vt:i4>
      </vt:variant>
      <vt:variant>
        <vt:lpstr>Serveurs OLE incorporés</vt:lpstr>
      </vt:variant>
      <vt:variant>
        <vt:i4>1</vt:i4>
      </vt:variant>
      <vt:variant>
        <vt:lpstr>Titres des diapositives</vt:lpstr>
      </vt:variant>
      <vt:variant>
        <vt:i4>60</vt:i4>
      </vt:variant>
    </vt:vector>
  </HeadingPairs>
  <TitlesOfParts>
    <vt:vector size="68" baseType="lpstr">
      <vt:lpstr>Arial</vt:lpstr>
      <vt:lpstr>Calibri</vt:lpstr>
      <vt:lpstr>Calibri Light</vt:lpstr>
      <vt:lpstr>Comic Sans MS</vt:lpstr>
      <vt:lpstr>Symbol</vt:lpstr>
      <vt:lpstr>Thème Office</vt:lpstr>
      <vt:lpstr>1_Thème Office</vt:lpstr>
      <vt:lpstr>Chart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Animation</dc:creator>
  <cp:lastModifiedBy>Laptop1</cp:lastModifiedBy>
  <cp:revision>376</cp:revision>
  <cp:lastPrinted>2017-05-18T18:57:06Z</cp:lastPrinted>
  <dcterms:created xsi:type="dcterms:W3CDTF">2013-01-30T14:35:24Z</dcterms:created>
  <dcterms:modified xsi:type="dcterms:W3CDTF">2018-03-14T16:51:53Z</dcterms:modified>
</cp:coreProperties>
</file>