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4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4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59.xml" ContentType="application/vnd.openxmlformats-officedocument.presentationml.tags+xml"/>
  <Override PartName="/ppt/notesSlides/notesSlide4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4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4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48.xml" ContentType="application/vnd.openxmlformats-officedocument.presentationml.notesSlide+xml"/>
  <Override PartName="/ppt/tags/tag67.xml" ContentType="application/vnd.openxmlformats-officedocument.presentationml.tags+xml"/>
  <Override PartName="/ppt/notesSlides/notesSlide4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5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5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5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6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1.xml" ContentType="application/vnd.openxmlformats-officedocument.presentationml.notesSlide+xml"/>
  <Override PartName="/ppt/tags/tag91.xml" ContentType="application/vnd.openxmlformats-officedocument.presentationml.tags+xml"/>
  <Override PartName="/ppt/notesSlides/notesSlide6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6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6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65.xml" ContentType="application/vnd.openxmlformats-officedocument.presentationml.notesSlide+xml"/>
  <Override PartName="/ppt/tags/tag104.xml" ContentType="application/vnd.openxmlformats-officedocument.presentationml.tags+xml"/>
  <Override PartName="/ppt/notesSlides/notesSlide6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6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68.xml" ContentType="application/vnd.openxmlformats-officedocument.presentationml.notesSlide+xml"/>
  <Override PartName="/ppt/tags/tag115.xml" ContentType="application/vnd.openxmlformats-officedocument.presentationml.tag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5" r:id="rId2"/>
  </p:sldMasterIdLst>
  <p:notesMasterIdLst>
    <p:notesMasterId r:id="rId72"/>
  </p:notesMasterIdLst>
  <p:handoutMasterIdLst>
    <p:handoutMasterId r:id="rId73"/>
  </p:handoutMasterIdLst>
  <p:sldIdLst>
    <p:sldId id="481" r:id="rId3"/>
    <p:sldId id="257" r:id="rId4"/>
    <p:sldId id="258" r:id="rId5"/>
    <p:sldId id="499" r:id="rId6"/>
    <p:sldId id="500" r:id="rId7"/>
    <p:sldId id="483" r:id="rId8"/>
    <p:sldId id="285" r:id="rId9"/>
    <p:sldId id="395" r:id="rId10"/>
    <p:sldId id="286" r:id="rId11"/>
    <p:sldId id="501" r:id="rId12"/>
    <p:sldId id="452" r:id="rId13"/>
    <p:sldId id="453" r:id="rId14"/>
    <p:sldId id="505" r:id="rId15"/>
    <p:sldId id="455" r:id="rId16"/>
    <p:sldId id="456" r:id="rId17"/>
    <p:sldId id="457" r:id="rId18"/>
    <p:sldId id="458" r:id="rId19"/>
    <p:sldId id="459" r:id="rId20"/>
    <p:sldId id="460" r:id="rId21"/>
    <p:sldId id="461" r:id="rId22"/>
    <p:sldId id="462" r:id="rId23"/>
    <p:sldId id="463" r:id="rId24"/>
    <p:sldId id="464" r:id="rId25"/>
    <p:sldId id="484" r:id="rId26"/>
    <p:sldId id="335" r:id="rId27"/>
    <p:sldId id="262" r:id="rId28"/>
    <p:sldId id="339" r:id="rId29"/>
    <p:sldId id="269" r:id="rId30"/>
    <p:sldId id="341" r:id="rId31"/>
    <p:sldId id="273" r:id="rId32"/>
    <p:sldId id="337" r:id="rId33"/>
    <p:sldId id="502" r:id="rId34"/>
    <p:sldId id="365" r:id="rId35"/>
    <p:sldId id="334" r:id="rId36"/>
    <p:sldId id="342" r:id="rId37"/>
    <p:sldId id="348" r:id="rId38"/>
    <p:sldId id="338" r:id="rId39"/>
    <p:sldId id="263" r:id="rId40"/>
    <p:sldId id="267" r:id="rId41"/>
    <p:sldId id="340" r:id="rId42"/>
    <p:sldId id="265" r:id="rId43"/>
    <p:sldId id="344" r:id="rId44"/>
    <p:sldId id="360" r:id="rId45"/>
    <p:sldId id="485" r:id="rId46"/>
    <p:sldId id="324" r:id="rId47"/>
    <p:sldId id="444" r:id="rId48"/>
    <p:sldId id="282" r:id="rId49"/>
    <p:sldId id="396" r:id="rId50"/>
    <p:sldId id="358" r:id="rId51"/>
    <p:sldId id="367" r:id="rId52"/>
    <p:sldId id="359" r:id="rId53"/>
    <p:sldId id="374" r:id="rId54"/>
    <p:sldId id="486" r:id="rId55"/>
    <p:sldId id="487" r:id="rId56"/>
    <p:sldId id="488" r:id="rId57"/>
    <p:sldId id="467" r:id="rId58"/>
    <p:sldId id="468" r:id="rId59"/>
    <p:sldId id="489" r:id="rId60"/>
    <p:sldId id="470" r:id="rId61"/>
    <p:sldId id="490" r:id="rId62"/>
    <p:sldId id="503" r:id="rId63"/>
    <p:sldId id="504" r:id="rId64"/>
    <p:sldId id="496" r:id="rId65"/>
    <p:sldId id="497" r:id="rId66"/>
    <p:sldId id="498" r:id="rId67"/>
    <p:sldId id="475" r:id="rId68"/>
    <p:sldId id="493" r:id="rId69"/>
    <p:sldId id="494" r:id="rId70"/>
    <p:sldId id="495" r:id="rId71"/>
  </p:sldIdLst>
  <p:sldSz cx="9144000" cy="6858000" type="screen4x3"/>
  <p:notesSz cx="7004050" cy="9290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7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55" autoAdjust="0"/>
    <p:restoredTop sz="70603" autoAdjust="0"/>
  </p:normalViewPr>
  <p:slideViewPr>
    <p:cSldViewPr>
      <p:cViewPr varScale="1">
        <p:scale>
          <a:sx n="60" d="100"/>
          <a:sy n="60" d="100"/>
        </p:scale>
        <p:origin x="1374" y="66"/>
      </p:cViewPr>
      <p:guideLst>
        <p:guide orient="horz" pos="2160"/>
        <p:guide pos="2880"/>
      </p:guideLst>
    </p:cSldViewPr>
  </p:slideViewPr>
  <p:outlineViewPr>
    <p:cViewPr>
      <p:scale>
        <a:sx n="33" d="100"/>
        <a:sy n="33" d="100"/>
      </p:scale>
      <p:origin x="0" y="-58709"/>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fr-CA"/>
          </a:p>
        </p:txBody>
      </p:sp>
      <p:sp>
        <p:nvSpPr>
          <p:cNvPr id="3" name="Espace réservé de la date 2"/>
          <p:cNvSpPr>
            <a:spLocks noGrp="1"/>
          </p:cNvSpPr>
          <p:nvPr>
            <p:ph type="dt" sz="quarter" idx="1"/>
          </p:nvPr>
        </p:nvSpPr>
        <p:spPr>
          <a:xfrm>
            <a:off x="3967341" y="0"/>
            <a:ext cx="3035088" cy="464503"/>
          </a:xfrm>
          <a:prstGeom prst="rect">
            <a:avLst/>
          </a:prstGeom>
        </p:spPr>
        <p:txBody>
          <a:bodyPr vert="horz" lIns="93104" tIns="46552" rIns="93104" bIns="46552" rtlCol="0"/>
          <a:lstStyle>
            <a:lvl1pPr algn="r">
              <a:defRPr sz="1200"/>
            </a:lvl1pPr>
          </a:lstStyle>
          <a:p>
            <a:fld id="{5EF8D6FC-A705-42C9-B5DD-E5FFAAC1B38D}" type="datetimeFigureOut">
              <a:rPr lang="fr-CA" smtClean="0"/>
              <a:pPr/>
              <a:t>2018-09-12</a:t>
            </a:fld>
            <a:endParaRPr lang="fr-CA"/>
          </a:p>
        </p:txBody>
      </p:sp>
      <p:sp>
        <p:nvSpPr>
          <p:cNvPr id="4" name="Espace réservé du pied de page 3"/>
          <p:cNvSpPr>
            <a:spLocks noGrp="1"/>
          </p:cNvSpPr>
          <p:nvPr>
            <p:ph type="ftr" sz="quarter" idx="2"/>
          </p:nvPr>
        </p:nvSpPr>
        <p:spPr>
          <a:xfrm>
            <a:off x="0" y="8823935"/>
            <a:ext cx="3035088" cy="464503"/>
          </a:xfrm>
          <a:prstGeom prst="rect">
            <a:avLst/>
          </a:prstGeom>
        </p:spPr>
        <p:txBody>
          <a:bodyPr vert="horz" lIns="93104" tIns="46552" rIns="93104" bIns="4655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67341" y="8823935"/>
            <a:ext cx="3035088" cy="464503"/>
          </a:xfrm>
          <a:prstGeom prst="rect">
            <a:avLst/>
          </a:prstGeom>
        </p:spPr>
        <p:txBody>
          <a:bodyPr vert="horz" lIns="93104" tIns="46552" rIns="93104" bIns="46552" rtlCol="0" anchor="b"/>
          <a:lstStyle>
            <a:lvl1pPr algn="r">
              <a:defRPr sz="1200"/>
            </a:lvl1pPr>
          </a:lstStyle>
          <a:p>
            <a:fld id="{B8F3C870-46DE-407C-92CB-3D4552FD738A}" type="slidenum">
              <a:rPr lang="fr-CA" smtClean="0"/>
              <a:pPr/>
              <a:t>‹N°›</a:t>
            </a:fld>
            <a:endParaRPr lang="fr-CA"/>
          </a:p>
        </p:txBody>
      </p:sp>
    </p:spTree>
    <p:extLst>
      <p:ext uri="{BB962C8B-B14F-4D97-AF65-F5344CB8AC3E}">
        <p14:creationId xmlns:p14="http://schemas.microsoft.com/office/powerpoint/2010/main" val="287150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fr-CA" dirty="0"/>
          </a:p>
        </p:txBody>
      </p:sp>
      <p:sp>
        <p:nvSpPr>
          <p:cNvPr id="3" name="Espace réservé de la date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66E63F66-7231-459C-BA1B-CF18696AF956}" type="datetimeFigureOut">
              <a:rPr lang="fr-CA" smtClean="0"/>
              <a:pPr/>
              <a:t>2018-09-12</a:t>
            </a:fld>
            <a:endParaRPr lang="fr-CA" dirty="0"/>
          </a:p>
        </p:txBody>
      </p:sp>
      <p:sp>
        <p:nvSpPr>
          <p:cNvPr id="4" name="Espace réservé de l'image des diapositives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4" tIns="46552" rIns="93104" bIns="46552" rtlCol="0" anchor="ctr"/>
          <a:lstStyle/>
          <a:p>
            <a:endParaRPr lang="fr-CA" dirty="0"/>
          </a:p>
        </p:txBody>
      </p:sp>
      <p:sp>
        <p:nvSpPr>
          <p:cNvPr id="5" name="Espace réservé des commentaires 4"/>
          <p:cNvSpPr>
            <a:spLocks noGrp="1"/>
          </p:cNvSpPr>
          <p:nvPr>
            <p:ph type="body" sz="quarter" idx="3"/>
          </p:nvPr>
        </p:nvSpPr>
        <p:spPr>
          <a:xfrm>
            <a:off x="700405" y="4412774"/>
            <a:ext cx="5603240" cy="4180523"/>
          </a:xfrm>
          <a:prstGeom prst="rect">
            <a:avLst/>
          </a:prstGeom>
        </p:spPr>
        <p:txBody>
          <a:bodyPr vert="horz" lIns="93104" tIns="46552" rIns="93104" bIns="4655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BE1AC512-F2B2-4234-98D7-F2269749FD3D}" type="slidenum">
              <a:rPr lang="fr-CA" smtClean="0"/>
              <a:pPr/>
              <a:t>‹N°›</a:t>
            </a:fld>
            <a:endParaRPr lang="fr-CA" dirty="0"/>
          </a:p>
        </p:txBody>
      </p:sp>
    </p:spTree>
    <p:extLst>
      <p:ext uri="{BB962C8B-B14F-4D97-AF65-F5344CB8AC3E}">
        <p14:creationId xmlns:p14="http://schemas.microsoft.com/office/powerpoint/2010/main" val="30228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Présentation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Comprends atelier imposé (fin de journée)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obj.commun</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b-ê</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des enfants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À nous deux _____ cumul ans expérience nous + eux. Mettre en commun et voir façon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b-ê</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des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enfnants</a:t>
            </a: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Merci présence… permet poursuivre prévention suite à notre passage.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+ 25 ans /Territoire de la Mauricie / plus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de 32 000 enfants et 9 200 adultes.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OC subventionné par PSOC + Fondations /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1998</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Prix droit et liberté</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de la </a:t>
            </a:r>
            <a:r>
              <a:rPr kumimoji="0" lang="fr-CA" sz="1200" b="0" i="1" u="none" strike="noStrike" kern="1200" cap="none" spc="0" normalizeH="0" baseline="0" noProof="0" dirty="0" smtClean="0">
                <a:ln>
                  <a:noFill/>
                </a:ln>
                <a:solidFill>
                  <a:prstClr val="black"/>
                </a:solidFill>
                <a:effectLst/>
                <a:uLnTx/>
                <a:uFillTx/>
                <a:latin typeface="+mn-lt"/>
                <a:ea typeface="+mn-ea"/>
                <a:cs typeface="+mn-cs"/>
              </a:rPr>
              <a:t>Commission des droits de la personne et de la jeunesse.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smtClean="0">
                <a:ln>
                  <a:noFill/>
                </a:ln>
                <a:solidFill>
                  <a:prstClr val="black"/>
                </a:solidFill>
                <a:effectLst/>
                <a:uLnTx/>
                <a:uFillTx/>
                <a:latin typeface="+mn-lt"/>
                <a:ea typeface="+mn-ea"/>
                <a:cs typeface="+mn-cs"/>
              </a:rPr>
              <a:t>Facebook / Twitter</a:t>
            </a:r>
          </a:p>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a:t>
            </a:fld>
            <a:endParaRPr lang="fr-CA" dirty="0"/>
          </a:p>
        </p:txBody>
      </p:sp>
    </p:spTree>
    <p:extLst>
      <p:ext uri="{BB962C8B-B14F-4D97-AF65-F5344CB8AC3E}">
        <p14:creationId xmlns:p14="http://schemas.microsoft.com/office/powerpoint/2010/main" val="261713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b="1" dirty="0" smtClean="0"/>
              <a:t>Le</a:t>
            </a:r>
            <a:r>
              <a:rPr lang="fr-CA" b="1" baseline="0" dirty="0" smtClean="0"/>
              <a:t> manque d’information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Les enfants sont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Peu ou mal informés au sujet des agressions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Et encore moins au niveau de leur droit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r>
              <a:rPr lang="fr-CA" b="1" dirty="0" smtClean="0"/>
              <a:t>La</a:t>
            </a:r>
            <a:r>
              <a:rPr lang="fr-CA" b="1" baseline="0" dirty="0" smtClean="0"/>
              <a:t> dépendance vis-à-vis des adultes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Naturel que les enfants dépendent des adultes pour être nourris, éduqués, aimés et pour apprendre à vivre en société.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Cette dépendance devrait susciter la protection des adultes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Il arrive que des adultes l’utilisent au contraire au détriment de l’enfant en leur infligeant des blessures morales ou physiques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Les enfants se voient comme les adultes les voient comme des êtres qui ont besoin des adultes pour régler problème et les protéger.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L’isolement social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Connaissant peu ressources d’aide disponibles et ignorant leurs droits, les enfants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Entre eux, les enfants se considèrent comme de simples partenaires de jeu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Situation plus grave quand enfant victime et agresseur dit garder secret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10</a:t>
            </a:fld>
            <a:endParaRPr lang="fr-CA" dirty="0">
              <a:solidFill>
                <a:prstClr val="black"/>
              </a:solidFill>
            </a:endParaRPr>
          </a:p>
        </p:txBody>
      </p:sp>
    </p:spTree>
    <p:extLst>
      <p:ext uri="{BB962C8B-B14F-4D97-AF65-F5344CB8AC3E}">
        <p14:creationId xmlns:p14="http://schemas.microsoft.com/office/powerpoint/2010/main" val="243859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Le </a:t>
            </a:r>
            <a:r>
              <a:rPr lang="fr-CA" sz="1200" b="1" kern="1200" dirty="0" smtClean="0">
                <a:solidFill>
                  <a:schemeClr val="tx1"/>
                </a:solidFill>
                <a:effectLst/>
                <a:latin typeface="+mn-lt"/>
                <a:ea typeface="+mn-ea"/>
                <a:cs typeface="+mn-cs"/>
              </a:rPr>
              <a:t>programme ESPACE a été conçu</a:t>
            </a:r>
            <a:r>
              <a:rPr lang="fr-CA" sz="1200" kern="1200" dirty="0" smtClean="0">
                <a:solidFill>
                  <a:schemeClr val="tx1"/>
                </a:solidFill>
                <a:effectLst/>
                <a:latin typeface="+mn-lt"/>
                <a:ea typeface="+mn-ea"/>
                <a:cs typeface="+mn-cs"/>
              </a:rPr>
              <a:t> :	</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diminuer la vulnérabilité des enfants </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augmenter leur pouvoir d’agir</a:t>
            </a:r>
          </a:p>
          <a:p>
            <a:r>
              <a:rPr lang="fr-CA" sz="1200" kern="1200" dirty="0" smtClean="0">
                <a:solidFill>
                  <a:schemeClr val="tx1"/>
                </a:solidFill>
                <a:effectLst/>
                <a:latin typeface="+mn-lt"/>
                <a:ea typeface="+mn-ea"/>
                <a:cs typeface="+mn-cs"/>
              </a:rPr>
              <a:t> </a:t>
            </a:r>
          </a:p>
          <a:p>
            <a:r>
              <a:rPr lang="fr-CA" sz="1200" b="0" kern="1200" dirty="0" smtClean="0">
                <a:solidFill>
                  <a:schemeClr val="tx1"/>
                </a:solidFill>
                <a:effectLst/>
                <a:latin typeface="+mn-lt"/>
                <a:ea typeface="+mn-ea"/>
                <a:cs typeface="+mn-cs"/>
              </a:rPr>
              <a:t>ESPACE mise sur </a:t>
            </a:r>
            <a:r>
              <a:rPr lang="fr-CA" sz="1200" b="1" u="none" kern="1200" dirty="0" smtClean="0">
                <a:solidFill>
                  <a:schemeClr val="tx1"/>
                </a:solidFill>
                <a:effectLst/>
                <a:latin typeface="+mn-lt"/>
                <a:ea typeface="+mn-ea"/>
                <a:cs typeface="+mn-cs"/>
              </a:rPr>
              <a:t>l’affirmation de soi - </a:t>
            </a:r>
            <a:r>
              <a:rPr lang="fr-CA" sz="1200" b="1" kern="1200" dirty="0" smtClean="0">
                <a:solidFill>
                  <a:schemeClr val="tx1"/>
                </a:solidFill>
                <a:effectLst/>
                <a:latin typeface="+mn-lt"/>
                <a:ea typeface="+mn-ea"/>
                <a:cs typeface="+mn-cs"/>
              </a:rPr>
              <a:t>l’entraide  - force intérieure </a:t>
            </a:r>
            <a:r>
              <a:rPr lang="fr-CA" sz="1200" b="0" kern="1200" dirty="0" smtClean="0">
                <a:solidFill>
                  <a:schemeClr val="tx1"/>
                </a:solidFill>
                <a:effectLst/>
                <a:latin typeface="+mn-lt"/>
                <a:ea typeface="+mn-ea"/>
                <a:cs typeface="+mn-cs"/>
              </a:rPr>
              <a:t>pour prévenir la violence</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sym typeface="Wingdings" panose="05000000000000000000" pitchFamily="2" charset="2"/>
              </a:rPr>
              <a:t> </a:t>
            </a:r>
            <a:r>
              <a:rPr lang="fr-CA" sz="1200" kern="1200" dirty="0" smtClean="0">
                <a:solidFill>
                  <a:schemeClr val="tx1"/>
                </a:solidFill>
                <a:effectLst/>
                <a:latin typeface="+mn-lt"/>
                <a:ea typeface="+mn-ea"/>
                <a:cs typeface="+mn-cs"/>
              </a:rPr>
              <a:t>Visite tout le milieu (enfants et adultes)</a:t>
            </a:r>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rPr>
              <a:t>Adapté aux groupes d’âge </a:t>
            </a:r>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rPr>
              <a:t>3 personnes (animatrice et comédiennes, à tour de rôle)</a:t>
            </a:r>
          </a:p>
          <a:p>
            <a:r>
              <a:rPr lang="fr-CA" sz="1200" kern="1200" dirty="0" smtClean="0">
                <a:solidFill>
                  <a:schemeClr val="tx1"/>
                </a:solidFill>
                <a:effectLst/>
                <a:latin typeface="+mn-lt"/>
                <a:ea typeface="+mn-ea"/>
                <a:cs typeface="+mn-cs"/>
                <a:sym typeface="Wingdings" panose="05000000000000000000" pitchFamily="2" charset="2"/>
              </a:rPr>
              <a:t> </a:t>
            </a:r>
            <a:r>
              <a:rPr lang="fr-CA" sz="1200" kern="1200" dirty="0" smtClean="0">
                <a:solidFill>
                  <a:schemeClr val="tx1"/>
                </a:solidFill>
                <a:effectLst/>
                <a:latin typeface="+mn-lt"/>
                <a:ea typeface="+mn-ea"/>
                <a:cs typeface="+mn-cs"/>
              </a:rPr>
              <a:t>Mises en situation et discussion (version négative où l’enfant se fait enlever ses droits …)</a:t>
            </a:r>
          </a:p>
          <a:p>
            <a:r>
              <a:rPr lang="fr-CA" sz="1200" kern="1200" dirty="0" smtClean="0">
                <a:solidFill>
                  <a:schemeClr val="tx1"/>
                </a:solidFill>
                <a:effectLst/>
                <a:latin typeface="+mn-lt"/>
                <a:ea typeface="+mn-ea"/>
                <a:cs typeface="+mn-cs"/>
              </a:rPr>
              <a:t>    La victime est à tour de rôle une fille et un garçon dans les mises en situation</a:t>
            </a:r>
          </a:p>
          <a:p>
            <a:endParaRPr lang="fr-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 Carte – Aide</a:t>
            </a:r>
            <a:r>
              <a:rPr lang="fr-CA" sz="1200" kern="1200" baseline="0" dirty="0" smtClean="0">
                <a:solidFill>
                  <a:schemeClr val="tx1"/>
                </a:solidFill>
                <a:effectLst/>
                <a:latin typeface="+mn-lt"/>
                <a:ea typeface="+mn-ea"/>
                <a:cs typeface="+mn-cs"/>
                <a:sym typeface="Wingdings" panose="05000000000000000000" pitchFamily="2" charset="2"/>
              </a:rPr>
              <a:t> mémoire – </a:t>
            </a:r>
            <a:r>
              <a:rPr lang="fr-CA" sz="1200" b="1" kern="1200" baseline="0" dirty="0" smtClean="0">
                <a:solidFill>
                  <a:schemeClr val="tx1"/>
                </a:solidFill>
                <a:effectLst/>
                <a:latin typeface="+mn-lt"/>
                <a:ea typeface="+mn-ea"/>
                <a:cs typeface="+mn-cs"/>
                <a:sym typeface="Wingdings" panose="05000000000000000000" pitchFamily="2" charset="2"/>
              </a:rPr>
              <a:t>Cahier d’activités</a:t>
            </a:r>
            <a:endParaRPr lang="fr-CA" sz="1200" b="1"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endParaRPr lang="fr-CA" dirty="0" smtClean="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11</a:t>
            </a:fld>
            <a:endParaRPr lang="fr-CA" dirty="0"/>
          </a:p>
        </p:txBody>
      </p:sp>
    </p:spTree>
    <p:extLst>
      <p:ext uri="{BB962C8B-B14F-4D97-AF65-F5344CB8AC3E}">
        <p14:creationId xmlns:p14="http://schemas.microsoft.com/office/powerpoint/2010/main" val="71887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b="1" u="sng" kern="1200" dirty="0" smtClean="0">
                <a:solidFill>
                  <a:schemeClr val="tx1"/>
                </a:solidFill>
                <a:effectLst/>
                <a:latin typeface="+mn-lt"/>
                <a:ea typeface="+mn-ea"/>
                <a:cs typeface="+mn-cs"/>
                <a:sym typeface="Wingdings" panose="05000000000000000000" pitchFamily="2" charset="2"/>
              </a:rPr>
              <a:t>QUELS</a:t>
            </a:r>
            <a:r>
              <a:rPr lang="fr-CA" sz="1400" b="1" u="sng" kern="1200" baseline="0" dirty="0" smtClean="0">
                <a:solidFill>
                  <a:schemeClr val="tx1"/>
                </a:solidFill>
                <a:effectLst/>
                <a:latin typeface="+mn-lt"/>
                <a:ea typeface="+mn-ea"/>
                <a:cs typeface="+mn-cs"/>
                <a:sym typeface="Wingdings" panose="05000000000000000000" pitchFamily="2" charset="2"/>
              </a:rPr>
              <a:t> SONT LES DROITS DONT NOUS PARLONS</a:t>
            </a:r>
            <a:r>
              <a:rPr lang="fr-CA" sz="1400" b="1" kern="1200" baseline="0" dirty="0" smtClean="0">
                <a:solidFill>
                  <a:schemeClr val="tx1"/>
                </a:solidFill>
                <a:effectLst/>
                <a:latin typeface="+mn-lt"/>
                <a:ea typeface="+mn-ea"/>
                <a:cs typeface="+mn-cs"/>
                <a:sym typeface="Wingdings" panose="05000000000000000000" pitchFamily="2" charset="2"/>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sym typeface="Wingdings" panose="05000000000000000000" pitchFamily="2" charset="2"/>
              </a:rPr>
              <a:t>On sait que les enfants ont le droit de </a:t>
            </a:r>
            <a:r>
              <a:rPr lang="fr-CA" sz="1200" b="1" kern="1200" baseline="0" dirty="0" smtClean="0">
                <a:solidFill>
                  <a:schemeClr val="tx1"/>
                </a:solidFill>
                <a:effectLst/>
                <a:latin typeface="+mn-lt"/>
                <a:ea typeface="+mn-ea"/>
                <a:cs typeface="+mn-cs"/>
                <a:sym typeface="Wingdings" panose="05000000000000000000" pitchFamily="2" charset="2"/>
              </a:rPr>
              <a:t>manger, jouer, dormir</a:t>
            </a:r>
            <a:r>
              <a:rPr lang="fr-CA" sz="1200" b="0" kern="1200" baseline="0" dirty="0" smtClean="0">
                <a:solidFill>
                  <a:schemeClr val="tx1"/>
                </a:solidFill>
                <a:effectLst/>
                <a:latin typeface="+mn-lt"/>
                <a:ea typeface="+mn-ea"/>
                <a:cs typeface="+mn-cs"/>
                <a:sym typeface="Wingdings" panose="05000000000000000000" pitchFamily="2" charset="2"/>
              </a:rPr>
              <a:t> mais </a:t>
            </a:r>
            <a:endParaRPr lang="fr-CA" sz="120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sym typeface="Wingdings" panose="05000000000000000000" pitchFamily="2" charset="2"/>
              </a:rPr>
              <a:t>On dit aussi que </a:t>
            </a:r>
            <a:r>
              <a:rPr lang="fr-CA" sz="1200" b="1" kern="1200" baseline="0" dirty="0" smtClean="0">
                <a:solidFill>
                  <a:schemeClr val="tx1"/>
                </a:solidFill>
                <a:effectLst/>
                <a:latin typeface="+mn-lt"/>
                <a:ea typeface="+mn-ea"/>
                <a:cs typeface="+mn-cs"/>
                <a:sym typeface="Wingdings" panose="05000000000000000000" pitchFamily="2" charset="2"/>
              </a:rPr>
              <a:t>tous les êtres humains ont 3 droits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sym typeface="Wingdings" panose="05000000000000000000" pitchFamily="2" charset="2"/>
              </a:rPr>
              <a:t>Le droit de </a:t>
            </a:r>
            <a:r>
              <a:rPr lang="fr-CA" sz="1200" b="1" kern="1200" baseline="0" dirty="0" smtClean="0">
                <a:solidFill>
                  <a:schemeClr val="tx1"/>
                </a:solidFill>
                <a:effectLst/>
                <a:latin typeface="+mn-lt"/>
                <a:ea typeface="+mn-ea"/>
                <a:cs typeface="+mn-cs"/>
                <a:sym typeface="Wingdings" panose="05000000000000000000" pitchFamily="2" charset="2"/>
              </a:rPr>
              <a:t>se sentir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200" kern="1200" baseline="0" dirty="0" smtClean="0">
                <a:solidFill>
                  <a:schemeClr val="tx1"/>
                </a:solidFill>
                <a:effectLst/>
                <a:latin typeface="+mn-lt"/>
                <a:ea typeface="+mn-ea"/>
                <a:cs typeface="+mn-cs"/>
                <a:sym typeface="Wingdings" panose="05000000000000000000" pitchFamily="2" charset="2"/>
              </a:rPr>
              <a:t>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200" kern="1200" baseline="0" dirty="0" smtClean="0">
                <a:solidFill>
                  <a:schemeClr val="tx1"/>
                </a:solidFill>
                <a:effectLst/>
                <a:latin typeface="+mn-lt"/>
                <a:ea typeface="+mn-ea"/>
                <a:cs typeface="+mn-cs"/>
                <a:sym typeface="Wingdings" panose="05000000000000000000" pitchFamily="2" charset="2"/>
              </a:rPr>
              <a:t>F</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200" kern="1200" baseline="0" dirty="0" smtClean="0">
                <a:solidFill>
                  <a:schemeClr val="tx1"/>
                </a:solidFill>
                <a:effectLst/>
                <a:latin typeface="+mn-lt"/>
                <a:ea typeface="+mn-ea"/>
                <a:cs typeface="+mn-cs"/>
                <a:sym typeface="Wingdings" panose="05000000000000000000" pitchFamily="2" charset="2"/>
              </a:rPr>
              <a:t>L</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sz="120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kern="1200" dirty="0" smtClean="0">
                <a:solidFill>
                  <a:schemeClr val="tx1"/>
                </a:solidFill>
                <a:effectLst/>
                <a:latin typeface="+mn-lt"/>
                <a:ea typeface="+mn-ea"/>
                <a:cs typeface="+mn-cs"/>
                <a:sym typeface="Wingdings" panose="05000000000000000000" pitchFamily="2" charset="2"/>
              </a:rPr>
              <a:t> </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12</a:t>
            </a:fld>
            <a:endParaRPr lang="fr-CA" dirty="0"/>
          </a:p>
        </p:txBody>
      </p:sp>
    </p:spTree>
    <p:extLst>
      <p:ext uri="{BB962C8B-B14F-4D97-AF65-F5344CB8AC3E}">
        <p14:creationId xmlns:p14="http://schemas.microsoft.com/office/powerpoint/2010/main" val="59377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0" dirty="0" smtClean="0"/>
              <a:t>Qu’est-ce que l’enfant peut faire s’il vit une situation de violence.</a:t>
            </a:r>
          </a:p>
          <a:p>
            <a:r>
              <a:rPr lang="fr-CA" b="0" baseline="0" dirty="0" smtClean="0"/>
              <a:t>Qu’est-ce qu’il peut faire </a:t>
            </a:r>
            <a:r>
              <a:rPr lang="fr-CA" b="1" dirty="0" smtClean="0"/>
              <a:t>si quelqu’un lui enlève</a:t>
            </a:r>
            <a:r>
              <a:rPr lang="fr-CA" b="1" baseline="0" dirty="0" smtClean="0"/>
              <a:t> ses droits… ne se sent plus en SFL</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200" b="0" i="0" u="none" kern="120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0" i="0" u="none" kern="1200" dirty="0" smtClean="0">
                <a:solidFill>
                  <a:schemeClr val="tx1"/>
                </a:solidFill>
                <a:effectLst/>
                <a:latin typeface="+mn-lt"/>
                <a:ea typeface="+mn-ea"/>
                <a:cs typeface="+mn-cs"/>
                <a:sym typeface="Wingdings" panose="05000000000000000000" pitchFamily="2" charset="2"/>
              </a:rPr>
              <a:t>Exemple: </a:t>
            </a:r>
            <a:r>
              <a:rPr lang="fr-CA" sz="1200" kern="1200" baseline="0" dirty="0" smtClean="0">
                <a:solidFill>
                  <a:schemeClr val="tx1"/>
                </a:solidFill>
                <a:effectLst/>
                <a:latin typeface="+mn-lt"/>
                <a:ea typeface="+mn-ea"/>
                <a:cs typeface="+mn-cs"/>
                <a:sym typeface="Wingdings" panose="05000000000000000000" pitchFamily="2" charset="2"/>
              </a:rPr>
              <a:t>« Un enfant vous dit qu’il se fait tout le temps pousser par un autre enfant dans la </a:t>
            </a:r>
            <a:r>
              <a:rPr lang="fr-CA" sz="1200" kern="1200" baseline="0" smtClean="0">
                <a:solidFill>
                  <a:schemeClr val="tx1"/>
                </a:solidFill>
                <a:effectLst/>
                <a:latin typeface="+mn-lt"/>
                <a:ea typeface="+mn-ea"/>
                <a:cs typeface="+mn-cs"/>
                <a:sym typeface="Wingdings" panose="05000000000000000000" pitchFamily="2" charset="2"/>
              </a:rPr>
              <a:t>cour de l’école?</a:t>
            </a:r>
            <a:r>
              <a:rPr lang="fr-CA" sz="1200" kern="1200" baseline="0" dirty="0" smtClean="0">
                <a:solidFill>
                  <a:schemeClr val="tx1"/>
                </a:solidFill>
                <a:effectLst/>
                <a:latin typeface="+mn-lt"/>
                <a:ea typeface="+mn-ea"/>
                <a:cs typeface="+mn-cs"/>
                <a:sym typeface="Wingdings" panose="05000000000000000000" pitchFamily="2" charset="2"/>
              </a:rPr>
              <a:t>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20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1" i="1" kern="1200" baseline="0" dirty="0" smtClean="0">
                <a:solidFill>
                  <a:schemeClr val="tx1"/>
                </a:solidFill>
                <a:effectLst/>
                <a:latin typeface="+mn-lt"/>
                <a:ea typeface="+mn-ea"/>
                <a:cs typeface="+mn-cs"/>
                <a:sym typeface="Wingdings" panose="05000000000000000000" pitchFamily="2" charset="2"/>
              </a:rPr>
              <a:t>Qu’est-ce que je pourrais lui dire pour l’aider?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1" i="1" kern="1200" baseline="0" dirty="0" smtClean="0">
                <a:solidFill>
                  <a:schemeClr val="tx1"/>
                </a:solidFill>
                <a:effectLst/>
                <a:latin typeface="+mn-lt"/>
                <a:ea typeface="+mn-ea"/>
                <a:cs typeface="+mn-cs"/>
                <a:sym typeface="Wingdings" panose="05000000000000000000" pitchFamily="2" charset="2"/>
              </a:rPr>
              <a:t>Quels moyens il pourrait utiliser pour que ça arrête et qu’il se sente plus en SFL quand il est SEUL?</a:t>
            </a:r>
            <a:endParaRPr lang="fr-CA" b="1" i="1" baseline="0" dirty="0" smtClean="0"/>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sym typeface="Wingdings" panose="05000000000000000000" pitchFamily="2" charset="2"/>
              </a:rPr>
              <a:t>Dire NON,</a:t>
            </a:r>
            <a:r>
              <a:rPr lang="fr-CA" sz="1200" kern="1200" baseline="0" dirty="0" smtClean="0">
                <a:solidFill>
                  <a:schemeClr val="tx1"/>
                </a:solidFill>
                <a:effectLst/>
                <a:latin typeface="+mn-lt"/>
                <a:ea typeface="+mn-ea"/>
                <a:cs typeface="+mn-cs"/>
                <a:sym typeface="Wingdings" panose="05000000000000000000" pitchFamily="2" charset="2"/>
              </a:rPr>
              <a:t> s’affirmer </a:t>
            </a:r>
            <a:r>
              <a:rPr lang="fr-CA" sz="1200" b="1" kern="1200" baseline="0" dirty="0" smtClean="0">
                <a:solidFill>
                  <a:schemeClr val="tx1"/>
                </a:solidFill>
                <a:effectLst/>
                <a:latin typeface="+mn-lt"/>
                <a:ea typeface="+mn-ea"/>
                <a:cs typeface="+mn-cs"/>
                <a:sym typeface="Wingdings" panose="05000000000000000000" pitchFamily="2" charset="2"/>
              </a:rPr>
              <a:t>pas juste en parole mais en attitude</a:t>
            </a:r>
            <a:endParaRPr lang="fr-CA" sz="1200" b="1" kern="1200" dirty="0" smtClean="0">
              <a:solidFill>
                <a:schemeClr val="tx1"/>
              </a:solidFill>
              <a:effectLst/>
              <a:latin typeface="+mn-lt"/>
              <a:ea typeface="+mn-ea"/>
              <a:cs typeface="+mn-cs"/>
              <a:sym typeface="Wingdings" panose="05000000000000000000" pitchFamily="2" charset="2"/>
            </a:endParaRPr>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sym typeface="Wingdings" panose="05000000000000000000" pitchFamily="2" charset="2"/>
              </a:rPr>
              <a:t>Demander l’aide de ses amis (venir avec lui…)</a:t>
            </a:r>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sym typeface="Wingdings" panose="05000000000000000000" pitchFamily="2" charset="2"/>
              </a:rPr>
              <a:t>Si</a:t>
            </a:r>
            <a:r>
              <a:rPr lang="fr-CA" sz="1200" kern="1200" baseline="0" dirty="0" smtClean="0">
                <a:solidFill>
                  <a:schemeClr val="tx1"/>
                </a:solidFill>
                <a:effectLst/>
                <a:latin typeface="+mn-lt"/>
                <a:ea typeface="+mn-ea"/>
                <a:cs typeface="+mn-cs"/>
                <a:sym typeface="Wingdings" panose="05000000000000000000" pitchFamily="2" charset="2"/>
              </a:rPr>
              <a:t> ça ne fonctionne pas…a</a:t>
            </a:r>
            <a:r>
              <a:rPr lang="fr-CA" sz="1200" kern="1200" dirty="0" smtClean="0">
                <a:solidFill>
                  <a:schemeClr val="tx1"/>
                </a:solidFill>
                <a:effectLst/>
                <a:latin typeface="+mn-lt"/>
                <a:ea typeface="+mn-ea"/>
                <a:cs typeface="+mn-cs"/>
                <a:sym typeface="Wingdings" panose="05000000000000000000" pitchFamily="2" charset="2"/>
              </a:rPr>
              <a:t>ller le dire à un</a:t>
            </a:r>
            <a:r>
              <a:rPr lang="fr-CA" sz="1200" kern="1200" baseline="0" dirty="0" smtClean="0">
                <a:solidFill>
                  <a:schemeClr val="tx1"/>
                </a:solidFill>
                <a:effectLst/>
                <a:latin typeface="+mn-lt"/>
                <a:ea typeface="+mn-ea"/>
                <a:cs typeface="+mn-cs"/>
                <a:sym typeface="Wingdings" panose="05000000000000000000" pitchFamily="2" charset="2"/>
              </a:rPr>
              <a:t> adulte de confiance</a:t>
            </a:r>
          </a:p>
          <a:p>
            <a:pPr marL="0" indent="0">
              <a:buFont typeface="Wingdings" panose="05000000000000000000" pitchFamily="2" charset="2"/>
              <a:buNone/>
            </a:pPr>
            <a:endParaRPr lang="fr-CA" sz="1200" b="0" kern="1200" baseline="0" dirty="0" smtClean="0">
              <a:solidFill>
                <a:schemeClr val="tx1"/>
              </a:solidFill>
              <a:effectLst/>
              <a:latin typeface="+mn-lt"/>
              <a:ea typeface="+mn-ea"/>
              <a:cs typeface="+mn-cs"/>
              <a:sym typeface="Wingdings" panose="05000000000000000000" pitchFamily="2" charset="2"/>
            </a:endParaRPr>
          </a:p>
          <a:p>
            <a:pPr marL="0" indent="0">
              <a:buFont typeface="Wingdings" panose="05000000000000000000" pitchFamily="2" charset="2"/>
              <a:buNone/>
            </a:pPr>
            <a:r>
              <a:rPr lang="fr-CA" sz="1200" b="0" kern="1200" baseline="0" dirty="0" smtClean="0">
                <a:solidFill>
                  <a:schemeClr val="tx1"/>
                </a:solidFill>
                <a:effectLst/>
                <a:latin typeface="+mn-lt"/>
                <a:ea typeface="+mn-ea"/>
                <a:cs typeface="+mn-cs"/>
                <a:sym typeface="Wingdings" panose="05000000000000000000" pitchFamily="2" charset="2"/>
              </a:rPr>
              <a:t>Nous leur disons aussi que dans </a:t>
            </a:r>
            <a:r>
              <a:rPr lang="fr-CA" sz="1200" b="1" kern="1200" baseline="0" dirty="0" smtClean="0">
                <a:solidFill>
                  <a:schemeClr val="tx1"/>
                </a:solidFill>
                <a:effectLst/>
                <a:latin typeface="+mn-lt"/>
                <a:ea typeface="+mn-ea"/>
                <a:cs typeface="+mn-cs"/>
                <a:sym typeface="Wingdings" panose="05000000000000000000" pitchFamily="2" charset="2"/>
              </a:rPr>
              <a:t>certaines situations</a:t>
            </a:r>
            <a:r>
              <a:rPr lang="fr-CA" sz="1200" b="0" kern="1200" baseline="0" dirty="0" smtClean="0">
                <a:solidFill>
                  <a:schemeClr val="tx1"/>
                </a:solidFill>
                <a:effectLst/>
                <a:latin typeface="+mn-lt"/>
                <a:ea typeface="+mn-ea"/>
                <a:cs typeface="+mn-cs"/>
                <a:sym typeface="Wingdings" panose="05000000000000000000" pitchFamily="2" charset="2"/>
              </a:rPr>
              <a:t>, lorsqu’il n’y a </a:t>
            </a:r>
            <a:r>
              <a:rPr lang="fr-CA" sz="1200" b="1" kern="1200" baseline="0" dirty="0" smtClean="0">
                <a:solidFill>
                  <a:schemeClr val="tx1"/>
                </a:solidFill>
                <a:effectLst/>
                <a:latin typeface="+mn-lt"/>
                <a:ea typeface="+mn-ea"/>
                <a:cs typeface="+mn-cs"/>
                <a:sym typeface="Wingdings" panose="05000000000000000000" pitchFamily="2" charset="2"/>
              </a:rPr>
              <a:t>personne autour </a:t>
            </a:r>
            <a:r>
              <a:rPr lang="fr-CA" sz="1200" b="0" kern="1200" baseline="0" dirty="0" smtClean="0">
                <a:solidFill>
                  <a:schemeClr val="tx1"/>
                </a:solidFill>
                <a:effectLst/>
                <a:latin typeface="+mn-lt"/>
                <a:ea typeface="+mn-ea"/>
                <a:cs typeface="+mn-cs"/>
                <a:sym typeface="Wingdings" panose="05000000000000000000" pitchFamily="2" charset="2"/>
              </a:rPr>
              <a:t>et qu’il </a:t>
            </a:r>
            <a:r>
              <a:rPr lang="fr-CA" sz="1200" b="1" kern="1200" baseline="0" dirty="0" smtClean="0">
                <a:solidFill>
                  <a:schemeClr val="tx1"/>
                </a:solidFill>
                <a:effectLst/>
                <a:latin typeface="+mn-lt"/>
                <a:ea typeface="+mn-ea"/>
                <a:cs typeface="+mn-cs"/>
                <a:sym typeface="Wingdings" panose="05000000000000000000" pitchFamily="2" charset="2"/>
              </a:rPr>
              <a:t>sont en danger</a:t>
            </a:r>
            <a:r>
              <a:rPr lang="fr-CA" sz="1200" b="0" kern="1200" baseline="0" dirty="0" smtClean="0">
                <a:solidFill>
                  <a:schemeClr val="tx1"/>
                </a:solidFill>
                <a:effectLst/>
                <a:latin typeface="+mn-lt"/>
                <a:ea typeface="+mn-ea"/>
                <a:cs typeface="+mn-cs"/>
                <a:sym typeface="Wingdings" panose="05000000000000000000" pitchFamily="2" charset="2"/>
              </a:rPr>
              <a:t>.</a:t>
            </a:r>
          </a:p>
          <a:p>
            <a:pPr marL="0" indent="0">
              <a:buFont typeface="Wingdings" panose="05000000000000000000" pitchFamily="2" charset="2"/>
              <a:buNone/>
            </a:pPr>
            <a:r>
              <a:rPr lang="fr-CA" sz="1200" kern="1200" baseline="0" dirty="0" smtClean="0">
                <a:solidFill>
                  <a:schemeClr val="tx1"/>
                </a:solidFill>
                <a:effectLst/>
                <a:latin typeface="+mn-lt"/>
                <a:ea typeface="+mn-ea"/>
                <a:cs typeface="+mn-cs"/>
                <a:sym typeface="Wingdings" panose="05000000000000000000" pitchFamily="2" charset="2"/>
              </a:rPr>
              <a:t>Il peuvent aussi utiliser des </a:t>
            </a:r>
            <a:r>
              <a:rPr lang="fr-CA" sz="1200" b="1" kern="1200" baseline="0" dirty="0" smtClean="0">
                <a:solidFill>
                  <a:schemeClr val="tx1"/>
                </a:solidFill>
                <a:effectLst/>
                <a:latin typeface="+mn-lt"/>
                <a:ea typeface="+mn-ea"/>
                <a:cs typeface="+mn-cs"/>
                <a:sym typeface="Wingdings" panose="05000000000000000000" pitchFamily="2" charset="2"/>
              </a:rPr>
              <a:t>trucs d’autodéfense et crier </a:t>
            </a:r>
          </a:p>
          <a:p>
            <a:pPr marL="0" indent="0">
              <a:buFont typeface="Wingdings" panose="05000000000000000000" pitchFamily="2" charset="2"/>
              <a:buNone/>
            </a:pPr>
            <a:endParaRPr lang="fr-CA" sz="1200" b="1" kern="1200" baseline="0" dirty="0" smtClean="0">
              <a:solidFill>
                <a:schemeClr val="tx1"/>
              </a:solidFill>
              <a:effectLst/>
              <a:latin typeface="+mn-lt"/>
              <a:ea typeface="+mn-ea"/>
              <a:cs typeface="+mn-cs"/>
              <a:sym typeface="Wingdings" panose="05000000000000000000" pitchFamily="2" charset="2"/>
            </a:endParaRPr>
          </a:p>
          <a:p>
            <a:pPr marL="0" indent="0">
              <a:buFont typeface="Wingdings" panose="05000000000000000000" pitchFamily="2" charset="2"/>
              <a:buNone/>
            </a:pPr>
            <a:r>
              <a:rPr lang="fr-CA" sz="1200" b="0" kern="1200" baseline="0" dirty="0" smtClean="0">
                <a:solidFill>
                  <a:schemeClr val="tx1"/>
                </a:solidFill>
                <a:effectLst/>
                <a:latin typeface="+mn-lt"/>
                <a:ea typeface="+mn-ea"/>
                <a:cs typeface="+mn-cs"/>
                <a:sym typeface="Wingdings" panose="05000000000000000000" pitchFamily="2" charset="2"/>
              </a:rPr>
              <a:t>Donner la </a:t>
            </a:r>
            <a:r>
              <a:rPr lang="fr-CA" sz="1200" b="1" kern="1200" baseline="0" dirty="0" smtClean="0">
                <a:solidFill>
                  <a:schemeClr val="tx1"/>
                </a:solidFill>
                <a:effectLst/>
                <a:latin typeface="+mn-lt"/>
                <a:ea typeface="+mn-ea"/>
                <a:cs typeface="+mn-cs"/>
                <a:sym typeface="Wingdings" panose="05000000000000000000" pitchFamily="2" charset="2"/>
              </a:rPr>
              <a:t>permission de réagir </a:t>
            </a:r>
            <a:r>
              <a:rPr lang="fr-CA" sz="1200" b="0" kern="1200" baseline="0" dirty="0" smtClean="0">
                <a:solidFill>
                  <a:schemeClr val="tx1"/>
                </a:solidFill>
                <a:effectLst/>
                <a:latin typeface="+mn-lt"/>
                <a:ea typeface="+mn-ea"/>
                <a:cs typeface="+mn-cs"/>
                <a:sym typeface="Wingdings" panose="05000000000000000000" pitchFamily="2" charset="2"/>
              </a:rPr>
              <a:t>quand il ne se sent plus en S</a:t>
            </a:r>
          </a:p>
          <a:p>
            <a:pPr marL="0" indent="0">
              <a:buFont typeface="Wingdings" panose="05000000000000000000" pitchFamily="2" charset="2"/>
              <a:buNone/>
            </a:pPr>
            <a:r>
              <a:rPr lang="fr-CA" sz="1200" b="0" kern="1200" baseline="0" dirty="0" smtClean="0">
                <a:solidFill>
                  <a:schemeClr val="tx1"/>
                </a:solidFill>
                <a:effectLst/>
                <a:latin typeface="+mn-lt"/>
                <a:ea typeface="+mn-ea"/>
                <a:cs typeface="+mn-cs"/>
                <a:sym typeface="Wingdings" panose="05000000000000000000" pitchFamily="2" charset="2"/>
              </a:rPr>
              <a:t>Finalement, ces moyens vont lui </a:t>
            </a:r>
            <a:r>
              <a:rPr lang="fr-CA" sz="1200" b="1" kern="1200" baseline="0" dirty="0" smtClean="0">
                <a:solidFill>
                  <a:schemeClr val="tx1"/>
                </a:solidFill>
                <a:effectLst/>
                <a:latin typeface="+mn-lt"/>
                <a:ea typeface="+mn-ea"/>
                <a:cs typeface="+mn-cs"/>
                <a:sym typeface="Wingdings" panose="05000000000000000000" pitchFamily="2" charset="2"/>
              </a:rPr>
              <a:t>apprendre à faire face</a:t>
            </a:r>
            <a:r>
              <a:rPr lang="fr-CA" sz="1200" b="0" kern="1200" baseline="0" dirty="0" smtClean="0">
                <a:solidFill>
                  <a:schemeClr val="tx1"/>
                </a:solidFill>
                <a:effectLst/>
                <a:latin typeface="+mn-lt"/>
                <a:ea typeface="+mn-ea"/>
                <a:cs typeface="+mn-cs"/>
                <a:sym typeface="Wingdings" panose="05000000000000000000" pitchFamily="2" charset="2"/>
              </a:rPr>
              <a:t> à ce genre de situation à l’avenir, ça va lui </a:t>
            </a:r>
            <a:r>
              <a:rPr lang="fr-CA" sz="1200" b="1" kern="1200" baseline="0" dirty="0" smtClean="0">
                <a:solidFill>
                  <a:schemeClr val="tx1"/>
                </a:solidFill>
                <a:effectLst/>
                <a:latin typeface="+mn-lt"/>
                <a:ea typeface="+mn-ea"/>
                <a:cs typeface="+mn-cs"/>
                <a:sym typeface="Wingdings" panose="05000000000000000000" pitchFamily="2" charset="2"/>
              </a:rPr>
              <a:t>redonner du pouvoir</a:t>
            </a:r>
            <a:r>
              <a:rPr lang="fr-CA" sz="1200" b="0" kern="1200" baseline="0" dirty="0" smtClean="0">
                <a:solidFill>
                  <a:schemeClr val="tx1"/>
                </a:solidFill>
                <a:effectLst/>
                <a:latin typeface="+mn-lt"/>
                <a:ea typeface="+mn-ea"/>
                <a:cs typeface="+mn-cs"/>
                <a:sym typeface="Wingdings" panose="05000000000000000000" pitchFamily="2" charset="2"/>
              </a:rPr>
              <a:t>.</a:t>
            </a:r>
          </a:p>
          <a:p>
            <a:pPr marL="0" indent="0">
              <a:buFont typeface="Wingdings" panose="05000000000000000000" pitchFamily="2" charset="2"/>
              <a:buNone/>
            </a:pPr>
            <a:r>
              <a:rPr lang="fr-CA" sz="1200" kern="1200" dirty="0" smtClean="0">
                <a:solidFill>
                  <a:schemeClr val="tx1"/>
                </a:solidFill>
                <a:effectLst/>
                <a:latin typeface="+mn-lt"/>
                <a:ea typeface="+mn-ea"/>
                <a:cs typeface="+mn-cs"/>
                <a:sym typeface="Wingdings" panose="05000000000000000000" pitchFamily="2" charset="2"/>
              </a:rPr>
              <a:t> </a:t>
            </a:r>
            <a:endParaRPr lang="fr-CA" b="1"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13</a:t>
            </a:fld>
            <a:endParaRPr lang="fr-CA" dirty="0"/>
          </a:p>
        </p:txBody>
      </p:sp>
    </p:spTree>
    <p:extLst>
      <p:ext uri="{BB962C8B-B14F-4D97-AF65-F5344CB8AC3E}">
        <p14:creationId xmlns:p14="http://schemas.microsoft.com/office/powerpoint/2010/main" val="2084359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Wingdings" panose="05000000000000000000" pitchFamily="2" charset="2"/>
              <a:buNone/>
            </a:pPr>
            <a:r>
              <a:rPr lang="fr-CA" sz="1200" b="1" kern="1200" dirty="0" smtClean="0">
                <a:solidFill>
                  <a:schemeClr val="tx1"/>
                </a:solidFill>
                <a:effectLst/>
                <a:latin typeface="+mn-lt"/>
                <a:ea typeface="+mn-ea"/>
                <a:cs typeface="+mn-cs"/>
              </a:rPr>
              <a:t>UNE FOIS L’ATELIER TERMINÉ, NOUS LES INVITONS À VENIR NOUS </a:t>
            </a:r>
            <a:r>
              <a:rPr lang="fr-CA" sz="1200" b="1" u="sng" kern="1200" dirty="0" smtClean="0">
                <a:solidFill>
                  <a:schemeClr val="tx1"/>
                </a:solidFill>
                <a:effectLst/>
                <a:latin typeface="+mn-lt"/>
                <a:ea typeface="+mn-ea"/>
                <a:cs typeface="+mn-cs"/>
              </a:rPr>
              <a:t>RENCONTRER EN INDIVIDUELS</a:t>
            </a:r>
          </a:p>
          <a:p>
            <a:pPr marL="0" lvl="0" indent="0">
              <a:buFont typeface="Wingdings" panose="05000000000000000000" pitchFamily="2" charset="2"/>
              <a:buNone/>
            </a:pPr>
            <a:r>
              <a:rPr lang="fr-CA" sz="1200" kern="1200" dirty="0" smtClean="0">
                <a:solidFill>
                  <a:schemeClr val="tx1"/>
                </a:solidFill>
                <a:effectLst/>
                <a:latin typeface="+mn-lt"/>
                <a:ea typeface="+mn-ea"/>
                <a:cs typeface="+mn-cs"/>
              </a:rPr>
              <a:t>Sur</a:t>
            </a:r>
            <a:r>
              <a:rPr lang="fr-CA" sz="1200" kern="1200" baseline="0" dirty="0" smtClean="0">
                <a:solidFill>
                  <a:schemeClr val="tx1"/>
                </a:solidFill>
                <a:effectLst/>
                <a:latin typeface="+mn-lt"/>
                <a:ea typeface="+mn-ea"/>
                <a:cs typeface="+mn-cs"/>
              </a:rPr>
              <a:t> une </a:t>
            </a:r>
            <a:r>
              <a:rPr lang="fr-CA" sz="1200" b="1" kern="1200" baseline="0" dirty="0" smtClean="0">
                <a:solidFill>
                  <a:schemeClr val="tx1"/>
                </a:solidFill>
                <a:effectLst/>
                <a:latin typeface="+mn-lt"/>
                <a:ea typeface="+mn-ea"/>
                <a:cs typeface="+mn-cs"/>
              </a:rPr>
              <a:t>base volontaire</a:t>
            </a:r>
          </a:p>
          <a:p>
            <a:pPr marL="171450" lvl="0" indent="-171450">
              <a:buFont typeface="Wingdings" panose="05000000000000000000" pitchFamily="2" charset="2"/>
              <a:buChar char="§"/>
            </a:pPr>
            <a:r>
              <a:rPr lang="fr-CA" sz="1200" kern="1200" baseline="0" dirty="0" smtClean="0">
                <a:solidFill>
                  <a:schemeClr val="tx1"/>
                </a:solidFill>
                <a:effectLst/>
                <a:latin typeface="+mn-lt"/>
                <a:ea typeface="+mn-ea"/>
                <a:cs typeface="+mn-cs"/>
              </a:rPr>
              <a:t>Donner leurs </a:t>
            </a:r>
            <a:r>
              <a:rPr lang="fr-CA" sz="1200" b="1" kern="1200" baseline="0" dirty="0" smtClean="0">
                <a:solidFill>
                  <a:schemeClr val="tx1"/>
                </a:solidFill>
                <a:effectLst/>
                <a:latin typeface="+mn-lt"/>
                <a:ea typeface="+mn-ea"/>
                <a:cs typeface="+mn-cs"/>
              </a:rPr>
              <a:t>commentaires </a:t>
            </a:r>
          </a:p>
          <a:p>
            <a:pPr marL="171450" lvl="0" indent="-171450">
              <a:buFont typeface="Wingdings" panose="05000000000000000000" pitchFamily="2" charset="2"/>
              <a:buChar char="§"/>
            </a:pPr>
            <a:r>
              <a:rPr lang="fr-CA" sz="1200" kern="1200" baseline="0" dirty="0" smtClean="0">
                <a:solidFill>
                  <a:schemeClr val="tx1"/>
                </a:solidFill>
                <a:effectLst/>
                <a:latin typeface="+mn-lt"/>
                <a:ea typeface="+mn-ea"/>
                <a:cs typeface="+mn-cs"/>
              </a:rPr>
              <a:t>Faire de la </a:t>
            </a:r>
            <a:r>
              <a:rPr lang="fr-CA" sz="1200" b="1" kern="1200" baseline="0" dirty="0" smtClean="0">
                <a:solidFill>
                  <a:schemeClr val="tx1"/>
                </a:solidFill>
                <a:effectLst/>
                <a:latin typeface="+mn-lt"/>
                <a:ea typeface="+mn-ea"/>
                <a:cs typeface="+mn-cs"/>
              </a:rPr>
              <a:t>révision</a:t>
            </a:r>
            <a:r>
              <a:rPr lang="fr-CA" sz="1200" kern="1200" baseline="0" dirty="0" smtClean="0">
                <a:solidFill>
                  <a:schemeClr val="tx1"/>
                </a:solidFill>
                <a:effectLst/>
                <a:latin typeface="+mn-lt"/>
                <a:ea typeface="+mn-ea"/>
                <a:cs typeface="+mn-cs"/>
              </a:rPr>
              <a:t> (rappel des droits – quand utiliser les trucs autodéfense…)</a:t>
            </a:r>
          </a:p>
          <a:p>
            <a:pPr marL="171450" lvl="0" indent="-171450">
              <a:buFont typeface="Wingdings" panose="05000000000000000000" pitchFamily="2" charset="2"/>
              <a:buChar char="§"/>
            </a:pPr>
            <a:r>
              <a:rPr lang="fr-CA" sz="1200" b="1" kern="1200" baseline="0" dirty="0" smtClean="0">
                <a:solidFill>
                  <a:schemeClr val="tx1"/>
                </a:solidFill>
                <a:effectLst/>
                <a:latin typeface="+mn-lt"/>
                <a:ea typeface="+mn-ea"/>
                <a:cs typeface="+mn-cs"/>
              </a:rPr>
              <a:t>Référer au besoin si l’enfant a besoin d’un suivi</a:t>
            </a:r>
          </a:p>
          <a:p>
            <a:pPr marL="171450" lvl="0" indent="-171450">
              <a:buFont typeface="Wingdings" panose="05000000000000000000" pitchFamily="2" charset="2"/>
              <a:buChar char="§"/>
            </a:pPr>
            <a:endParaRPr lang="fr-CA" sz="1200" kern="1200" baseline="0" dirty="0" smtClean="0">
              <a:solidFill>
                <a:schemeClr val="tx1"/>
              </a:solidFill>
              <a:effectLst/>
              <a:latin typeface="+mn-lt"/>
              <a:ea typeface="+mn-ea"/>
              <a:cs typeface="+mn-cs"/>
            </a:endParaRPr>
          </a:p>
          <a:p>
            <a:pPr marL="0" lvl="0" indent="0">
              <a:buFont typeface="Wingdings" panose="05000000000000000000" pitchFamily="2" charset="2"/>
              <a:buNone/>
            </a:pPr>
            <a:r>
              <a:rPr lang="fr-CA" sz="1200" kern="1200" baseline="0" dirty="0" smtClean="0">
                <a:solidFill>
                  <a:schemeClr val="tx1"/>
                </a:solidFill>
                <a:effectLst/>
                <a:latin typeface="+mn-lt"/>
                <a:ea typeface="+mn-ea"/>
                <a:cs typeface="+mn-cs"/>
              </a:rPr>
              <a:t>Il se peut aussi que ns ayons à </a:t>
            </a:r>
            <a:r>
              <a:rPr lang="fr-CA" sz="1200" b="1" kern="1200" baseline="0" dirty="0" smtClean="0">
                <a:solidFill>
                  <a:schemeClr val="tx1"/>
                </a:solidFill>
                <a:effectLst/>
                <a:latin typeface="+mn-lt"/>
                <a:ea typeface="+mn-ea"/>
                <a:cs typeface="+mn-cs"/>
              </a:rPr>
              <a:t>rencontrer votre enfant une 2</a:t>
            </a:r>
            <a:r>
              <a:rPr lang="fr-CA" sz="1200" b="1" kern="1200" baseline="30000" dirty="0" smtClean="0">
                <a:solidFill>
                  <a:schemeClr val="tx1"/>
                </a:solidFill>
                <a:effectLst/>
                <a:latin typeface="+mn-lt"/>
                <a:ea typeface="+mn-ea"/>
                <a:cs typeface="+mn-cs"/>
              </a:rPr>
              <a:t>ième</a:t>
            </a:r>
            <a:r>
              <a:rPr lang="fr-CA" sz="1200" b="1" kern="1200" baseline="0" dirty="0" smtClean="0">
                <a:solidFill>
                  <a:schemeClr val="tx1"/>
                </a:solidFill>
                <a:effectLst/>
                <a:latin typeface="+mn-lt"/>
                <a:ea typeface="+mn-ea"/>
                <a:cs typeface="+mn-cs"/>
              </a:rPr>
              <a:t> fois</a:t>
            </a:r>
            <a:r>
              <a:rPr lang="fr-CA" sz="1200" kern="1200" baseline="0" dirty="0" smtClean="0">
                <a:solidFill>
                  <a:schemeClr val="tx1"/>
                </a:solidFill>
                <a:effectLst/>
                <a:latin typeface="+mn-lt"/>
                <a:ea typeface="+mn-ea"/>
                <a:cs typeface="+mn-cs"/>
              </a:rPr>
              <a:t> pour s’assurer qu’une situation est réglée par exemple.</a:t>
            </a:r>
            <a:endParaRPr lang="fr-CA" sz="1200" kern="120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a:p>
            <a:r>
              <a:rPr lang="fr-CA" sz="1600" b="1" kern="1200" dirty="0" smtClean="0">
                <a:solidFill>
                  <a:schemeClr val="tx1"/>
                </a:solidFill>
                <a:effectLst/>
                <a:latin typeface="+mn-lt"/>
                <a:ea typeface="+mn-ea"/>
                <a:cs typeface="+mn-cs"/>
              </a:rPr>
              <a:t>À la fin de l’atelier, loin d’être apeurés, les enfants se sentent généralement </a:t>
            </a:r>
          </a:p>
          <a:p>
            <a:pPr marL="285750" indent="-285750">
              <a:buFont typeface="Arial" panose="020B0604020202020204" pitchFamily="34" charset="0"/>
              <a:buChar char="•"/>
            </a:pPr>
            <a:r>
              <a:rPr lang="fr-CA" sz="1600" b="1" kern="1200" dirty="0" smtClean="0">
                <a:solidFill>
                  <a:schemeClr val="tx1"/>
                </a:solidFill>
                <a:effectLst/>
                <a:latin typeface="+mn-lt"/>
                <a:ea typeface="+mn-ea"/>
                <a:cs typeface="+mn-cs"/>
              </a:rPr>
              <a:t>Plus</a:t>
            </a:r>
            <a:r>
              <a:rPr lang="fr-CA" sz="1600" b="1" kern="1200" baseline="0" dirty="0" smtClean="0">
                <a:solidFill>
                  <a:schemeClr val="tx1"/>
                </a:solidFill>
                <a:effectLst/>
                <a:latin typeface="+mn-lt"/>
                <a:ea typeface="+mn-ea"/>
                <a:cs typeface="+mn-cs"/>
              </a:rPr>
              <a:t> </a:t>
            </a:r>
            <a:r>
              <a:rPr lang="fr-CA" sz="1600" b="1" kern="1200" dirty="0" smtClean="0">
                <a:solidFill>
                  <a:schemeClr val="tx1"/>
                </a:solidFill>
                <a:effectLst/>
                <a:latin typeface="+mn-lt"/>
                <a:ea typeface="+mn-ea"/>
                <a:cs typeface="+mn-cs"/>
              </a:rPr>
              <a:t>forts, </a:t>
            </a:r>
          </a:p>
          <a:p>
            <a:pPr marL="285750" indent="-285750">
              <a:buFont typeface="Arial" panose="020B0604020202020204" pitchFamily="34" charset="0"/>
              <a:buChar char="•"/>
            </a:pPr>
            <a:r>
              <a:rPr lang="fr-CA" sz="1600" b="1" kern="1200" dirty="0" smtClean="0">
                <a:solidFill>
                  <a:schemeClr val="tx1"/>
                </a:solidFill>
                <a:effectLst/>
                <a:latin typeface="+mn-lt"/>
                <a:ea typeface="+mn-ea"/>
                <a:cs typeface="+mn-cs"/>
              </a:rPr>
              <a:t>Avec des solutions à mettre en application, au besoin.</a:t>
            </a:r>
          </a:p>
          <a:p>
            <a:r>
              <a:rPr lang="fr-CA" sz="1200"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sym typeface="Wingdings" panose="05000000000000000000" pitchFamily="2" charset="2"/>
              </a:rPr>
              <a:t> </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14</a:t>
            </a:fld>
            <a:endParaRPr lang="fr-CA" dirty="0"/>
          </a:p>
        </p:txBody>
      </p:sp>
    </p:spTree>
    <p:extLst>
      <p:ext uri="{BB962C8B-B14F-4D97-AF65-F5344CB8AC3E}">
        <p14:creationId xmlns:p14="http://schemas.microsoft.com/office/powerpoint/2010/main" val="323396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Wingdings" panose="05000000000000000000" pitchFamily="2" charset="2"/>
              <a:buNone/>
            </a:pPr>
            <a:r>
              <a:rPr lang="fr-CA" sz="1050" b="1" i="0" u="sng" kern="1200" dirty="0" smtClean="0">
                <a:solidFill>
                  <a:schemeClr val="tx1"/>
                </a:solidFill>
                <a:effectLst/>
                <a:latin typeface="+mn-lt"/>
                <a:ea typeface="+mn-ea"/>
                <a:cs typeface="+mn-cs"/>
              </a:rPr>
              <a:t>LES AVANTAGES DU PROGRAMME ESPACE?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50" kern="1200" dirty="0" smtClean="0">
                <a:solidFill>
                  <a:schemeClr val="tx1"/>
                </a:solidFill>
                <a:effectLst/>
                <a:latin typeface="+mn-lt"/>
                <a:ea typeface="+mn-ea"/>
                <a:cs typeface="+mn-cs"/>
              </a:rPr>
              <a:t>Les enfants apprennent qu’ils ont tous les mêmes droits </a:t>
            </a:r>
            <a:r>
              <a:rPr lang="fr-CA" sz="1050" b="1" kern="1200" dirty="0" smtClean="0">
                <a:solidFill>
                  <a:schemeClr val="tx1"/>
                </a:solidFill>
                <a:effectLst/>
                <a:latin typeface="+mn-lt"/>
                <a:ea typeface="+mn-ea"/>
                <a:cs typeface="+mn-cs"/>
              </a:rPr>
              <a:t>(ni + ni -)</a:t>
            </a:r>
            <a:r>
              <a:rPr lang="fr-CA" sz="1050" kern="1200" dirty="0" smtClean="0">
                <a:solidFill>
                  <a:schemeClr val="tx1"/>
                </a:solidFill>
                <a:effectLst/>
                <a:latin typeface="+mn-lt"/>
                <a:ea typeface="+mn-ea"/>
                <a:cs typeface="+mn-cs"/>
              </a:rPr>
              <a:t>.</a:t>
            </a:r>
          </a:p>
          <a:p>
            <a:pPr marL="0" indent="0">
              <a:buFont typeface="Wingdings" panose="05000000000000000000" pitchFamily="2" charset="2"/>
              <a:buNone/>
            </a:pPr>
            <a:r>
              <a:rPr lang="fr-CA" sz="1050" b="1" kern="1200" dirty="0" smtClean="0">
                <a:solidFill>
                  <a:schemeClr val="tx1"/>
                </a:solidFill>
                <a:effectLst/>
                <a:latin typeface="+mn-lt"/>
                <a:ea typeface="+mn-ea"/>
                <a:cs typeface="+mn-cs"/>
              </a:rPr>
              <a:t>Enfant</a:t>
            </a:r>
            <a:r>
              <a:rPr lang="fr-CA" sz="1050" kern="1200" dirty="0" smtClean="0">
                <a:solidFill>
                  <a:schemeClr val="tx1"/>
                </a:solidFill>
                <a:effectLst/>
                <a:latin typeface="+mn-lt"/>
                <a:ea typeface="+mn-ea"/>
                <a:cs typeface="+mn-cs"/>
              </a:rPr>
              <a:t> </a:t>
            </a:r>
            <a:r>
              <a:rPr lang="fr-CA" sz="1050" b="1" kern="1200" dirty="0" smtClean="0">
                <a:solidFill>
                  <a:schemeClr val="tx1"/>
                </a:solidFill>
                <a:effectLst/>
                <a:latin typeface="+mn-lt"/>
                <a:ea typeface="+mn-ea"/>
                <a:cs typeface="+mn-cs"/>
              </a:rPr>
              <a:t>victime</a:t>
            </a:r>
            <a:r>
              <a:rPr lang="fr-CA" sz="1050" kern="1200" dirty="0" smtClean="0">
                <a:solidFill>
                  <a:schemeClr val="tx1"/>
                </a:solidFill>
                <a:effectLst/>
                <a:latin typeface="+mn-lt"/>
                <a:ea typeface="+mn-ea"/>
                <a:cs typeface="+mn-cs"/>
              </a:rPr>
              <a:t>= 	Apprendra</a:t>
            </a:r>
            <a:r>
              <a:rPr lang="fr-CA" sz="1050" kern="1200" baseline="0" dirty="0" smtClean="0">
                <a:solidFill>
                  <a:schemeClr val="tx1"/>
                </a:solidFill>
                <a:effectLst/>
                <a:latin typeface="+mn-lt"/>
                <a:ea typeface="+mn-ea"/>
                <a:cs typeface="+mn-cs"/>
              </a:rPr>
              <a:t> à faire </a:t>
            </a:r>
            <a:r>
              <a:rPr lang="fr-CA" sz="1050" kern="1200" dirty="0" smtClean="0">
                <a:solidFill>
                  <a:schemeClr val="tx1"/>
                </a:solidFill>
                <a:effectLst/>
                <a:latin typeface="+mn-lt"/>
                <a:ea typeface="+mn-ea"/>
                <a:cs typeface="+mn-cs"/>
              </a:rPr>
              <a:t>respecter ses droits.</a:t>
            </a:r>
            <a:r>
              <a:rPr lang="fr-CA" sz="1050" kern="1200" baseline="0" dirty="0" smtClean="0">
                <a:solidFill>
                  <a:schemeClr val="tx1"/>
                </a:solidFill>
                <a:effectLst/>
                <a:latin typeface="+mn-lt"/>
                <a:ea typeface="+mn-ea"/>
                <a:cs typeface="+mn-cs"/>
              </a:rPr>
              <a:t> </a:t>
            </a:r>
          </a:p>
          <a:p>
            <a:pPr marL="0" indent="0">
              <a:buFont typeface="Wingdings" panose="05000000000000000000" pitchFamily="2" charset="2"/>
              <a:buNone/>
            </a:pPr>
            <a:r>
              <a:rPr lang="fr-CA" sz="1050" b="1" kern="1200" dirty="0" smtClean="0">
                <a:solidFill>
                  <a:schemeClr val="tx1"/>
                </a:solidFill>
                <a:effectLst/>
                <a:latin typeface="+mn-lt"/>
                <a:ea typeface="+mn-ea"/>
                <a:cs typeface="+mn-cs"/>
              </a:rPr>
              <a:t>Enfant</a:t>
            </a:r>
            <a:r>
              <a:rPr lang="fr-CA" sz="1050" b="1" kern="1200" baseline="0" dirty="0" smtClean="0">
                <a:solidFill>
                  <a:schemeClr val="tx1"/>
                </a:solidFill>
                <a:effectLst/>
                <a:latin typeface="+mn-lt"/>
                <a:ea typeface="+mn-ea"/>
                <a:cs typeface="+mn-cs"/>
              </a:rPr>
              <a:t> + </a:t>
            </a:r>
            <a:r>
              <a:rPr lang="fr-CA" sz="1050" b="1" kern="1200" dirty="0" smtClean="0">
                <a:solidFill>
                  <a:schemeClr val="tx1"/>
                </a:solidFill>
                <a:effectLst/>
                <a:latin typeface="+mn-lt"/>
                <a:ea typeface="+mn-ea"/>
                <a:cs typeface="+mn-cs"/>
              </a:rPr>
              <a:t>agressif</a:t>
            </a:r>
            <a:r>
              <a:rPr lang="fr-CA" sz="1050" kern="1200" dirty="0" smtClean="0">
                <a:solidFill>
                  <a:schemeClr val="tx1"/>
                </a:solidFill>
                <a:effectLst/>
                <a:latin typeface="+mn-lt"/>
                <a:ea typeface="+mn-ea"/>
                <a:cs typeface="+mn-cs"/>
              </a:rPr>
              <a:t>= 	Devient plus conscient des droits des autres.</a:t>
            </a:r>
          </a:p>
          <a:p>
            <a:pPr marL="0" indent="0">
              <a:buFont typeface="Wingdings" panose="05000000000000000000" pitchFamily="2" charset="2"/>
              <a:buNone/>
            </a:pPr>
            <a:endParaRPr lang="fr-CA" sz="1050" kern="1200" dirty="0" smtClean="0">
              <a:solidFill>
                <a:schemeClr val="tx1"/>
              </a:solidFill>
              <a:effectLst/>
              <a:latin typeface="+mn-lt"/>
              <a:ea typeface="+mn-ea"/>
              <a:cs typeface="+mn-cs"/>
            </a:endParaRPr>
          </a:p>
          <a:p>
            <a:pPr marL="0" indent="0">
              <a:buFont typeface="Wingdings" panose="05000000000000000000" pitchFamily="2" charset="2"/>
              <a:buNone/>
            </a:pPr>
            <a:r>
              <a:rPr lang="fr-CA" sz="1050" b="1" kern="1200" dirty="0" smtClean="0">
                <a:solidFill>
                  <a:schemeClr val="tx1"/>
                </a:solidFill>
                <a:effectLst/>
                <a:latin typeface="+mn-lt"/>
                <a:ea typeface="+mn-ea"/>
                <a:cs typeface="+mn-cs"/>
              </a:rPr>
              <a:t>Prévention au quotidien</a:t>
            </a:r>
            <a:r>
              <a:rPr lang="fr-CA" sz="1050" kern="1200" dirty="0" smtClean="0">
                <a:solidFill>
                  <a:schemeClr val="tx1"/>
                </a:solidFill>
                <a:effectLst/>
                <a:latin typeface="+mn-lt"/>
                <a:ea typeface="+mn-ea"/>
                <a:cs typeface="+mn-cs"/>
              </a:rPr>
              <a:t> sans faire peur sans cibler, sans nommer personne.</a:t>
            </a:r>
          </a:p>
          <a:p>
            <a:pPr marL="0" indent="0">
              <a:buFont typeface="Wingdings" panose="05000000000000000000" pitchFamily="2" charset="2"/>
              <a:buNone/>
            </a:pPr>
            <a:r>
              <a:rPr lang="fr-CA" sz="1050" b="0" i="1" kern="1200" dirty="0" smtClean="0">
                <a:solidFill>
                  <a:schemeClr val="tx1"/>
                </a:solidFill>
                <a:effectLst/>
                <a:latin typeface="+mn-lt"/>
                <a:ea typeface="+mn-ea"/>
                <a:cs typeface="+mn-cs"/>
              </a:rPr>
              <a:t>C’est de dire à l’enfant: « Peu importe </a:t>
            </a:r>
            <a:r>
              <a:rPr lang="fr-CA" sz="1050" b="1" i="1" kern="1200" dirty="0" smtClean="0">
                <a:solidFill>
                  <a:schemeClr val="tx1"/>
                </a:solidFill>
                <a:effectLst/>
                <a:latin typeface="+mn-lt"/>
                <a:ea typeface="+mn-ea"/>
                <a:cs typeface="+mn-cs"/>
              </a:rPr>
              <a:t>où tu es,</a:t>
            </a:r>
            <a:r>
              <a:rPr lang="fr-CA" sz="1050" i="1" kern="1200" dirty="0" smtClean="0">
                <a:solidFill>
                  <a:schemeClr val="tx1"/>
                </a:solidFill>
                <a:effectLst/>
                <a:latin typeface="+mn-lt"/>
                <a:ea typeface="+mn-ea"/>
                <a:cs typeface="+mn-cs"/>
              </a:rPr>
              <a:t> </a:t>
            </a:r>
            <a:r>
              <a:rPr lang="fr-CA" sz="1050" b="0" i="1" kern="1200" dirty="0" smtClean="0">
                <a:solidFill>
                  <a:schemeClr val="tx1"/>
                </a:solidFill>
                <a:effectLst/>
                <a:latin typeface="+mn-lt"/>
                <a:ea typeface="+mn-ea"/>
                <a:cs typeface="+mn-cs"/>
              </a:rPr>
              <a:t>peu importe </a:t>
            </a:r>
            <a:r>
              <a:rPr lang="fr-CA" sz="1050" b="1" i="1" kern="1200" dirty="0" smtClean="0">
                <a:solidFill>
                  <a:schemeClr val="tx1"/>
                </a:solidFill>
                <a:effectLst/>
                <a:latin typeface="+mn-lt"/>
                <a:ea typeface="+mn-ea"/>
                <a:cs typeface="+mn-cs"/>
              </a:rPr>
              <a:t>la personne avec qui tu es, </a:t>
            </a:r>
            <a:r>
              <a:rPr lang="fr-CA" sz="1050" b="0" i="1" kern="1200" dirty="0" smtClean="0">
                <a:solidFill>
                  <a:schemeClr val="tx1"/>
                </a:solidFill>
                <a:effectLst/>
                <a:latin typeface="+mn-lt"/>
                <a:ea typeface="+mn-ea"/>
                <a:cs typeface="+mn-cs"/>
              </a:rPr>
              <a:t>si cette personne </a:t>
            </a:r>
            <a:r>
              <a:rPr lang="fr-CA" sz="1050" b="1" i="1" kern="1200" dirty="0" smtClean="0">
                <a:solidFill>
                  <a:schemeClr val="tx1"/>
                </a:solidFill>
                <a:effectLst/>
                <a:latin typeface="+mn-lt"/>
                <a:ea typeface="+mn-ea"/>
                <a:cs typeface="+mn-cs"/>
              </a:rPr>
              <a:t>te dit </a:t>
            </a:r>
            <a:r>
              <a:rPr lang="fr-CA" sz="1050" b="0" i="1" kern="1200" dirty="0" smtClean="0">
                <a:solidFill>
                  <a:schemeClr val="tx1"/>
                </a:solidFill>
                <a:effectLst/>
                <a:latin typeface="+mn-lt"/>
                <a:ea typeface="+mn-ea"/>
                <a:cs typeface="+mn-cs"/>
              </a:rPr>
              <a:t>ou </a:t>
            </a:r>
            <a:r>
              <a:rPr lang="fr-CA" sz="1050" b="1" i="1" kern="1200" dirty="0" smtClean="0">
                <a:solidFill>
                  <a:schemeClr val="tx1"/>
                </a:solidFill>
                <a:effectLst/>
                <a:latin typeface="+mn-lt"/>
                <a:ea typeface="+mn-ea"/>
                <a:cs typeface="+mn-cs"/>
              </a:rPr>
              <a:t>te fait </a:t>
            </a:r>
            <a:r>
              <a:rPr lang="fr-CA" sz="1050" b="0" i="1" kern="1200" dirty="0" err="1" smtClean="0">
                <a:solidFill>
                  <a:schemeClr val="tx1"/>
                </a:solidFill>
                <a:effectLst/>
                <a:latin typeface="+mn-lt"/>
                <a:ea typeface="+mn-ea"/>
                <a:cs typeface="+mn-cs"/>
              </a:rPr>
              <a:t>qq</a:t>
            </a:r>
            <a:r>
              <a:rPr lang="fr-CA" sz="1050" b="0" i="1" kern="1200" dirty="0" smtClean="0">
                <a:solidFill>
                  <a:schemeClr val="tx1"/>
                </a:solidFill>
                <a:effectLst/>
                <a:latin typeface="+mn-lt"/>
                <a:ea typeface="+mn-ea"/>
                <a:cs typeface="+mn-cs"/>
              </a:rPr>
              <a:t> chose qui te </a:t>
            </a:r>
            <a:r>
              <a:rPr lang="fr-CA" sz="1050" b="1" i="1" kern="1200" dirty="0" smtClean="0">
                <a:solidFill>
                  <a:schemeClr val="tx1"/>
                </a:solidFill>
                <a:effectLst/>
                <a:latin typeface="+mn-lt"/>
                <a:ea typeface="+mn-ea"/>
                <a:cs typeface="+mn-cs"/>
              </a:rPr>
              <a:t>rend mal à l’aise </a:t>
            </a:r>
            <a:r>
              <a:rPr lang="fr-CA" sz="1050" b="0" i="1" kern="1200" dirty="0" smtClean="0">
                <a:solidFill>
                  <a:schemeClr val="tx1"/>
                </a:solidFill>
                <a:effectLst/>
                <a:latin typeface="+mn-lt"/>
                <a:ea typeface="+mn-ea"/>
                <a:cs typeface="+mn-cs"/>
              </a:rPr>
              <a:t>ou</a:t>
            </a:r>
            <a:r>
              <a:rPr lang="fr-CA" sz="1050" b="1" i="1" kern="1200" dirty="0" smtClean="0">
                <a:solidFill>
                  <a:schemeClr val="tx1"/>
                </a:solidFill>
                <a:effectLst/>
                <a:latin typeface="+mn-lt"/>
                <a:ea typeface="+mn-ea"/>
                <a:cs typeface="+mn-cs"/>
              </a:rPr>
              <a:t> te bouleverse</a:t>
            </a:r>
            <a:r>
              <a:rPr lang="fr-CA" sz="1050" b="0" i="1" kern="1200" dirty="0" smtClean="0">
                <a:solidFill>
                  <a:schemeClr val="tx1"/>
                </a:solidFill>
                <a:effectLst/>
                <a:latin typeface="+mn-lt"/>
                <a:ea typeface="+mn-ea"/>
                <a:cs typeface="+mn-cs"/>
              </a:rPr>
              <a:t>, cette personne t’enlève tes droits »</a:t>
            </a:r>
            <a:r>
              <a:rPr lang="fr-CA" sz="1050" b="1"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fr-CA" sz="1050" b="1" kern="1200" dirty="0" smtClean="0">
                <a:solidFill>
                  <a:schemeClr val="tx1"/>
                </a:solidFill>
                <a:effectLst/>
                <a:latin typeface="+mn-lt"/>
                <a:ea typeface="+mn-ea"/>
                <a:cs typeface="+mn-cs"/>
              </a:rPr>
              <a:t>Correct de trouver des solutions </a:t>
            </a:r>
            <a:r>
              <a:rPr lang="fr-CA" sz="1050" kern="1200" dirty="0" smtClean="0">
                <a:solidFill>
                  <a:schemeClr val="tx1"/>
                </a:solidFill>
                <a:effectLst/>
                <a:latin typeface="+mn-lt"/>
                <a:ea typeface="+mn-ea"/>
                <a:cs typeface="+mn-cs"/>
              </a:rPr>
              <a:t>pour retrouver tes droits. </a:t>
            </a:r>
          </a:p>
          <a:p>
            <a:pPr marL="171450" lvl="0" indent="-171450">
              <a:buFont typeface="Arial" panose="020B0604020202020204" pitchFamily="34" charset="0"/>
              <a:buChar char="•"/>
            </a:pPr>
            <a:r>
              <a:rPr lang="fr-CA" sz="1050" kern="1200" dirty="0" smtClean="0">
                <a:solidFill>
                  <a:schemeClr val="tx1"/>
                </a:solidFill>
                <a:effectLst/>
                <a:latin typeface="+mn-lt"/>
                <a:ea typeface="+mn-ea"/>
                <a:cs typeface="+mn-cs"/>
              </a:rPr>
              <a:t>Y'a des choses que tu peux faire.  </a:t>
            </a:r>
          </a:p>
          <a:p>
            <a:pPr marL="171450" lvl="0" indent="-171450">
              <a:buFont typeface="Arial" panose="020B0604020202020204" pitchFamily="34" charset="0"/>
              <a:buChar char="•"/>
            </a:pPr>
            <a:r>
              <a:rPr lang="fr-CA" sz="1050" b="1" u="none" kern="1200" dirty="0" smtClean="0">
                <a:solidFill>
                  <a:schemeClr val="tx1"/>
                </a:solidFill>
                <a:effectLst/>
                <a:latin typeface="+mn-lt"/>
                <a:ea typeface="+mn-ea"/>
                <a:cs typeface="+mn-cs"/>
              </a:rPr>
              <a:t>Donner la permission de réagir quand S est compromise </a:t>
            </a:r>
            <a:r>
              <a:rPr lang="fr-CA" sz="1050" u="none" kern="1200" dirty="0" smtClean="0">
                <a:solidFill>
                  <a:schemeClr val="tx1"/>
                </a:solidFill>
                <a:effectLst/>
                <a:latin typeface="+mn-lt"/>
                <a:ea typeface="+mn-ea"/>
                <a:cs typeface="+mn-cs"/>
              </a:rPr>
              <a:t>	</a:t>
            </a:r>
          </a:p>
          <a:p>
            <a:pPr marL="171450" lvl="0" indent="-171450">
              <a:buFontTx/>
              <a:buChar char="-"/>
            </a:pPr>
            <a:endParaRPr lang="fr-CA" sz="1050" u="none"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050" b="1" u="sng" kern="1200" dirty="0" smtClean="0">
                <a:solidFill>
                  <a:schemeClr val="tx1"/>
                </a:solidFill>
                <a:effectLst/>
                <a:latin typeface="+mn-lt"/>
                <a:ea typeface="+mn-ea"/>
                <a:cs typeface="+mn-cs"/>
                <a:sym typeface="Wingdings" panose="05000000000000000000" pitchFamily="2" charset="2"/>
              </a:rPr>
              <a:t>Recherche</a:t>
            </a:r>
            <a:r>
              <a:rPr lang="fr-CA" sz="1050" b="1" u="none" kern="1200" baseline="0" dirty="0" smtClean="0">
                <a:solidFill>
                  <a:schemeClr val="tx1"/>
                </a:solidFill>
                <a:effectLst/>
                <a:latin typeface="+mn-lt"/>
                <a:ea typeface="+mn-ea"/>
                <a:cs typeface="+mn-cs"/>
                <a:sym typeface="Wingdings" panose="05000000000000000000" pitchFamily="2" charset="2"/>
              </a:rPr>
              <a:t> </a:t>
            </a:r>
            <a:r>
              <a:rPr lang="fr-CA" sz="1050" u="none" kern="1200" baseline="0" dirty="0" smtClean="0">
                <a:solidFill>
                  <a:schemeClr val="tx1"/>
                </a:solidFill>
                <a:effectLst/>
                <a:latin typeface="+mn-lt"/>
                <a:ea typeface="+mn-ea"/>
                <a:cs typeface="+mn-cs"/>
                <a:sym typeface="Wingdings" panose="05000000000000000000" pitchFamily="2" charset="2"/>
              </a:rPr>
              <a:t>: </a:t>
            </a:r>
            <a:r>
              <a:rPr lang="fr-CA" sz="1050" kern="1200" dirty="0" smtClean="0">
                <a:solidFill>
                  <a:schemeClr val="tx1"/>
                </a:solidFill>
                <a:effectLst/>
                <a:latin typeface="+mn-lt"/>
                <a:ea typeface="+mn-ea"/>
                <a:cs typeface="+mn-cs"/>
              </a:rPr>
              <a:t>Les </a:t>
            </a:r>
            <a:r>
              <a:rPr lang="fr-CA" sz="1050" b="1" kern="1200" dirty="0" smtClean="0">
                <a:solidFill>
                  <a:schemeClr val="tx1"/>
                </a:solidFill>
                <a:effectLst/>
                <a:latin typeface="+mn-lt"/>
                <a:ea typeface="+mn-ea"/>
                <a:cs typeface="+mn-cs"/>
              </a:rPr>
              <a:t>adultes craignent parfois qu’un programme comme le</a:t>
            </a:r>
            <a:r>
              <a:rPr lang="fr-CA" sz="1050" b="1" kern="1200" baseline="0" dirty="0" smtClean="0">
                <a:solidFill>
                  <a:schemeClr val="tx1"/>
                </a:solidFill>
                <a:effectLst/>
                <a:latin typeface="+mn-lt"/>
                <a:ea typeface="+mn-ea"/>
                <a:cs typeface="+mn-cs"/>
              </a:rPr>
              <a:t> </a:t>
            </a:r>
            <a:r>
              <a:rPr lang="fr-CA" sz="1050" b="1" kern="1200" dirty="0" smtClean="0">
                <a:solidFill>
                  <a:schemeClr val="tx1"/>
                </a:solidFill>
                <a:effectLst/>
                <a:latin typeface="+mn-lt"/>
                <a:ea typeface="+mn-ea"/>
                <a:cs typeface="+mn-cs"/>
              </a:rPr>
              <a:t>nôtre ait des effets négatifs chez les enfants</a:t>
            </a:r>
            <a:r>
              <a:rPr lang="fr-CA" sz="1050" kern="1200" dirty="0" smtClean="0">
                <a:solidFill>
                  <a:schemeClr val="tx1"/>
                </a:solidFill>
                <a:effectLst/>
                <a:latin typeface="+mn-lt"/>
                <a:ea typeface="+mn-ea"/>
                <a:cs typeface="+mn-cs"/>
              </a:rPr>
              <a:t> : peur, agressivité… </a:t>
            </a:r>
          </a:p>
          <a:p>
            <a:pPr marL="171450" indent="-171450">
              <a:buFontTx/>
              <a:buChar char="-"/>
            </a:pPr>
            <a:r>
              <a:rPr lang="fr-CA" sz="1050" kern="1200" dirty="0" smtClean="0">
                <a:solidFill>
                  <a:schemeClr val="tx1"/>
                </a:solidFill>
                <a:effectLst/>
                <a:latin typeface="+mn-lt"/>
                <a:ea typeface="+mn-ea"/>
                <a:cs typeface="+mn-cs"/>
              </a:rPr>
              <a:t>Voulu vérifier avec chercheurs. </a:t>
            </a:r>
          </a:p>
          <a:p>
            <a:pPr marL="171450" indent="-171450">
              <a:buFontTx/>
              <a:buChar char="-"/>
            </a:pPr>
            <a:r>
              <a:rPr lang="fr-CA" sz="1050" b="1" kern="1200" dirty="0" smtClean="0">
                <a:solidFill>
                  <a:schemeClr val="tx1"/>
                </a:solidFill>
                <a:effectLst/>
                <a:latin typeface="+mn-lt"/>
                <a:ea typeface="+mn-ea"/>
                <a:cs typeface="+mn-cs"/>
              </a:rPr>
              <a:t>Résultats démontrent pas de raison d’avoir ces craintes.  (D</a:t>
            </a:r>
            <a:r>
              <a:rPr lang="fr-CA" sz="1050" kern="1200" dirty="0" smtClean="0">
                <a:solidFill>
                  <a:schemeClr val="tx1"/>
                </a:solidFill>
                <a:effectLst/>
                <a:latin typeface="+mn-lt"/>
                <a:ea typeface="+mn-ea"/>
                <a:cs typeface="+mn-cs"/>
              </a:rPr>
              <a:t>isponibles sur la table.)</a:t>
            </a:r>
          </a:p>
          <a:p>
            <a:pPr marL="0" indent="0">
              <a:buFontTx/>
              <a:buNone/>
            </a:pPr>
            <a:r>
              <a:rPr lang="fr-CA" sz="1050" kern="1200" dirty="0" smtClean="0">
                <a:solidFill>
                  <a:schemeClr val="tx1"/>
                </a:solidFill>
                <a:effectLst/>
                <a:latin typeface="+mn-lt"/>
                <a:ea typeface="+mn-ea"/>
                <a:cs typeface="+mn-cs"/>
              </a:rPr>
              <a:t>___________________________________________________________________________</a:t>
            </a:r>
          </a:p>
          <a:p>
            <a:pPr marL="0" indent="0">
              <a:buFontTx/>
              <a:buNone/>
            </a:pPr>
            <a:r>
              <a:rPr lang="fr-CA" sz="1050" b="1" kern="1200" dirty="0" smtClean="0">
                <a:solidFill>
                  <a:schemeClr val="tx1"/>
                </a:solidFill>
                <a:effectLst/>
                <a:latin typeface="+mn-lt"/>
                <a:ea typeface="+mn-ea"/>
                <a:cs typeface="+mn-cs"/>
              </a:rPr>
              <a:t>Au</a:t>
            </a:r>
            <a:r>
              <a:rPr lang="fr-CA" sz="1050" b="1" kern="1200" baseline="0" dirty="0" smtClean="0">
                <a:solidFill>
                  <a:schemeClr val="tx1"/>
                </a:solidFill>
                <a:effectLst/>
                <a:latin typeface="+mn-lt"/>
                <a:ea typeface="+mn-ea"/>
                <a:cs typeface="+mn-cs"/>
              </a:rPr>
              <a:t> besoin:</a:t>
            </a:r>
          </a:p>
          <a:p>
            <a:pPr marL="0" marR="0" indent="0" algn="l" defTabSz="914400" rtl="0" eaLnBrk="1" fontAlgn="auto" latinLnBrk="0" hangingPunct="1">
              <a:lnSpc>
                <a:spcPct val="100000"/>
              </a:lnSpc>
              <a:spcBef>
                <a:spcPts val="0"/>
              </a:spcBef>
              <a:spcAft>
                <a:spcPts val="0"/>
              </a:spcAft>
              <a:buClrTx/>
              <a:buSzTx/>
              <a:buFontTx/>
              <a:buNone/>
              <a:tabLst/>
              <a:defRPr/>
            </a:pPr>
            <a:r>
              <a:rPr lang="fr-CA" sz="1050" kern="1200" baseline="0" dirty="0" smtClean="0">
                <a:solidFill>
                  <a:schemeClr val="tx1"/>
                </a:solidFill>
                <a:effectLst/>
                <a:latin typeface="+mn-lt"/>
                <a:ea typeface="+mn-ea"/>
                <a:cs typeface="+mn-cs"/>
              </a:rPr>
              <a:t>Si l’enfant modifie ses comportements suite à l’atelier (trucs d’autodéfense…)</a:t>
            </a:r>
          </a:p>
          <a:p>
            <a:pPr marL="171450" indent="-171450">
              <a:buFont typeface="Arial" panose="020B0604020202020204" pitchFamily="34" charset="0"/>
              <a:buChar char="•"/>
            </a:pPr>
            <a:r>
              <a:rPr lang="fr-CA" sz="1050" b="1" kern="1200" baseline="0" dirty="0" smtClean="0">
                <a:solidFill>
                  <a:schemeClr val="tx1"/>
                </a:solidFill>
                <a:effectLst/>
                <a:latin typeface="+mn-lt"/>
                <a:ea typeface="+mn-ea"/>
                <a:cs typeface="+mn-cs"/>
              </a:rPr>
              <a:t>Teste ses nouveaux apprentissages </a:t>
            </a:r>
          </a:p>
          <a:p>
            <a:pPr marL="171450" indent="-171450">
              <a:buFont typeface="Wingdings" panose="05000000000000000000" pitchFamily="2" charset="2"/>
              <a:buChar char="ü"/>
            </a:pPr>
            <a:r>
              <a:rPr lang="fr-CA" sz="1050" kern="1200" baseline="0" dirty="0" smtClean="0">
                <a:solidFill>
                  <a:schemeClr val="tx1"/>
                </a:solidFill>
                <a:effectLst/>
                <a:latin typeface="+mn-lt"/>
                <a:ea typeface="+mn-ea"/>
                <a:cs typeface="+mn-cs"/>
              </a:rPr>
              <a:t>Lui dire que « vs êtes </a:t>
            </a:r>
            <a:r>
              <a:rPr lang="fr-CA" sz="1050" b="1" kern="1200" baseline="0" dirty="0" smtClean="0">
                <a:solidFill>
                  <a:schemeClr val="tx1"/>
                </a:solidFill>
                <a:effectLst/>
                <a:latin typeface="+mn-lt"/>
                <a:ea typeface="+mn-ea"/>
                <a:cs typeface="+mn-cs"/>
              </a:rPr>
              <a:t>rassurés de savoir qu’il sait se défendre physiquement au besoin</a:t>
            </a:r>
          </a:p>
          <a:p>
            <a:pPr marL="171450" indent="-171450">
              <a:buFont typeface="Wingdings" panose="05000000000000000000" pitchFamily="2" charset="2"/>
              <a:buChar char="ü"/>
            </a:pPr>
            <a:r>
              <a:rPr lang="fr-CA" sz="1050" b="1" kern="1200" baseline="0" dirty="0" smtClean="0">
                <a:solidFill>
                  <a:schemeClr val="tx1"/>
                </a:solidFill>
                <a:effectLst/>
                <a:latin typeface="+mn-lt"/>
                <a:ea typeface="+mn-ea"/>
                <a:cs typeface="+mn-cs"/>
              </a:rPr>
              <a:t>Recadrer:</a:t>
            </a:r>
            <a:r>
              <a:rPr lang="fr-CA" sz="1050" kern="1200" baseline="0" dirty="0" smtClean="0">
                <a:solidFill>
                  <a:schemeClr val="tx1"/>
                </a:solidFill>
                <a:effectLst/>
                <a:latin typeface="+mn-lt"/>
                <a:ea typeface="+mn-ea"/>
                <a:cs typeface="+mn-cs"/>
              </a:rPr>
              <a:t> les </a:t>
            </a:r>
            <a:r>
              <a:rPr lang="fr-CA" sz="1050" b="1" kern="1200" baseline="0" dirty="0" smtClean="0">
                <a:solidFill>
                  <a:schemeClr val="tx1"/>
                </a:solidFill>
                <a:effectLst/>
                <a:latin typeface="+mn-lt"/>
                <a:ea typeface="+mn-ea"/>
                <a:cs typeface="+mn-cs"/>
              </a:rPr>
              <a:t>droits des autres sont aussi important que les siens</a:t>
            </a:r>
          </a:p>
          <a:p>
            <a:pPr marL="171450" indent="-171450">
              <a:buFont typeface="Wingdings" panose="05000000000000000000" pitchFamily="2" charset="2"/>
              <a:buChar char="ü"/>
            </a:pPr>
            <a:r>
              <a:rPr lang="fr-CA" sz="1050" b="1" kern="1200" baseline="0" dirty="0" smtClean="0">
                <a:solidFill>
                  <a:schemeClr val="tx1"/>
                </a:solidFill>
                <a:effectLst/>
                <a:latin typeface="+mn-lt"/>
                <a:ea typeface="+mn-ea"/>
                <a:cs typeface="+mn-cs"/>
              </a:rPr>
              <a:t>Rappeler les règles </a:t>
            </a:r>
            <a:r>
              <a:rPr lang="fr-CA" sz="1050" kern="1200" baseline="0" dirty="0" smtClean="0">
                <a:solidFill>
                  <a:schemeClr val="tx1"/>
                </a:solidFill>
                <a:effectLst/>
                <a:latin typeface="+mn-lt"/>
                <a:ea typeface="+mn-ea"/>
                <a:cs typeface="+mn-cs"/>
              </a:rPr>
              <a:t>(maison – école – sports)</a:t>
            </a:r>
          </a:p>
          <a:p>
            <a:pPr marL="171450" indent="-171450">
              <a:buFont typeface="Wingdings" panose="05000000000000000000" pitchFamily="2" charset="2"/>
              <a:buChar char="ü"/>
            </a:pPr>
            <a:r>
              <a:rPr lang="fr-CA" sz="1050" b="1" kern="1200" baseline="0" dirty="0" smtClean="0">
                <a:solidFill>
                  <a:schemeClr val="tx1"/>
                </a:solidFill>
                <a:effectLst/>
                <a:latin typeface="+mn-lt"/>
                <a:ea typeface="+mn-ea"/>
                <a:cs typeface="+mn-cs"/>
              </a:rPr>
              <a:t>L’autodéfense est utile lorsqu’on est en DANGER</a:t>
            </a:r>
            <a:r>
              <a:rPr lang="fr-CA" sz="1050" kern="1200" baseline="0" dirty="0" smtClean="0">
                <a:solidFill>
                  <a:schemeClr val="tx1"/>
                </a:solidFill>
                <a:effectLst/>
                <a:latin typeface="+mn-lt"/>
                <a:ea typeface="+mn-ea"/>
                <a:cs typeface="+mn-cs"/>
              </a:rPr>
              <a:t>.</a:t>
            </a:r>
            <a:endParaRPr lang="fr-CA" sz="1050" kern="1200" dirty="0" smtClean="0">
              <a:solidFill>
                <a:schemeClr val="tx1"/>
              </a:solidFill>
              <a:effectLst/>
              <a:latin typeface="+mn-lt"/>
              <a:ea typeface="+mn-ea"/>
              <a:cs typeface="+mn-cs"/>
            </a:endParaRPr>
          </a:p>
          <a:p>
            <a:pPr marL="171450" indent="-171450">
              <a:buFontTx/>
              <a:buChar char="-"/>
            </a:pPr>
            <a:endParaRPr lang="fr-CA" sz="1050"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15</a:t>
            </a:fld>
            <a:endParaRPr lang="fr-CA" dirty="0"/>
          </a:p>
        </p:txBody>
      </p:sp>
    </p:spTree>
    <p:extLst>
      <p:ext uri="{BB962C8B-B14F-4D97-AF65-F5344CB8AC3E}">
        <p14:creationId xmlns:p14="http://schemas.microsoft.com/office/powerpoint/2010/main" val="171972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u="sng" dirty="0" smtClean="0"/>
              <a:t>LA PRÉSENTATION DES ATELIERS DU PRÉSCOLAIRE </a:t>
            </a:r>
            <a:endParaRPr lang="fr-CA"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mn-lt"/>
                <a:ea typeface="+mn-ea"/>
                <a:cs typeface="+mn-cs"/>
              </a:rPr>
              <a:t>3 jours consécutifs de 20-30 minutes d’animation</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mn-lt"/>
                <a:ea typeface="+mn-ea"/>
                <a:cs typeface="+mn-cs"/>
              </a:rPr>
              <a:t>Suivis de rencontres individuelles ou</a:t>
            </a:r>
            <a:r>
              <a:rPr lang="fr-CA" sz="1200" b="1" kern="1200" baseline="0" dirty="0" smtClean="0">
                <a:solidFill>
                  <a:schemeClr val="tx1"/>
                </a:solidFill>
                <a:effectLst/>
                <a:latin typeface="+mn-lt"/>
                <a:ea typeface="+mn-ea"/>
                <a:cs typeface="+mn-cs"/>
              </a:rPr>
              <a:t> de jeux libres (prévoir 1 </a:t>
            </a:r>
            <a:r>
              <a:rPr lang="fr-CA" sz="1200" b="1" kern="1200" baseline="0" dirty="0" err="1" smtClean="0">
                <a:solidFill>
                  <a:schemeClr val="tx1"/>
                </a:solidFill>
                <a:effectLst/>
                <a:latin typeface="+mn-lt"/>
                <a:ea typeface="+mn-ea"/>
                <a:cs typeface="+mn-cs"/>
              </a:rPr>
              <a:t>hr</a:t>
            </a:r>
            <a:r>
              <a:rPr lang="fr-CA" sz="1200" b="1" kern="1200" baseline="0" dirty="0" smtClean="0">
                <a:solidFill>
                  <a:schemeClr val="tx1"/>
                </a:solidFill>
                <a:effectLst/>
                <a:latin typeface="+mn-lt"/>
                <a:ea typeface="+mn-ea"/>
                <a:cs typeface="+mn-cs"/>
              </a:rPr>
              <a:t>/jr)</a:t>
            </a:r>
            <a:endParaRPr lang="fr-CA" sz="1200" kern="1200" dirty="0" smtClean="0">
              <a:solidFill>
                <a:schemeClr val="tx1"/>
              </a:solidFill>
              <a:effectLst/>
              <a:latin typeface="+mn-lt"/>
              <a:ea typeface="+mn-ea"/>
              <a:cs typeface="+mn-cs"/>
            </a:endParaRPr>
          </a:p>
          <a:p>
            <a:endParaRPr lang="fr-CA" b="1" dirty="0" smtClean="0"/>
          </a:p>
          <a:p>
            <a:r>
              <a:rPr lang="fr-CA" sz="1200" kern="1200" dirty="0" smtClean="0">
                <a:solidFill>
                  <a:schemeClr val="tx1"/>
                </a:solidFill>
                <a:effectLst/>
                <a:latin typeface="+mn-lt"/>
                <a:ea typeface="+mn-ea"/>
                <a:cs typeface="+mn-cs"/>
                <a:sym typeface="Wingdings" panose="05000000000000000000" pitchFamily="2" charset="2"/>
              </a:rPr>
              <a:t></a:t>
            </a:r>
            <a:endParaRPr lang="fr-CA" b="1"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16</a:t>
            </a:fld>
            <a:endParaRPr lang="fr-CA" dirty="0"/>
          </a:p>
        </p:txBody>
      </p:sp>
    </p:spTree>
    <p:extLst>
      <p:ext uri="{BB962C8B-B14F-4D97-AF65-F5344CB8AC3E}">
        <p14:creationId xmlns:p14="http://schemas.microsoft.com/office/powerpoint/2010/main" val="141777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u="sng" kern="1200" dirty="0" smtClean="0">
                <a:solidFill>
                  <a:schemeClr val="tx1"/>
                </a:solidFill>
                <a:effectLst/>
                <a:latin typeface="+mn-lt"/>
                <a:ea typeface="+mn-ea"/>
                <a:cs typeface="+mn-cs"/>
              </a:rPr>
              <a:t>1</a:t>
            </a:r>
            <a:r>
              <a:rPr lang="fr-CA" sz="1200" b="1" u="sng" kern="1200" baseline="30000" dirty="0" smtClean="0">
                <a:solidFill>
                  <a:schemeClr val="tx1"/>
                </a:solidFill>
                <a:effectLst/>
                <a:latin typeface="+mn-lt"/>
                <a:ea typeface="+mn-ea"/>
                <a:cs typeface="+mn-cs"/>
              </a:rPr>
              <a:t>ÈRE</a:t>
            </a:r>
            <a:r>
              <a:rPr lang="fr-CA" sz="1200" b="1" u="sng" kern="1200" baseline="0" dirty="0" smtClean="0">
                <a:solidFill>
                  <a:schemeClr val="tx1"/>
                </a:solidFill>
                <a:effectLst/>
                <a:latin typeface="+mn-lt"/>
                <a:ea typeface="+mn-ea"/>
                <a:cs typeface="+mn-cs"/>
              </a:rPr>
              <a:t> JOURNÉE</a:t>
            </a:r>
            <a:r>
              <a:rPr lang="fr-CA" sz="1200" b="1" u="sng" kern="1200" dirty="0" smtClean="0">
                <a:solidFill>
                  <a:schemeClr val="tx1"/>
                </a:solidFill>
                <a:effectLst/>
                <a:latin typeface="+mn-lt"/>
                <a:ea typeface="+mn-ea"/>
                <a:cs typeface="+mn-cs"/>
              </a:rPr>
              <a:t> </a:t>
            </a:r>
          </a:p>
          <a:p>
            <a:endParaRPr lang="fr-CA" sz="1200" kern="1200" dirty="0" smtClean="0">
              <a:solidFill>
                <a:schemeClr val="tx1"/>
              </a:solidFill>
              <a:effectLst/>
              <a:latin typeface="+mn-lt"/>
              <a:ea typeface="+mn-ea"/>
              <a:cs typeface="+mn-cs"/>
            </a:endParaRPr>
          </a:p>
          <a:p>
            <a:pPr marL="171450" indent="-171450">
              <a:lnSpc>
                <a:spcPct val="200000"/>
              </a:lnSpc>
              <a:buFont typeface="Wingdings" panose="05000000000000000000" pitchFamily="2" charset="2"/>
              <a:buChar char="§"/>
            </a:pPr>
            <a:r>
              <a:rPr lang="fr-CA" dirty="0" smtClean="0"/>
              <a:t>Parler de leurs </a:t>
            </a:r>
            <a:r>
              <a:rPr lang="fr-CA" b="1" dirty="0" smtClean="0"/>
              <a:t>droits</a:t>
            </a:r>
            <a:r>
              <a:rPr lang="fr-CA" dirty="0" smtClean="0"/>
              <a:t> (SFL) – Photos </a:t>
            </a:r>
          </a:p>
          <a:p>
            <a:pPr marL="171450" indent="-171450">
              <a:lnSpc>
                <a:spcPct val="200000"/>
              </a:lnSpc>
              <a:buFont typeface="Wingdings" panose="05000000000000000000" pitchFamily="2" charset="2"/>
              <a:buChar char="§"/>
            </a:pPr>
            <a:r>
              <a:rPr lang="fr-CA" b="1" dirty="0" smtClean="0"/>
              <a:t>Mise</a:t>
            </a:r>
            <a:r>
              <a:rPr lang="fr-CA" b="1" baseline="0" dirty="0" smtClean="0"/>
              <a:t> en situation </a:t>
            </a:r>
            <a:r>
              <a:rPr lang="fr-CA" baseline="0" dirty="0" smtClean="0"/>
              <a:t>(intimidation entre enfants – se fait voler un ballon par un autre enfant)</a:t>
            </a:r>
          </a:p>
          <a:p>
            <a:pPr marL="171450" indent="-171450">
              <a:lnSpc>
                <a:spcPct val="200000"/>
              </a:lnSpc>
              <a:buFont typeface="Wingdings" panose="05000000000000000000" pitchFamily="2" charset="2"/>
              <a:buChar char="§"/>
            </a:pPr>
            <a:r>
              <a:rPr lang="fr-CA" baseline="0" dirty="0" smtClean="0"/>
              <a:t>Trouver </a:t>
            </a:r>
            <a:r>
              <a:rPr lang="fr-CA" b="1" baseline="0" dirty="0" smtClean="0"/>
              <a:t>solutions </a:t>
            </a:r>
            <a:r>
              <a:rPr lang="fr-CA" b="0" baseline="0" dirty="0" smtClean="0"/>
              <a:t>(dire Non – Aide d’amis – dire à un adulte)</a:t>
            </a:r>
            <a:endParaRPr lang="fr-CA" b="1" baseline="0" dirty="0" smtClean="0"/>
          </a:p>
          <a:p>
            <a:pPr marL="171450" indent="-171450">
              <a:lnSpc>
                <a:spcPct val="200000"/>
              </a:lnSpc>
              <a:buFont typeface="Wingdings" panose="05000000000000000000" pitchFamily="2" charset="2"/>
              <a:buChar char="§"/>
            </a:pPr>
            <a:r>
              <a:rPr lang="fr-CA" baseline="0" dirty="0" smtClean="0"/>
              <a:t>Exercice pour se </a:t>
            </a:r>
            <a:r>
              <a:rPr lang="fr-CA" b="1" baseline="0" dirty="0" smtClean="0"/>
              <a:t>pratiquer à dire NON</a:t>
            </a:r>
          </a:p>
          <a:p>
            <a:pPr marL="171450" indent="-171450">
              <a:lnSpc>
                <a:spcPct val="200000"/>
              </a:lnSpc>
              <a:buFont typeface="Wingdings" panose="05000000000000000000" pitchFamily="2" charset="2"/>
              <a:buChar char="§"/>
            </a:pPr>
            <a:endParaRPr lang="fr-CA" dirty="0" smtClean="0"/>
          </a:p>
          <a:p>
            <a:pPr marL="0" indent="0">
              <a:lnSpc>
                <a:spcPct val="200000"/>
              </a:lnSpc>
              <a:buFont typeface="Wingdings" panose="05000000000000000000" pitchFamily="2" charset="2"/>
              <a:buNone/>
            </a:pPr>
            <a:r>
              <a:rPr lang="fr-CA" sz="1200" kern="1200" dirty="0" smtClean="0">
                <a:solidFill>
                  <a:schemeClr val="tx1"/>
                </a:solidFill>
                <a:effectLst/>
                <a:latin typeface="+mn-lt"/>
                <a:ea typeface="+mn-ea"/>
                <a:cs typeface="+mn-cs"/>
                <a:sym typeface="Wingdings" panose="05000000000000000000" pitchFamily="2" charset="2"/>
              </a:rPr>
              <a:t> </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17</a:t>
            </a:fld>
            <a:endParaRPr lang="fr-CA" dirty="0"/>
          </a:p>
        </p:txBody>
      </p:sp>
    </p:spTree>
    <p:extLst>
      <p:ext uri="{BB962C8B-B14F-4D97-AF65-F5344CB8AC3E}">
        <p14:creationId xmlns:p14="http://schemas.microsoft.com/office/powerpoint/2010/main" val="2828277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u="sng" kern="1200" dirty="0" smtClean="0">
                <a:solidFill>
                  <a:schemeClr val="tx1"/>
                </a:solidFill>
                <a:effectLst/>
                <a:latin typeface="+mn-lt"/>
                <a:ea typeface="+mn-ea"/>
                <a:cs typeface="+mn-cs"/>
              </a:rPr>
              <a:t>JOUR 2</a:t>
            </a:r>
          </a:p>
          <a:p>
            <a:endParaRPr lang="fr-CA" sz="1200" b="1"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Jean et Diane </a:t>
            </a:r>
            <a:r>
              <a:rPr lang="fr-CA" sz="1200" b="1" kern="1200" dirty="0" smtClean="0">
                <a:solidFill>
                  <a:schemeClr val="tx1"/>
                </a:solidFill>
                <a:effectLst/>
                <a:latin typeface="+mn-lt"/>
                <a:ea typeface="+mn-ea"/>
                <a:cs typeface="+mn-cs"/>
              </a:rPr>
              <a:t>apprendront aux</a:t>
            </a:r>
            <a:r>
              <a:rPr lang="fr-CA" sz="1200" b="1" kern="1200" baseline="0" dirty="0" smtClean="0">
                <a:solidFill>
                  <a:schemeClr val="tx1"/>
                </a:solidFill>
                <a:effectLst/>
                <a:latin typeface="+mn-lt"/>
                <a:ea typeface="+mn-ea"/>
                <a:cs typeface="+mn-cs"/>
              </a:rPr>
              <a:t> enfants </a:t>
            </a:r>
            <a:r>
              <a:rPr lang="fr-CA" sz="1200" b="1" kern="1200" dirty="0" smtClean="0">
                <a:solidFill>
                  <a:schemeClr val="tx1"/>
                </a:solidFill>
                <a:effectLst/>
                <a:latin typeface="+mn-lt"/>
                <a:ea typeface="+mn-ea"/>
                <a:cs typeface="+mn-cs"/>
              </a:rPr>
              <a:t>à avoir une attitude sécuritaire </a:t>
            </a:r>
            <a:r>
              <a:rPr lang="fr-CA" sz="1200" kern="1200" dirty="0" smtClean="0">
                <a:solidFill>
                  <a:schemeClr val="tx1"/>
                </a:solidFill>
                <a:effectLst/>
                <a:latin typeface="+mn-lt"/>
                <a:ea typeface="+mn-ea"/>
                <a:cs typeface="+mn-cs"/>
              </a:rPr>
              <a:t>face aux  personnes qu’ils rencontrent et qu’ils ne connaissent pas. </a:t>
            </a:r>
          </a:p>
          <a:p>
            <a:endParaRPr lang="fr-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Règles de sécurité </a:t>
            </a:r>
            <a:r>
              <a:rPr lang="fr-CA" sz="1200" b="0" kern="1200" dirty="0" smtClean="0">
                <a:solidFill>
                  <a:schemeClr val="tx1"/>
                </a:solidFill>
                <a:effectLst/>
                <a:latin typeface="+mn-lt"/>
                <a:ea typeface="+mn-ea"/>
                <a:cs typeface="+mn-cs"/>
              </a:rPr>
              <a:t>(distance…)</a:t>
            </a: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Trucs simples d’autodéfense </a:t>
            </a: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Cri</a:t>
            </a:r>
          </a:p>
          <a:p>
            <a:pPr marL="171450" indent="-171450">
              <a:buFont typeface="Arial" panose="020B0604020202020204" pitchFamily="34" charset="0"/>
              <a:buChar char="•"/>
            </a:pP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sym typeface="Wingdings" panose="05000000000000000000" pitchFamily="2" charset="2"/>
              </a:rPr>
              <a:t></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18</a:t>
            </a:fld>
            <a:endParaRPr lang="fr-CA" dirty="0"/>
          </a:p>
        </p:txBody>
      </p:sp>
    </p:spTree>
    <p:extLst>
      <p:ext uri="{BB962C8B-B14F-4D97-AF65-F5344CB8AC3E}">
        <p14:creationId xmlns:p14="http://schemas.microsoft.com/office/powerpoint/2010/main" val="2776608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Wingdings" panose="05000000000000000000" pitchFamily="2" charset="2"/>
              <a:buNone/>
            </a:pPr>
            <a:r>
              <a:rPr lang="fr-CA" sz="1200" b="1" u="sng" kern="1200" dirty="0" smtClean="0">
                <a:solidFill>
                  <a:schemeClr val="accent4">
                    <a:lumMod val="75000"/>
                  </a:schemeClr>
                </a:solidFill>
                <a:effectLst/>
                <a:latin typeface="+mn-lt"/>
                <a:ea typeface="+mn-ea"/>
                <a:cs typeface="+mn-cs"/>
              </a:rPr>
              <a:t>JOUR</a:t>
            </a:r>
            <a:r>
              <a:rPr lang="fr-CA" sz="1200" b="1" u="sng" kern="1200" baseline="0" dirty="0" smtClean="0">
                <a:solidFill>
                  <a:schemeClr val="accent4">
                    <a:lumMod val="75000"/>
                  </a:schemeClr>
                </a:solidFill>
                <a:effectLst/>
                <a:latin typeface="+mn-lt"/>
                <a:ea typeface="+mn-ea"/>
                <a:cs typeface="+mn-cs"/>
              </a:rPr>
              <a:t> 3 </a:t>
            </a:r>
            <a:r>
              <a:rPr lang="fr-CA" sz="1200" b="1" u="sng" kern="1200" dirty="0" smtClean="0">
                <a:solidFill>
                  <a:schemeClr val="accent4">
                    <a:lumMod val="75000"/>
                  </a:schemeClr>
                </a:solidFill>
                <a:effectLst/>
                <a:latin typeface="+mn-lt"/>
                <a:ea typeface="+mn-ea"/>
                <a:cs typeface="+mn-cs"/>
              </a:rPr>
              <a:t>-  LE</a:t>
            </a:r>
            <a:r>
              <a:rPr lang="fr-CA" sz="1200" b="1" u="sng" kern="1200" baseline="0" dirty="0" smtClean="0">
                <a:solidFill>
                  <a:schemeClr val="accent4">
                    <a:lumMod val="75000"/>
                  </a:schemeClr>
                </a:solidFill>
                <a:effectLst/>
                <a:latin typeface="+mn-lt"/>
                <a:ea typeface="+mn-ea"/>
                <a:cs typeface="+mn-cs"/>
              </a:rPr>
              <a:t> CORPS</a:t>
            </a:r>
            <a:endParaRPr lang="fr-CA" sz="1200" b="1" u="sng" kern="1200" dirty="0" smtClean="0">
              <a:solidFill>
                <a:schemeClr val="accent4">
                  <a:lumMod val="75000"/>
                </a:schemeClr>
              </a:solidFill>
              <a:effectLst/>
              <a:latin typeface="+mn-lt"/>
              <a:ea typeface="+mn-ea"/>
              <a:cs typeface="+mn-cs"/>
            </a:endParaRPr>
          </a:p>
          <a:p>
            <a:pPr marL="0" indent="0">
              <a:buFont typeface="Wingdings" panose="05000000000000000000" pitchFamily="2" charset="2"/>
              <a:buNone/>
            </a:pPr>
            <a:endParaRPr lang="fr-CA" sz="1200" kern="1200" dirty="0" smtClean="0">
              <a:solidFill>
                <a:schemeClr val="accent4">
                  <a:lumMod val="75000"/>
                </a:schemeClr>
              </a:solidFill>
              <a:effectLst/>
              <a:latin typeface="+mn-lt"/>
              <a:ea typeface="+mn-ea"/>
              <a:cs typeface="+mn-cs"/>
            </a:endParaRPr>
          </a:p>
          <a:p>
            <a:pPr marL="171450" indent="-171450">
              <a:buFont typeface="Arial" panose="020B0604020202020204" pitchFamily="34" charset="0"/>
              <a:buChar char="•"/>
            </a:pPr>
            <a:r>
              <a:rPr lang="fr-CA" sz="1200" b="1" kern="1200" dirty="0" smtClean="0">
                <a:solidFill>
                  <a:schemeClr val="accent4">
                    <a:lumMod val="75000"/>
                  </a:schemeClr>
                </a:solidFill>
                <a:effectLst/>
                <a:latin typeface="+mn-lt"/>
                <a:ea typeface="+mn-ea"/>
                <a:cs typeface="+mn-cs"/>
              </a:rPr>
              <a:t>Chanson</a:t>
            </a:r>
            <a:r>
              <a:rPr lang="fr-CA" sz="1200" kern="1200" baseline="0" dirty="0" smtClean="0">
                <a:solidFill>
                  <a:schemeClr val="accent4">
                    <a:lumMod val="75000"/>
                  </a:schemeClr>
                </a:solidFill>
                <a:effectLst/>
                <a:latin typeface="+mn-lt"/>
                <a:ea typeface="+mn-ea"/>
                <a:cs typeface="+mn-cs"/>
              </a:rPr>
              <a:t> « Tête, épaules, genoux, </a:t>
            </a:r>
            <a:r>
              <a:rPr lang="fr-CA" sz="1200" kern="1200" baseline="0" dirty="0" err="1" smtClean="0">
                <a:solidFill>
                  <a:schemeClr val="accent4">
                    <a:lumMod val="75000"/>
                  </a:schemeClr>
                </a:solidFill>
                <a:effectLst/>
                <a:latin typeface="+mn-lt"/>
                <a:ea typeface="+mn-ea"/>
                <a:cs typeface="+mn-cs"/>
              </a:rPr>
              <a:t>orteilles</a:t>
            </a:r>
            <a:r>
              <a:rPr lang="fr-CA" sz="1200" kern="1200" baseline="0" dirty="0" smtClean="0">
                <a:solidFill>
                  <a:schemeClr val="accent4">
                    <a:lumMod val="75000"/>
                  </a:schemeClr>
                </a:solidFill>
                <a:effectLst/>
                <a:latin typeface="+mn-lt"/>
                <a:ea typeface="+mn-ea"/>
                <a:cs typeface="+mn-cs"/>
              </a:rPr>
              <a:t> » (bien identifier </a:t>
            </a:r>
            <a:r>
              <a:rPr lang="fr-CA" sz="1200" kern="1200" baseline="0" dirty="0" err="1" smtClean="0">
                <a:solidFill>
                  <a:schemeClr val="accent4">
                    <a:lumMod val="75000"/>
                  </a:schemeClr>
                </a:solidFill>
                <a:effectLst/>
                <a:latin typeface="+mn-lt"/>
                <a:ea typeface="+mn-ea"/>
                <a:cs typeface="+mn-cs"/>
              </a:rPr>
              <a:t>ttes</a:t>
            </a:r>
            <a:r>
              <a:rPr lang="fr-CA" sz="1200" kern="1200" baseline="0" dirty="0" smtClean="0">
                <a:solidFill>
                  <a:schemeClr val="accent4">
                    <a:lumMod val="75000"/>
                  </a:schemeClr>
                </a:solidFill>
                <a:effectLst/>
                <a:latin typeface="+mn-lt"/>
                <a:ea typeface="+mn-ea"/>
                <a:cs typeface="+mn-cs"/>
              </a:rPr>
              <a:t> les parties du corps – peut avoir de l’aide + rapidement)</a:t>
            </a:r>
          </a:p>
          <a:p>
            <a:pPr marL="171450" indent="-171450">
              <a:buFont typeface="Arial" panose="020B0604020202020204" pitchFamily="34" charset="0"/>
              <a:buChar char="•"/>
            </a:pPr>
            <a:r>
              <a:rPr lang="fr-CA" sz="1200" b="1" kern="1200" baseline="0" dirty="0" err="1" smtClean="0">
                <a:solidFill>
                  <a:schemeClr val="accent4">
                    <a:lumMod val="75000"/>
                  </a:schemeClr>
                </a:solidFill>
                <a:effectLst/>
                <a:latin typeface="+mn-lt"/>
                <a:ea typeface="+mn-ea"/>
                <a:cs typeface="+mn-cs"/>
              </a:rPr>
              <a:t>Shémas</a:t>
            </a:r>
            <a:r>
              <a:rPr lang="fr-CA" sz="1200" kern="1200" baseline="0" dirty="0" smtClean="0">
                <a:solidFill>
                  <a:schemeClr val="accent4">
                    <a:lumMod val="75000"/>
                  </a:schemeClr>
                </a:solidFill>
                <a:effectLst/>
                <a:latin typeface="+mn-lt"/>
                <a:ea typeface="+mn-ea"/>
                <a:cs typeface="+mn-cs"/>
              </a:rPr>
              <a:t> corporels</a:t>
            </a:r>
            <a:endParaRPr lang="fr-CA" sz="1200" kern="1200" dirty="0" smtClean="0">
              <a:solidFill>
                <a:schemeClr val="accent4">
                  <a:lumMod val="75000"/>
                </a:schemeClr>
              </a:solidFill>
              <a:effectLst/>
              <a:latin typeface="+mn-lt"/>
              <a:ea typeface="+mn-ea"/>
              <a:cs typeface="+mn-cs"/>
            </a:endParaRPr>
          </a:p>
          <a:p>
            <a:pPr marL="0" indent="0">
              <a:buFont typeface="Wingdings" panose="05000000000000000000" pitchFamily="2" charset="2"/>
              <a:buNone/>
            </a:pPr>
            <a:endParaRPr lang="fr-CA" sz="1200" kern="1200" dirty="0" smtClean="0">
              <a:solidFill>
                <a:schemeClr val="accent4">
                  <a:lumMod val="75000"/>
                </a:schemeClr>
              </a:solidFill>
              <a:effectLst/>
              <a:latin typeface="+mn-lt"/>
              <a:ea typeface="+mn-ea"/>
              <a:cs typeface="+mn-cs"/>
            </a:endParaRPr>
          </a:p>
          <a:p>
            <a:pPr marL="0" indent="0">
              <a:buFont typeface="Wingdings" panose="05000000000000000000" pitchFamily="2" charset="2"/>
              <a:buNone/>
            </a:pPr>
            <a:r>
              <a:rPr lang="fr-FR" sz="1200" b="1" kern="1200" dirty="0" smtClean="0">
                <a:solidFill>
                  <a:schemeClr val="accent4">
                    <a:lumMod val="75000"/>
                  </a:schemeClr>
                </a:solidFill>
                <a:effectLst/>
                <a:latin typeface="+mn-lt"/>
                <a:ea typeface="+mn-ea"/>
                <a:cs typeface="+mn-cs"/>
              </a:rPr>
              <a:t>3 mises en situation</a:t>
            </a:r>
            <a:r>
              <a:rPr lang="fr-FR" sz="1200" kern="1200" dirty="0" smtClean="0">
                <a:solidFill>
                  <a:schemeClr val="accent4">
                    <a:lumMod val="75000"/>
                  </a:schemeClr>
                </a:solidFill>
                <a:effectLst/>
                <a:latin typeface="+mn-lt"/>
                <a:ea typeface="+mn-ea"/>
                <a:cs typeface="+mn-cs"/>
              </a:rPr>
              <a:t>	</a:t>
            </a:r>
            <a:endParaRPr lang="fr-CA" sz="1200" kern="1200" dirty="0" smtClean="0">
              <a:solidFill>
                <a:schemeClr val="accent4">
                  <a:lumMod val="75000"/>
                </a:schemeClr>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accent4">
                    <a:lumMod val="75000"/>
                  </a:schemeClr>
                </a:solidFill>
                <a:effectLst/>
                <a:latin typeface="+mn-lt"/>
                <a:ea typeface="+mn-ea"/>
                <a:cs typeface="+mn-cs"/>
              </a:rPr>
              <a:t>Grande</a:t>
            </a:r>
            <a:r>
              <a:rPr lang="en-CA" sz="1200" kern="1200" baseline="0" dirty="0" smtClean="0">
                <a:solidFill>
                  <a:schemeClr val="accent4">
                    <a:lumMod val="75000"/>
                  </a:schemeClr>
                </a:solidFill>
                <a:effectLst/>
                <a:latin typeface="+mn-lt"/>
                <a:ea typeface="+mn-ea"/>
                <a:cs typeface="+mn-cs"/>
              </a:rPr>
              <a:t> </a:t>
            </a:r>
            <a:r>
              <a:rPr lang="en-CA" sz="1200" kern="1200" baseline="0" dirty="0" err="1" smtClean="0">
                <a:solidFill>
                  <a:schemeClr val="accent4">
                    <a:lumMod val="75000"/>
                  </a:schemeClr>
                </a:solidFill>
                <a:effectLst/>
                <a:latin typeface="+mn-lt"/>
                <a:ea typeface="+mn-ea"/>
                <a:cs typeface="+mn-cs"/>
              </a:rPr>
              <a:t>soeur</a:t>
            </a:r>
            <a:r>
              <a:rPr lang="en-CA" sz="1200" kern="1200" baseline="0" dirty="0" smtClean="0">
                <a:solidFill>
                  <a:schemeClr val="accent4">
                    <a:lumMod val="75000"/>
                  </a:schemeClr>
                </a:solidFill>
                <a:effectLst/>
                <a:latin typeface="+mn-lt"/>
                <a:ea typeface="+mn-ea"/>
                <a:cs typeface="+mn-cs"/>
              </a:rPr>
              <a:t> qui </a:t>
            </a:r>
            <a:r>
              <a:rPr lang="en-CA" sz="1200" kern="1200" baseline="0" dirty="0" err="1" smtClean="0">
                <a:solidFill>
                  <a:schemeClr val="accent4">
                    <a:lumMod val="75000"/>
                  </a:schemeClr>
                </a:solidFill>
                <a:effectLst/>
                <a:latin typeface="+mn-lt"/>
                <a:ea typeface="+mn-ea"/>
                <a:cs typeface="+mn-cs"/>
              </a:rPr>
              <a:t>bouscule</a:t>
            </a:r>
            <a:endParaRPr lang="en-CA" sz="1200" kern="1200" dirty="0" smtClean="0">
              <a:solidFill>
                <a:schemeClr val="accent4">
                  <a:lumMod val="75000"/>
                </a:schemeClr>
              </a:solidFill>
              <a:effectLst/>
              <a:latin typeface="+mn-lt"/>
              <a:ea typeface="+mn-ea"/>
              <a:cs typeface="+mn-cs"/>
            </a:endParaRPr>
          </a:p>
          <a:p>
            <a:pPr marL="171450" lvl="0" indent="-171450">
              <a:buFont typeface="Arial" panose="020B0604020202020204" pitchFamily="34" charset="0"/>
              <a:buChar char="•"/>
            </a:pPr>
            <a:r>
              <a:rPr lang="en-CA" sz="1200" kern="1200" dirty="0" err="1" smtClean="0">
                <a:solidFill>
                  <a:schemeClr val="accent4">
                    <a:lumMod val="75000"/>
                  </a:schemeClr>
                </a:solidFill>
                <a:effectLst/>
                <a:latin typeface="+mn-lt"/>
                <a:ea typeface="+mn-ea"/>
                <a:cs typeface="+mn-cs"/>
              </a:rPr>
              <a:t>Attouchements</a:t>
            </a:r>
            <a:r>
              <a:rPr lang="en-CA" sz="1200" kern="1200" dirty="0" smtClean="0">
                <a:solidFill>
                  <a:schemeClr val="accent4">
                    <a:lumMod val="75000"/>
                  </a:schemeClr>
                </a:solidFill>
                <a:effectLst/>
                <a:latin typeface="+mn-lt"/>
                <a:ea typeface="+mn-ea"/>
                <a:cs typeface="+mn-cs"/>
              </a:rPr>
              <a:t> </a:t>
            </a:r>
            <a:r>
              <a:rPr lang="en-CA" sz="1200" kern="1200" dirty="0" err="1" smtClean="0">
                <a:solidFill>
                  <a:schemeClr val="accent4">
                    <a:lumMod val="75000"/>
                  </a:schemeClr>
                </a:solidFill>
                <a:effectLst/>
                <a:latin typeface="+mn-lt"/>
                <a:ea typeface="+mn-ea"/>
                <a:cs typeface="+mn-cs"/>
              </a:rPr>
              <a:t>sexuels</a:t>
            </a:r>
            <a:endParaRPr lang="en-CA" sz="1200" kern="1200" dirty="0" smtClean="0">
              <a:solidFill>
                <a:schemeClr val="accent4">
                  <a:lumMod val="75000"/>
                </a:schemeClr>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accent4">
                    <a:lumMod val="75000"/>
                  </a:schemeClr>
                </a:solidFill>
                <a:effectLst/>
                <a:latin typeface="+mn-lt"/>
                <a:ea typeface="+mn-ea"/>
                <a:cs typeface="+mn-cs"/>
              </a:rPr>
              <a:t>Confidence</a:t>
            </a:r>
            <a:r>
              <a:rPr lang="en-CA" sz="1200" kern="1200" baseline="0" dirty="0" smtClean="0">
                <a:solidFill>
                  <a:schemeClr val="accent4">
                    <a:lumMod val="75000"/>
                  </a:schemeClr>
                </a:solidFill>
                <a:effectLst/>
                <a:latin typeface="+mn-lt"/>
                <a:ea typeface="+mn-ea"/>
                <a:cs typeface="+mn-cs"/>
              </a:rPr>
              <a:t> à un </a:t>
            </a:r>
            <a:r>
              <a:rPr lang="en-CA" sz="1200" kern="1200" baseline="0" dirty="0" err="1" smtClean="0">
                <a:solidFill>
                  <a:schemeClr val="accent4">
                    <a:lumMod val="75000"/>
                  </a:schemeClr>
                </a:solidFill>
                <a:effectLst/>
                <a:latin typeface="+mn-lt"/>
                <a:ea typeface="+mn-ea"/>
                <a:cs typeface="+mn-cs"/>
              </a:rPr>
              <a:t>adulte</a:t>
            </a:r>
            <a:endParaRPr lang="fr-FR" sz="1200" kern="1200" dirty="0" smtClean="0">
              <a:solidFill>
                <a:schemeClr val="accent4">
                  <a:lumMod val="75000"/>
                </a:schemeClr>
              </a:solidFill>
              <a:effectLst/>
              <a:latin typeface="+mn-lt"/>
              <a:ea typeface="+mn-ea"/>
              <a:cs typeface="+mn-cs"/>
            </a:endParaRPr>
          </a:p>
          <a:p>
            <a:pPr marL="171450" lvl="0" indent="-171450">
              <a:buFont typeface="Arial" panose="020B0604020202020204" pitchFamily="34" charset="0"/>
              <a:buChar char="•"/>
            </a:pPr>
            <a:endParaRPr lang="fr-CA" sz="1200" kern="1200" dirty="0" smtClean="0">
              <a:solidFill>
                <a:schemeClr val="accent4">
                  <a:lumMod val="75000"/>
                </a:schemeClr>
              </a:solidFill>
              <a:effectLst/>
              <a:latin typeface="+mn-lt"/>
              <a:ea typeface="+mn-ea"/>
              <a:cs typeface="+mn-cs"/>
            </a:endParaRPr>
          </a:p>
          <a:p>
            <a:pPr marL="171450" indent="-171450">
              <a:buFont typeface="Wingdings" panose="05000000000000000000" pitchFamily="2" charset="2"/>
              <a:buChar char="®"/>
            </a:pPr>
            <a:r>
              <a:rPr lang="fr-CA" sz="1200" b="1" kern="1200" dirty="0" smtClean="0">
                <a:solidFill>
                  <a:schemeClr val="accent4">
                    <a:lumMod val="75000"/>
                  </a:schemeClr>
                </a:solidFill>
                <a:effectLst/>
                <a:latin typeface="+mn-lt"/>
                <a:ea typeface="+mn-ea"/>
                <a:cs typeface="+mn-cs"/>
              </a:rPr>
              <a:t>Aide</a:t>
            </a:r>
            <a:r>
              <a:rPr lang="fr-CA" sz="1200" b="1" kern="1200" baseline="0" dirty="0" smtClean="0">
                <a:solidFill>
                  <a:schemeClr val="accent4">
                    <a:lumMod val="75000"/>
                  </a:schemeClr>
                </a:solidFill>
                <a:effectLst/>
                <a:latin typeface="+mn-lt"/>
                <a:ea typeface="+mn-ea"/>
                <a:cs typeface="+mn-cs"/>
              </a:rPr>
              <a:t> mémoire</a:t>
            </a:r>
            <a:r>
              <a:rPr lang="fr-CA" sz="1200" b="1" kern="1200" dirty="0" smtClean="0">
                <a:solidFill>
                  <a:schemeClr val="accent4">
                    <a:lumMod val="75000"/>
                  </a:schemeClr>
                </a:solidFill>
                <a:effectLst/>
                <a:latin typeface="+mn-lt"/>
                <a:ea typeface="+mn-ea"/>
                <a:cs typeface="+mn-cs"/>
              </a:rPr>
              <a:t> </a:t>
            </a:r>
            <a:r>
              <a:rPr lang="fr-CA" sz="1200" kern="1200" dirty="0" smtClean="0">
                <a:solidFill>
                  <a:schemeClr val="accent4">
                    <a:lumMod val="75000"/>
                  </a:schemeClr>
                </a:solidFill>
                <a:effectLst/>
                <a:latin typeface="+mn-lt"/>
                <a:ea typeface="+mn-ea"/>
                <a:cs typeface="+mn-cs"/>
              </a:rPr>
              <a:t>- petite carte  - Rencontres</a:t>
            </a:r>
          </a:p>
          <a:p>
            <a:pPr marL="171450" indent="-171450">
              <a:buFont typeface="Wingdings" panose="05000000000000000000" pitchFamily="2" charset="2"/>
              <a:buChar char="®"/>
            </a:pPr>
            <a:endParaRPr lang="fr-CA" sz="1200" kern="1200" dirty="0" smtClean="0">
              <a:solidFill>
                <a:srgbClr val="FFFF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kern="1200" dirty="0" smtClean="0">
                <a:solidFill>
                  <a:srgbClr val="FFFF00"/>
                </a:solidFill>
                <a:effectLst/>
                <a:latin typeface="+mn-lt"/>
                <a:ea typeface="+mn-ea"/>
                <a:cs typeface="+mn-cs"/>
                <a:sym typeface="Wingdings" panose="05000000000000000000" pitchFamily="2" charset="2"/>
              </a:rPr>
              <a:t></a:t>
            </a:r>
            <a:endParaRPr lang="fr-CA" dirty="0" smtClean="0">
              <a:solidFill>
                <a:srgbClr val="FFFF00"/>
              </a:solidFill>
              <a:effectLst/>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dirty="0" smtClean="0"/>
          </a:p>
          <a:p>
            <a:pPr marL="171450" indent="-171450">
              <a:buFont typeface="Wingdings" panose="05000000000000000000" pitchFamily="2" charset="2"/>
              <a:buChar char="®"/>
            </a:pP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r>
            <a:br>
              <a:rPr lang="fr-CA" sz="1200" kern="1200" dirty="0" smtClean="0">
                <a:solidFill>
                  <a:schemeClr val="tx1"/>
                </a:solidFill>
                <a:effectLst/>
                <a:latin typeface="+mn-lt"/>
                <a:ea typeface="+mn-ea"/>
                <a:cs typeface="+mn-cs"/>
              </a:rPr>
            </a:b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19</a:t>
            </a:fld>
            <a:endParaRPr lang="fr-CA" dirty="0"/>
          </a:p>
        </p:txBody>
      </p:sp>
    </p:spTree>
    <p:extLst>
      <p:ext uri="{BB962C8B-B14F-4D97-AF65-F5344CB8AC3E}">
        <p14:creationId xmlns:p14="http://schemas.microsoft.com/office/powerpoint/2010/main" val="201965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Tx/>
              <a:buChar char="-"/>
            </a:pPr>
            <a:r>
              <a:rPr lang="fr-CA" dirty="0" smtClean="0"/>
              <a:t>Prix invité à lire</a:t>
            </a:r>
            <a:r>
              <a:rPr lang="fr-CA" baseline="0" dirty="0" smtClean="0"/>
              <a:t> la brochure</a:t>
            </a:r>
          </a:p>
          <a:p>
            <a:pPr marL="0" indent="0">
              <a:buFontTx/>
              <a:buNone/>
            </a:pPr>
            <a:endParaRPr lang="fr-CA" baseline="0" dirty="0" smtClean="0"/>
          </a:p>
          <a:p>
            <a:pPr marL="171450" indent="-171450">
              <a:buFontTx/>
              <a:buChar char="-"/>
            </a:pPr>
            <a:r>
              <a:rPr lang="fr-CA" dirty="0" smtClean="0"/>
              <a:t>Présenté la documentation aux parents</a:t>
            </a:r>
          </a:p>
          <a:p>
            <a:pPr marL="171450" indent="-171450">
              <a:buFontTx/>
              <a:buChar char="-"/>
            </a:pPr>
            <a:endParaRPr lang="fr-CA" dirty="0" smtClean="0"/>
          </a:p>
          <a:p>
            <a:pPr marL="171450" indent="-171450">
              <a:buFontTx/>
              <a:buChar char="-"/>
            </a:pPr>
            <a:r>
              <a:rPr lang="fr-CA" dirty="0" smtClean="0"/>
              <a:t>Aujourd’hui nous ne sommes pas la pour juger mais nous</a:t>
            </a:r>
            <a:r>
              <a:rPr lang="fr-CA" baseline="0" dirty="0" smtClean="0"/>
              <a:t> allons parler ouvertement de la violence</a:t>
            </a:r>
          </a:p>
          <a:p>
            <a:pPr marL="171450" indent="-171450">
              <a:buFontTx/>
              <a:buChar char="-"/>
            </a:pPr>
            <a:endParaRPr lang="fr-CA" baseline="0" dirty="0" smtClean="0"/>
          </a:p>
          <a:p>
            <a:pPr marL="171450" indent="-171450">
              <a:buFontTx/>
              <a:buChar char="-"/>
            </a:pPr>
            <a:r>
              <a:rPr lang="fr-CA" baseline="0" dirty="0" smtClean="0"/>
              <a:t>Enfants : violence entre enfants et de la part des adultes</a:t>
            </a:r>
          </a:p>
          <a:p>
            <a:pPr marL="171450" indent="-171450">
              <a:buFontTx/>
              <a:buChar char="-"/>
            </a:pPr>
            <a:endParaRPr lang="fr-CA" baseline="0" dirty="0" smtClean="0"/>
          </a:p>
          <a:p>
            <a:pPr marL="171450" indent="-171450">
              <a:buFontTx/>
              <a:buChar char="-"/>
            </a:pPr>
            <a:r>
              <a:rPr lang="fr-CA" baseline="0" dirty="0" smtClean="0"/>
              <a:t>Adultes : réflexion sur nos propres comportements</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a:t>
            </a:fld>
            <a:endParaRPr lang="fr-CA" dirty="0"/>
          </a:p>
        </p:txBody>
      </p:sp>
    </p:spTree>
    <p:extLst>
      <p:ext uri="{BB962C8B-B14F-4D97-AF65-F5344CB8AC3E}">
        <p14:creationId xmlns:p14="http://schemas.microsoft.com/office/powerpoint/2010/main" val="758041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u="sng" dirty="0" smtClean="0"/>
              <a:t>LES ATELIERS AU PRIMAIRE</a:t>
            </a:r>
          </a:p>
          <a:p>
            <a:endParaRPr lang="fr-C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a:t>
            </a:r>
            <a:endParaRPr lang="fr-CA" dirty="0" smtClean="0"/>
          </a:p>
          <a:p>
            <a:endParaRPr lang="fr-CA" b="1"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20</a:t>
            </a:fld>
            <a:endParaRPr lang="fr-CA" dirty="0"/>
          </a:p>
        </p:txBody>
      </p:sp>
    </p:spTree>
    <p:extLst>
      <p:ext uri="{BB962C8B-B14F-4D97-AF65-F5344CB8AC3E}">
        <p14:creationId xmlns:p14="http://schemas.microsoft.com/office/powerpoint/2010/main" val="922547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Wingdings" panose="05000000000000000000" pitchFamily="2" charset="2"/>
              <a:buNone/>
            </a:pPr>
            <a:r>
              <a:rPr lang="fr-CA" sz="1200" b="1" u="sng" kern="1200" dirty="0" smtClean="0">
                <a:solidFill>
                  <a:schemeClr val="tx1"/>
                </a:solidFill>
                <a:effectLst/>
                <a:latin typeface="+mn-lt"/>
                <a:ea typeface="+mn-ea"/>
                <a:cs typeface="+mn-cs"/>
              </a:rPr>
              <a:t>DÉROULEMENT</a:t>
            </a:r>
          </a:p>
          <a:p>
            <a:pPr marL="0" indent="0">
              <a:buFont typeface="Wingdings" panose="05000000000000000000" pitchFamily="2" charset="2"/>
              <a:buNone/>
            </a:pPr>
            <a:endParaRPr lang="fr-CA" sz="1200" kern="1200" dirty="0" smtClean="0">
              <a:solidFill>
                <a:schemeClr val="tx1"/>
              </a:solidFill>
              <a:effectLst/>
              <a:latin typeface="+mn-lt"/>
              <a:ea typeface="+mn-ea"/>
              <a:cs typeface="+mn-cs"/>
            </a:endParaRPr>
          </a:p>
          <a:p>
            <a:pPr marL="0" indent="0">
              <a:buFont typeface="Wingdings" panose="05000000000000000000" pitchFamily="2" charset="2"/>
              <a:buNone/>
            </a:pPr>
            <a:r>
              <a:rPr lang="fr-CA" sz="1200" kern="1200" dirty="0" smtClean="0">
                <a:solidFill>
                  <a:schemeClr val="tx1"/>
                </a:solidFill>
                <a:effectLst/>
                <a:latin typeface="+mn-lt"/>
                <a:ea typeface="+mn-ea"/>
                <a:cs typeface="+mn-cs"/>
              </a:rPr>
              <a:t>L’atelier en classe = 1 h à 1 h 15 (suivi de rencontres individuelles)</a:t>
            </a:r>
          </a:p>
          <a:p>
            <a:pPr marL="171450" indent="-171450">
              <a:buFont typeface="Wingdings" panose="05000000000000000000" pitchFamily="2" charset="2"/>
              <a:buChar char="®"/>
            </a:pPr>
            <a:endParaRPr lang="fr-CA"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rPr>
              <a:t>Les droits : S – F – L</a:t>
            </a:r>
          </a:p>
          <a:p>
            <a:pPr marL="171450" indent="-171450">
              <a:buFont typeface="Wingdings" panose="05000000000000000000" pitchFamily="2" charset="2"/>
              <a:buChar char="®"/>
            </a:pPr>
            <a:endParaRPr lang="fr-CA"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rPr>
              <a:t>Que </a:t>
            </a:r>
            <a:r>
              <a:rPr lang="fr-CA" sz="1200" b="1" kern="1200" dirty="0" smtClean="0">
                <a:solidFill>
                  <a:schemeClr val="tx1"/>
                </a:solidFill>
                <a:effectLst/>
                <a:latin typeface="+mn-lt"/>
                <a:ea typeface="+mn-ea"/>
                <a:cs typeface="+mn-cs"/>
              </a:rPr>
              <a:t>les règles existent pour protéger mes droits et ceux des autres</a:t>
            </a:r>
          </a:p>
          <a:p>
            <a:pPr marL="171450" indent="-171450">
              <a:buFont typeface="Wingdings" panose="05000000000000000000" pitchFamily="2" charset="2"/>
              <a:buChar char="®"/>
            </a:pPr>
            <a:endParaRPr lang="fr-CA" sz="1200" b="1" kern="1200" dirty="0" smtClean="0">
              <a:solidFill>
                <a:schemeClr val="tx1"/>
              </a:solidFill>
              <a:effectLst/>
              <a:latin typeface="+mn-lt"/>
              <a:ea typeface="+mn-ea"/>
              <a:cs typeface="+mn-cs"/>
            </a:endParaRPr>
          </a:p>
          <a:p>
            <a:pPr marL="0" indent="0">
              <a:buFont typeface="Wingdings" panose="05000000000000000000" pitchFamily="2" charset="2"/>
              <a:buNone/>
            </a:pPr>
            <a:r>
              <a:rPr lang="fr-CA" sz="1200" b="0" kern="1200" baseline="0" dirty="0" smtClean="0">
                <a:solidFill>
                  <a:schemeClr val="tx1"/>
                </a:solidFill>
                <a:effectLst/>
                <a:latin typeface="+mn-lt"/>
                <a:ea typeface="+mn-ea"/>
                <a:cs typeface="+mn-cs"/>
              </a:rPr>
              <a:t>C’est pas parce que je me sens L que </a:t>
            </a:r>
            <a:r>
              <a:rPr lang="fr-CA" sz="1200" b="1" kern="1200" baseline="0" dirty="0" smtClean="0">
                <a:solidFill>
                  <a:schemeClr val="tx1"/>
                </a:solidFill>
                <a:effectLst/>
                <a:latin typeface="+mn-lt"/>
                <a:ea typeface="+mn-ea"/>
                <a:cs typeface="+mn-cs"/>
              </a:rPr>
              <a:t>j’ai le droit de tout faire…</a:t>
            </a:r>
          </a:p>
          <a:p>
            <a:pPr marL="0" indent="0">
              <a:buFont typeface="Wingdings" panose="05000000000000000000" pitchFamily="2" charset="2"/>
              <a:buNone/>
            </a:pPr>
            <a:endParaRPr lang="fr-CA"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kern="1200" dirty="0" smtClean="0">
                <a:solidFill>
                  <a:schemeClr val="tx1"/>
                </a:solidFill>
                <a:effectLst/>
                <a:latin typeface="+mn-lt"/>
                <a:ea typeface="+mn-ea"/>
                <a:cs typeface="+mn-cs"/>
                <a:sym typeface="Wingdings" panose="05000000000000000000" pitchFamily="2" charset="2"/>
              </a:rPr>
              <a:t></a:t>
            </a:r>
            <a:endParaRPr lang="fr-CA" dirty="0" smtClean="0"/>
          </a:p>
          <a:p>
            <a:pPr marL="0" indent="0">
              <a:buFont typeface="Wingdings" panose="05000000000000000000" pitchFamily="2" charset="2"/>
              <a:buNone/>
            </a:pPr>
            <a:endParaRPr lang="fr-CA" sz="1200" b="1"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21</a:t>
            </a:fld>
            <a:endParaRPr lang="fr-CA" dirty="0"/>
          </a:p>
        </p:txBody>
      </p:sp>
    </p:spTree>
    <p:extLst>
      <p:ext uri="{BB962C8B-B14F-4D97-AF65-F5344CB8AC3E}">
        <p14:creationId xmlns:p14="http://schemas.microsoft.com/office/powerpoint/2010/main" val="1309057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3CD35CE-8915-4ABB-BF20-EC577CE7FBD0}" type="slidenum">
              <a:rPr lang="fr-CA" smtClean="0"/>
              <a:pPr/>
              <a:t>22</a:t>
            </a:fld>
            <a:endParaRPr lang="fr-CA"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marL="0" indent="0">
              <a:buFont typeface="Wingdings" panose="05000000000000000000" pitchFamily="2" charset="2"/>
              <a:buNone/>
            </a:pPr>
            <a:r>
              <a:rPr lang="fr-CA" sz="1200" b="1" u="sng" kern="1200" dirty="0" smtClean="0">
                <a:solidFill>
                  <a:schemeClr val="tx1"/>
                </a:solidFill>
                <a:effectLst/>
                <a:latin typeface="+mn-lt"/>
                <a:ea typeface="+mn-ea"/>
                <a:cs typeface="+mn-cs"/>
              </a:rPr>
              <a:t>MISES</a:t>
            </a:r>
            <a:r>
              <a:rPr lang="fr-CA" sz="1200" b="1" u="sng" kern="1200" baseline="0" dirty="0" smtClean="0">
                <a:solidFill>
                  <a:schemeClr val="tx1"/>
                </a:solidFill>
                <a:effectLst/>
                <a:latin typeface="+mn-lt"/>
                <a:ea typeface="+mn-ea"/>
                <a:cs typeface="+mn-cs"/>
              </a:rPr>
              <a:t> EN SITUATIONS</a:t>
            </a:r>
          </a:p>
          <a:p>
            <a:pPr marL="0" indent="0">
              <a:buFont typeface="Wingdings" panose="05000000000000000000" pitchFamily="2" charset="2"/>
              <a:buNone/>
            </a:pPr>
            <a:endParaRPr lang="fr-CA" sz="1200" kern="1200" dirty="0" smtClean="0">
              <a:solidFill>
                <a:schemeClr val="tx1"/>
              </a:solidFill>
              <a:effectLst/>
              <a:latin typeface="+mn-lt"/>
              <a:ea typeface="+mn-ea"/>
              <a:cs typeface="+mn-cs"/>
            </a:endParaRPr>
          </a:p>
          <a:p>
            <a:pPr marL="171450" lvl="0" indent="-171450">
              <a:lnSpc>
                <a:spcPct val="150000"/>
              </a:lnSpc>
              <a:buFont typeface="Wingdings" panose="05000000000000000000" pitchFamily="2" charset="2"/>
              <a:buChar char="®"/>
            </a:pPr>
            <a:r>
              <a:rPr lang="fr-FR" sz="1200" kern="1200" dirty="0" smtClean="0">
                <a:solidFill>
                  <a:schemeClr val="tx1"/>
                </a:solidFill>
                <a:effectLst/>
                <a:latin typeface="+mn-lt"/>
                <a:ea typeface="+mn-ea"/>
                <a:cs typeface="+mn-cs"/>
              </a:rPr>
              <a:t>Intimidation entre enfants </a:t>
            </a:r>
          </a:p>
          <a:p>
            <a:pPr marL="171450" lvl="0" indent="-171450">
              <a:lnSpc>
                <a:spcPct val="150000"/>
              </a:lnSpc>
              <a:buFont typeface="Wingdings" panose="05000000000000000000" pitchFamily="2" charset="2"/>
              <a:buChar char="®"/>
            </a:pPr>
            <a:endParaRPr lang="fr-CA" sz="1200" kern="1200" dirty="0" smtClean="0">
              <a:solidFill>
                <a:schemeClr val="tx1"/>
              </a:solidFill>
              <a:effectLst/>
              <a:latin typeface="+mn-lt"/>
              <a:ea typeface="+mn-ea"/>
              <a:cs typeface="+mn-cs"/>
            </a:endParaRPr>
          </a:p>
          <a:p>
            <a:pPr marL="171450" lvl="0" indent="-171450">
              <a:lnSpc>
                <a:spcPct val="150000"/>
              </a:lnSpc>
              <a:buFont typeface="Wingdings" panose="05000000000000000000" pitchFamily="2" charset="2"/>
              <a:buChar char="®"/>
            </a:pPr>
            <a:r>
              <a:rPr lang="fr-FR" sz="1200" kern="1200" dirty="0" smtClean="0">
                <a:solidFill>
                  <a:schemeClr val="tx1"/>
                </a:solidFill>
                <a:effectLst/>
                <a:latin typeface="+mn-lt"/>
                <a:ea typeface="+mn-ea"/>
                <a:cs typeface="+mn-cs"/>
              </a:rPr>
              <a:t>Enfant se fait enlever ses droits par une personne connue (voisin-entraineur-oncle)</a:t>
            </a:r>
          </a:p>
          <a:p>
            <a:pPr marL="171450" lvl="0" indent="-171450">
              <a:lnSpc>
                <a:spcPct val="150000"/>
              </a:lnSpc>
              <a:buFont typeface="Wingdings" panose="05000000000000000000" pitchFamily="2" charset="2"/>
              <a:buChar char="®"/>
            </a:pPr>
            <a:endParaRPr lang="fr-CA" sz="1200" kern="1200" dirty="0" smtClean="0">
              <a:solidFill>
                <a:schemeClr val="tx1"/>
              </a:solidFill>
              <a:effectLst/>
              <a:latin typeface="+mn-lt"/>
              <a:ea typeface="+mn-ea"/>
              <a:cs typeface="+mn-cs"/>
            </a:endParaRPr>
          </a:p>
          <a:p>
            <a:pPr marL="171450" lvl="0" indent="-171450">
              <a:lnSpc>
                <a:spcPct val="150000"/>
              </a:lnSpc>
              <a:buFont typeface="Wingdings" panose="05000000000000000000" pitchFamily="2" charset="2"/>
              <a:buChar char="®"/>
            </a:pPr>
            <a:r>
              <a:rPr lang="fr-CA" sz="1200" kern="1200" dirty="0" smtClean="0">
                <a:solidFill>
                  <a:schemeClr val="tx1"/>
                </a:solidFill>
                <a:effectLst/>
                <a:latin typeface="+mn-lt"/>
                <a:ea typeface="+mn-ea"/>
                <a:cs typeface="+mn-cs"/>
              </a:rPr>
              <a:t>Violence sexuelle de la part d’un proche </a:t>
            </a:r>
          </a:p>
          <a:p>
            <a:pPr marL="171450" lvl="0" indent="-171450">
              <a:lnSpc>
                <a:spcPct val="150000"/>
              </a:lnSpc>
              <a:buFont typeface="Wingdings" panose="05000000000000000000" pitchFamily="2" charset="2"/>
              <a:buChar char="®"/>
            </a:pPr>
            <a:endParaRPr lang="fr-CA" sz="1200" kern="1200" dirty="0" smtClean="0">
              <a:solidFill>
                <a:schemeClr val="tx1"/>
              </a:solidFill>
              <a:effectLst/>
              <a:latin typeface="+mn-lt"/>
              <a:ea typeface="+mn-ea"/>
              <a:cs typeface="+mn-cs"/>
            </a:endParaRPr>
          </a:p>
          <a:p>
            <a:pPr marL="171450" lvl="0" indent="-171450">
              <a:lnSpc>
                <a:spcPct val="150000"/>
              </a:lnSpc>
              <a:buFont typeface="Wingdings" panose="05000000000000000000" pitchFamily="2" charset="2"/>
              <a:buChar char="®"/>
            </a:pPr>
            <a:r>
              <a:rPr lang="fr-CA" sz="1200" kern="1200" dirty="0" smtClean="0">
                <a:solidFill>
                  <a:schemeClr val="tx1"/>
                </a:solidFill>
                <a:effectLst/>
                <a:latin typeface="+mn-lt"/>
                <a:ea typeface="+mn-ea"/>
                <a:cs typeface="+mn-cs"/>
              </a:rPr>
              <a:t>(3</a:t>
            </a:r>
            <a:r>
              <a:rPr lang="fr-CA" sz="1200" kern="1200" baseline="30000" dirty="0" smtClean="0">
                <a:solidFill>
                  <a:schemeClr val="tx1"/>
                </a:solidFill>
                <a:effectLst/>
                <a:latin typeface="+mn-lt"/>
                <a:ea typeface="+mn-ea"/>
                <a:cs typeface="+mn-cs"/>
              </a:rPr>
              <a:t>e</a:t>
            </a:r>
            <a:r>
              <a:rPr lang="fr-CA" sz="1200" kern="1200" dirty="0" smtClean="0">
                <a:solidFill>
                  <a:schemeClr val="tx1"/>
                </a:solidFill>
                <a:effectLst/>
                <a:latin typeface="+mn-lt"/>
                <a:ea typeface="+mn-ea"/>
                <a:cs typeface="+mn-cs"/>
              </a:rPr>
              <a:t> cycle) Relation amoureuse entre jeunes</a:t>
            </a:r>
            <a:endParaRPr lang="fr-CA" dirty="0" smtClean="0"/>
          </a:p>
          <a:p>
            <a:pPr marL="0" lvl="0" indent="0">
              <a:lnSpc>
                <a:spcPct val="150000"/>
              </a:lnSpc>
              <a:buFont typeface="Wingdings" panose="05000000000000000000" pitchFamily="2" charset="2"/>
              <a:buNone/>
            </a:pPr>
            <a:endParaRPr lang="fr-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fr-CA" sz="1200" kern="1200" dirty="0" smtClean="0">
                <a:solidFill>
                  <a:schemeClr val="tx1"/>
                </a:solidFill>
                <a:effectLst/>
                <a:latin typeface="+mn-lt"/>
                <a:ea typeface="+mn-ea"/>
                <a:cs typeface="+mn-cs"/>
                <a:sym typeface="Wingdings" panose="05000000000000000000" pitchFamily="2" charset="2"/>
              </a:rPr>
              <a:t>  </a:t>
            </a:r>
            <a:r>
              <a:rPr lang="fr-CA" sz="1200" kern="1200" dirty="0" smtClean="0">
                <a:solidFill>
                  <a:schemeClr val="tx1"/>
                </a:solidFill>
                <a:effectLst/>
                <a:latin typeface="+mn-lt"/>
                <a:ea typeface="+mn-ea"/>
                <a:cs typeface="+mn-cs"/>
              </a:rPr>
              <a:t>Enfant vit situation difficile</a:t>
            </a:r>
            <a:r>
              <a:rPr lang="fr-CA" sz="1200" kern="1200" baseline="0" dirty="0" smtClean="0">
                <a:solidFill>
                  <a:schemeClr val="tx1"/>
                </a:solidFill>
                <a:effectLst/>
                <a:latin typeface="+mn-lt"/>
                <a:ea typeface="+mn-ea"/>
                <a:cs typeface="+mn-cs"/>
              </a:rPr>
              <a:t> et qui se confit </a:t>
            </a:r>
            <a:r>
              <a:rPr lang="fr-CA" sz="1200" kern="1200" dirty="0" smtClean="0">
                <a:solidFill>
                  <a:schemeClr val="tx1"/>
                </a:solidFill>
                <a:effectLst/>
                <a:latin typeface="+mn-lt"/>
                <a:ea typeface="+mn-ea"/>
                <a:cs typeface="+mn-cs"/>
              </a:rPr>
              <a:t>à une personne de confiance</a:t>
            </a: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fr-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fr-CA" sz="1200" kern="1200" dirty="0" smtClean="0">
                <a:solidFill>
                  <a:schemeClr val="tx1"/>
                </a:solidFill>
                <a:effectLst/>
                <a:latin typeface="+mn-lt"/>
                <a:ea typeface="+mn-ea"/>
                <a:cs typeface="+mn-cs"/>
                <a:sym typeface="Wingdings" panose="05000000000000000000" pitchFamily="2" charset="2"/>
              </a:rPr>
              <a:t></a:t>
            </a:r>
            <a:endParaRPr lang="fr-CA" dirty="0" smtClean="0"/>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fr-CA" sz="1200" kern="1200" dirty="0" smtClean="0">
              <a:solidFill>
                <a:schemeClr val="tx1"/>
              </a:solidFill>
              <a:effectLst/>
              <a:latin typeface="+mn-lt"/>
              <a:ea typeface="+mn-ea"/>
              <a:cs typeface="+mn-cs"/>
              <a:sym typeface="Wingdings" panose="05000000000000000000" pitchFamily="2" charset="2"/>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lang="fr-CA" dirty="0" smtClean="0"/>
          </a:p>
          <a:p>
            <a:pPr marL="171450" lvl="0" indent="-171450">
              <a:lnSpc>
                <a:spcPct val="150000"/>
              </a:lnSpc>
              <a:buFont typeface="Wingdings" panose="05000000000000000000" pitchFamily="2" charset="2"/>
              <a:buChar char="®"/>
            </a:pPr>
            <a:endParaRPr lang="fr-CA" sz="1200" kern="1200" dirty="0" smtClean="0">
              <a:solidFill>
                <a:schemeClr val="tx1"/>
              </a:solidFill>
              <a:effectLst/>
              <a:latin typeface="+mn-lt"/>
              <a:ea typeface="+mn-ea"/>
              <a:cs typeface="+mn-cs"/>
            </a:endParaRPr>
          </a:p>
          <a:p>
            <a:pPr marL="0" lvl="0" indent="0">
              <a:lnSpc>
                <a:spcPct val="150000"/>
              </a:lnSpc>
              <a:buFont typeface="Wingdings" panose="05000000000000000000" pitchFamily="2" charset="2"/>
              <a:buNone/>
            </a:pPr>
            <a:endParaRPr lang="fr-C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25603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80C01827-E191-4F16-967C-5F824E9F5835}" type="slidenum">
              <a:rPr lang="fr-CA" smtClean="0"/>
              <a:pPr/>
              <a:t>23</a:t>
            </a:fld>
            <a:endParaRPr lang="fr-CA"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normAutofit/>
          </a:bodyPr>
          <a:lstStyle/>
          <a:p>
            <a:pPr marL="171450" lvl="0" indent="-171450">
              <a:lnSpc>
                <a:spcPct val="150000"/>
              </a:lnSpc>
              <a:buFont typeface="Wingdings" panose="05000000000000000000" pitchFamily="2" charset="2"/>
              <a:buChar char="®"/>
            </a:pPr>
            <a:endParaRPr lang="fr-CA" sz="1200" kern="1200" dirty="0" smtClean="0">
              <a:solidFill>
                <a:schemeClr val="tx1"/>
              </a:solidFill>
              <a:effectLst/>
              <a:latin typeface="+mn-lt"/>
              <a:ea typeface="+mn-ea"/>
              <a:cs typeface="+mn-cs"/>
            </a:endParaRPr>
          </a:p>
          <a:p>
            <a:pPr marL="0" lvl="0" indent="0">
              <a:lnSpc>
                <a:spcPct val="150000"/>
              </a:lnSpc>
              <a:buFont typeface="Wingdings" panose="05000000000000000000" pitchFamily="2" charset="2"/>
              <a:buNone/>
            </a:pPr>
            <a:r>
              <a:rPr lang="fr-CA" sz="1200" b="1" kern="1200" dirty="0" smtClean="0">
                <a:solidFill>
                  <a:schemeClr val="tx1"/>
                </a:solidFill>
                <a:effectLst/>
                <a:latin typeface="+mn-lt"/>
                <a:ea typeface="+mn-ea"/>
                <a:cs typeface="+mn-cs"/>
              </a:rPr>
              <a:t>Parlerons aussi…</a:t>
            </a:r>
          </a:p>
          <a:p>
            <a:pPr eaLnBrk="1" hangingPunct="1">
              <a:lnSpc>
                <a:spcPct val="150000"/>
              </a:lnSpc>
            </a:pPr>
            <a:endParaRPr lang="fr-FR" b="1" dirty="0" smtClean="0"/>
          </a:p>
          <a:p>
            <a:pPr marL="171450" indent="-171450">
              <a:buFont typeface="Wingdings" panose="05000000000000000000" pitchFamily="2" charset="2"/>
              <a:buChar char="®"/>
            </a:pPr>
            <a:r>
              <a:rPr lang="fr-CA" sz="1200" b="1" i="0" kern="1200" dirty="0" smtClean="0">
                <a:solidFill>
                  <a:schemeClr val="tx1"/>
                </a:solidFill>
                <a:effectLst/>
                <a:latin typeface="+mn-lt"/>
                <a:ea typeface="+mn-ea"/>
                <a:cs typeface="+mn-cs"/>
              </a:rPr>
              <a:t>Conseils de sécurité en</a:t>
            </a:r>
            <a:r>
              <a:rPr lang="fr-CA" sz="1200" b="1" i="0" kern="1200" baseline="0" dirty="0" smtClean="0">
                <a:solidFill>
                  <a:schemeClr val="tx1"/>
                </a:solidFill>
                <a:effectLst/>
                <a:latin typeface="+mn-lt"/>
                <a:ea typeface="+mn-ea"/>
                <a:cs typeface="+mn-cs"/>
              </a:rPr>
              <a:t> lien avec internet</a:t>
            </a:r>
            <a:endParaRPr lang="fr-CA" sz="1200" b="1" i="0" kern="1200" dirty="0" smtClean="0">
              <a:solidFill>
                <a:schemeClr val="tx1"/>
              </a:solidFill>
              <a:effectLst/>
              <a:latin typeface="+mn-lt"/>
              <a:ea typeface="+mn-ea"/>
              <a:cs typeface="+mn-cs"/>
            </a:endParaRPr>
          </a:p>
          <a:p>
            <a:pPr marL="0" indent="0">
              <a:buFont typeface="Wingdings" panose="05000000000000000000" pitchFamily="2" charset="2"/>
              <a:buNone/>
            </a:pPr>
            <a:r>
              <a:rPr lang="fr-CA" sz="1200" kern="1200" dirty="0" smtClean="0">
                <a:solidFill>
                  <a:schemeClr val="tx1"/>
                </a:solidFill>
                <a:effectLst/>
                <a:latin typeface="+mn-lt"/>
                <a:ea typeface="+mn-ea"/>
                <a:cs typeface="+mn-cs"/>
              </a:rPr>
              <a:t>	</a:t>
            </a:r>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rPr>
              <a:t>Moyens simples pour appliquer les stratégies</a:t>
            </a:r>
          </a:p>
          <a:p>
            <a:pPr marL="171450" indent="-171450">
              <a:buFont typeface="Wingdings" panose="05000000000000000000" pitchFamily="2" charset="2"/>
              <a:buChar char="®"/>
            </a:pPr>
            <a:endParaRPr lang="fr-CA"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rPr>
              <a:t>Identifier </a:t>
            </a:r>
            <a:r>
              <a:rPr lang="fr-CA" sz="1200" b="1" kern="1200" dirty="0" smtClean="0">
                <a:solidFill>
                  <a:schemeClr val="tx1"/>
                </a:solidFill>
                <a:effectLst/>
                <a:latin typeface="+mn-lt"/>
                <a:ea typeface="+mn-ea"/>
                <a:cs typeface="+mn-cs"/>
              </a:rPr>
              <a:t>3 personnes de confiance </a:t>
            </a:r>
          </a:p>
          <a:p>
            <a:pPr marL="171450" indent="-171450">
              <a:buFont typeface="Wingdings" panose="05000000000000000000" pitchFamily="2" charset="2"/>
              <a:buChar char="®"/>
            </a:pPr>
            <a:endParaRPr lang="fr-CA"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Carte ressource</a:t>
            </a:r>
            <a:r>
              <a:rPr lang="fr-CA"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Aide-mémoire ou le signet, </a:t>
            </a: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Rencontres individuelles </a:t>
            </a:r>
          </a:p>
          <a:p>
            <a:pPr marL="171450" indent="-171450">
              <a:buFont typeface="Arial" panose="020B0604020202020204" pitchFamily="34" charset="0"/>
              <a:buChar char="•"/>
            </a:pPr>
            <a:endParaRPr lang="en-CA" sz="1200" b="1" kern="1200" dirty="0" smtClean="0">
              <a:solidFill>
                <a:schemeClr val="tx1"/>
              </a:solidFill>
              <a:effectLst/>
              <a:latin typeface="+mn-lt"/>
              <a:ea typeface="+mn-ea"/>
              <a:cs typeface="+mn-cs"/>
            </a:endParaRPr>
          </a:p>
          <a:p>
            <a:pPr marL="0" indent="0">
              <a:buFont typeface="Arial" panose="020B0604020202020204" pitchFamily="34" charset="0"/>
              <a:buNone/>
            </a:pPr>
            <a:r>
              <a:rPr lang="en-CA" sz="1200" b="1" kern="1200" dirty="0" smtClean="0">
                <a:solidFill>
                  <a:schemeClr val="tx1"/>
                </a:solidFill>
                <a:effectLst/>
                <a:latin typeface="+mn-lt"/>
                <a:ea typeface="+mn-ea"/>
                <a:cs typeface="+mn-cs"/>
              </a:rPr>
              <a:t>PRÉSENTER</a:t>
            </a:r>
            <a:r>
              <a:rPr lang="en-CA" sz="1200" b="1" kern="1200" baseline="0" dirty="0" smtClean="0">
                <a:solidFill>
                  <a:schemeClr val="tx1"/>
                </a:solidFill>
                <a:effectLst/>
                <a:latin typeface="+mn-lt"/>
                <a:ea typeface="+mn-ea"/>
                <a:cs typeface="+mn-cs"/>
              </a:rPr>
              <a:t> PIÈCE D’INTIMIDATION (</a:t>
            </a:r>
            <a:r>
              <a:rPr lang="en-CA" sz="1200" b="1" kern="1200" baseline="0" dirty="0" err="1" smtClean="0">
                <a:solidFill>
                  <a:schemeClr val="tx1"/>
                </a:solidFill>
                <a:effectLst/>
                <a:latin typeface="+mn-lt"/>
                <a:ea typeface="+mn-ea"/>
                <a:cs typeface="+mn-cs"/>
              </a:rPr>
              <a:t>voir</a:t>
            </a:r>
            <a:r>
              <a:rPr lang="en-CA" sz="1200" b="1" kern="1200" baseline="0" dirty="0" smtClean="0">
                <a:solidFill>
                  <a:schemeClr val="tx1"/>
                </a:solidFill>
                <a:effectLst/>
                <a:latin typeface="+mn-lt"/>
                <a:ea typeface="+mn-ea"/>
                <a:cs typeface="+mn-cs"/>
              </a:rPr>
              <a:t> comment </a:t>
            </a:r>
            <a:r>
              <a:rPr lang="en-CA" sz="1200" b="1" kern="1200" baseline="0" dirty="0" err="1" smtClean="0">
                <a:solidFill>
                  <a:schemeClr val="tx1"/>
                </a:solidFill>
                <a:effectLst/>
                <a:latin typeface="+mn-lt"/>
                <a:ea typeface="+mn-ea"/>
                <a:cs typeface="+mn-cs"/>
              </a:rPr>
              <a:t>ça</a:t>
            </a:r>
            <a:r>
              <a:rPr lang="en-CA" sz="1200" b="1" kern="1200" baseline="0" dirty="0" smtClean="0">
                <a:solidFill>
                  <a:schemeClr val="tx1"/>
                </a:solidFill>
                <a:effectLst/>
                <a:latin typeface="+mn-lt"/>
                <a:ea typeface="+mn-ea"/>
                <a:cs typeface="+mn-cs"/>
              </a:rPr>
              <a:t> se </a:t>
            </a:r>
            <a:r>
              <a:rPr lang="en-CA" sz="1200" b="1" kern="1200" baseline="0" dirty="0" err="1" smtClean="0">
                <a:solidFill>
                  <a:schemeClr val="tx1"/>
                </a:solidFill>
                <a:effectLst/>
                <a:latin typeface="+mn-lt"/>
                <a:ea typeface="+mn-ea"/>
                <a:cs typeface="+mn-cs"/>
              </a:rPr>
              <a:t>passe</a:t>
            </a:r>
            <a:r>
              <a:rPr lang="en-CA" sz="1200" b="1"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r>
              <a:rPr lang="en-CA" sz="1200" b="0" kern="1200" baseline="0" dirty="0" err="1" smtClean="0">
                <a:solidFill>
                  <a:schemeClr val="tx1"/>
                </a:solidFill>
                <a:effectLst/>
                <a:latin typeface="+mn-lt"/>
                <a:ea typeface="+mn-ea"/>
                <a:cs typeface="+mn-cs"/>
              </a:rPr>
              <a:t>Jouer</a:t>
            </a:r>
            <a:r>
              <a:rPr lang="en-CA" sz="1200" b="0" kern="1200" baseline="0" dirty="0" smtClean="0">
                <a:solidFill>
                  <a:schemeClr val="tx1"/>
                </a:solidFill>
                <a:effectLst/>
                <a:latin typeface="+mn-lt"/>
                <a:ea typeface="+mn-ea"/>
                <a:cs typeface="+mn-cs"/>
              </a:rPr>
              <a:t> 2 </a:t>
            </a:r>
            <a:r>
              <a:rPr lang="en-CA" sz="1200" b="0" kern="1200" baseline="0" dirty="0" err="1" smtClean="0">
                <a:solidFill>
                  <a:schemeClr val="tx1"/>
                </a:solidFill>
                <a:effectLst/>
                <a:latin typeface="+mn-lt"/>
                <a:ea typeface="+mn-ea"/>
                <a:cs typeface="+mn-cs"/>
              </a:rPr>
              <a:t>fois</a:t>
            </a:r>
            <a:endParaRPr lang="en-CA" sz="12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b="0" kern="1200" baseline="0" dirty="0" smtClean="0">
                <a:solidFill>
                  <a:schemeClr val="tx1"/>
                </a:solidFill>
                <a:effectLst/>
                <a:latin typeface="+mn-lt"/>
                <a:ea typeface="+mn-ea"/>
                <a:cs typeface="+mn-cs"/>
              </a:rPr>
              <a:t>1ière: Je </a:t>
            </a:r>
            <a:r>
              <a:rPr lang="en-CA" sz="1200" b="0" kern="1200" baseline="0" dirty="0" err="1" smtClean="0">
                <a:solidFill>
                  <a:schemeClr val="tx1"/>
                </a:solidFill>
                <a:effectLst/>
                <a:latin typeface="+mn-lt"/>
                <a:ea typeface="+mn-ea"/>
                <a:cs typeface="+mn-cs"/>
              </a:rPr>
              <a:t>suis</a:t>
            </a:r>
            <a:r>
              <a:rPr lang="en-CA" sz="1200" b="0" kern="1200" baseline="0" dirty="0" smtClean="0">
                <a:solidFill>
                  <a:schemeClr val="tx1"/>
                </a:solidFill>
                <a:effectLst/>
                <a:latin typeface="+mn-lt"/>
                <a:ea typeface="+mn-ea"/>
                <a:cs typeface="+mn-cs"/>
              </a:rPr>
              <a:t> enfant qui se fait </a:t>
            </a:r>
            <a:r>
              <a:rPr lang="en-CA" sz="1200" b="0" kern="1200" baseline="0" dirty="0" err="1" smtClean="0">
                <a:solidFill>
                  <a:schemeClr val="tx1"/>
                </a:solidFill>
                <a:effectLst/>
                <a:latin typeface="+mn-lt"/>
                <a:ea typeface="+mn-ea"/>
                <a:cs typeface="+mn-cs"/>
              </a:rPr>
              <a:t>intimider</a:t>
            </a:r>
            <a:endParaRPr lang="en-CA" sz="12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b="0" kern="1200" baseline="0" dirty="0" smtClean="0">
                <a:solidFill>
                  <a:schemeClr val="tx1"/>
                </a:solidFill>
                <a:effectLst/>
                <a:latin typeface="+mn-lt"/>
                <a:ea typeface="+mn-ea"/>
                <a:cs typeface="+mn-cs"/>
              </a:rPr>
              <a:t>2ième: </a:t>
            </a:r>
            <a:r>
              <a:rPr lang="en-CA" sz="1200" b="0" kern="1200" baseline="0" dirty="0" err="1" smtClean="0">
                <a:solidFill>
                  <a:schemeClr val="tx1"/>
                </a:solidFill>
                <a:effectLst/>
                <a:latin typeface="+mn-lt"/>
                <a:ea typeface="+mn-ea"/>
                <a:cs typeface="+mn-cs"/>
              </a:rPr>
              <a:t>besoin</a:t>
            </a:r>
            <a:r>
              <a:rPr lang="en-CA" sz="1200" b="0" kern="1200" baseline="0" dirty="0" smtClean="0">
                <a:solidFill>
                  <a:schemeClr val="tx1"/>
                </a:solidFill>
                <a:effectLst/>
                <a:latin typeface="+mn-lt"/>
                <a:ea typeface="+mn-ea"/>
                <a:cs typeface="+mn-cs"/>
              </a:rPr>
              <a:t> de </a:t>
            </a:r>
            <a:r>
              <a:rPr lang="en-CA" sz="1200" b="0" kern="1200" baseline="0" dirty="0" err="1" smtClean="0">
                <a:solidFill>
                  <a:schemeClr val="tx1"/>
                </a:solidFill>
                <a:effectLst/>
                <a:latin typeface="+mn-lt"/>
                <a:ea typeface="+mn-ea"/>
                <a:cs typeface="+mn-cs"/>
              </a:rPr>
              <a:t>vous</a:t>
            </a:r>
            <a:r>
              <a:rPr lang="en-CA" sz="1200" b="0" kern="1200" baseline="0" dirty="0" smtClean="0">
                <a:solidFill>
                  <a:schemeClr val="tx1"/>
                </a:solidFill>
                <a:effectLst/>
                <a:latin typeface="+mn-lt"/>
                <a:ea typeface="+mn-ea"/>
                <a:cs typeface="+mn-cs"/>
              </a:rPr>
              <a:t> pour </a:t>
            </a:r>
            <a:r>
              <a:rPr lang="en-CA" sz="1200" b="0" kern="1200" baseline="0" dirty="0" err="1" smtClean="0">
                <a:solidFill>
                  <a:schemeClr val="tx1"/>
                </a:solidFill>
                <a:effectLst/>
                <a:latin typeface="+mn-lt"/>
                <a:ea typeface="+mn-ea"/>
                <a:cs typeface="+mn-cs"/>
              </a:rPr>
              <a:t>m’aider</a:t>
            </a:r>
            <a:r>
              <a:rPr lang="en-CA" sz="1200" b="0" kern="1200" baseline="0" dirty="0" smtClean="0">
                <a:solidFill>
                  <a:schemeClr val="tx1"/>
                </a:solidFill>
                <a:effectLst/>
                <a:latin typeface="+mn-lt"/>
                <a:ea typeface="+mn-ea"/>
                <a:cs typeface="+mn-cs"/>
              </a:rPr>
              <a:t> à </a:t>
            </a:r>
            <a:r>
              <a:rPr lang="en-CA" sz="1200" b="0" kern="1200" baseline="0" dirty="0" err="1" smtClean="0">
                <a:solidFill>
                  <a:schemeClr val="tx1"/>
                </a:solidFill>
                <a:effectLst/>
                <a:latin typeface="+mn-lt"/>
                <a:ea typeface="+mn-ea"/>
                <a:cs typeface="+mn-cs"/>
              </a:rPr>
              <a:t>retrouver</a:t>
            </a:r>
            <a:r>
              <a:rPr lang="en-CA" sz="1200" b="0" kern="1200" baseline="0" dirty="0" smtClean="0">
                <a:solidFill>
                  <a:schemeClr val="tx1"/>
                </a:solidFill>
                <a:effectLst/>
                <a:latin typeface="+mn-lt"/>
                <a:ea typeface="+mn-ea"/>
                <a:cs typeface="+mn-cs"/>
              </a:rPr>
              <a:t> </a:t>
            </a:r>
            <a:r>
              <a:rPr lang="en-CA" sz="1200" b="0" kern="1200" baseline="0" dirty="0" err="1" smtClean="0">
                <a:solidFill>
                  <a:schemeClr val="tx1"/>
                </a:solidFill>
                <a:effectLst/>
                <a:latin typeface="+mn-lt"/>
                <a:ea typeface="+mn-ea"/>
                <a:cs typeface="+mn-cs"/>
              </a:rPr>
              <a:t>mes</a:t>
            </a:r>
            <a:r>
              <a:rPr lang="en-CA" sz="1200" b="0" kern="1200" baseline="0" dirty="0" smtClean="0">
                <a:solidFill>
                  <a:schemeClr val="tx1"/>
                </a:solidFill>
                <a:effectLst/>
                <a:latin typeface="+mn-lt"/>
                <a:ea typeface="+mn-ea"/>
                <a:cs typeface="+mn-cs"/>
              </a:rPr>
              <a:t> droits SFL</a:t>
            </a:r>
          </a:p>
          <a:p>
            <a:pPr marL="171450" indent="-171450">
              <a:buFont typeface="Arial" panose="020B0604020202020204" pitchFamily="34" charset="0"/>
              <a:buChar char="•"/>
            </a:pPr>
            <a:endParaRPr lang="en-CA" sz="1200" b="1" kern="1200" dirty="0" smtClean="0">
              <a:solidFill>
                <a:schemeClr val="tx1"/>
              </a:solidFill>
              <a:effectLst/>
              <a:latin typeface="+mn-lt"/>
              <a:ea typeface="+mn-ea"/>
              <a:cs typeface="+mn-cs"/>
            </a:endParaRPr>
          </a:p>
          <a:p>
            <a:pPr eaLnBrk="1" hangingPunct="1"/>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 </a:t>
            </a:r>
            <a:endParaRPr lang="fr-FR" dirty="0" smtClean="0"/>
          </a:p>
        </p:txBody>
      </p:sp>
    </p:spTree>
    <p:extLst>
      <p:ext uri="{BB962C8B-B14F-4D97-AF65-F5344CB8AC3E}">
        <p14:creationId xmlns:p14="http://schemas.microsoft.com/office/powerpoint/2010/main" val="407835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Afin de susciter la réflexion, nous vous invitons à prendre le questionnaire dans les documents qui vous ont été remis.</a:t>
            </a:r>
            <a:r>
              <a:rPr lang="fr-CA" dirty="0" smtClean="0">
                <a:effectLst/>
              </a:rPr>
              <a:t> </a:t>
            </a:r>
            <a:endParaRPr lang="fr-CA" dirty="0" smtClean="0"/>
          </a:p>
          <a:p>
            <a:endParaRPr lang="fr-CA" dirty="0" smtClean="0"/>
          </a:p>
          <a:p>
            <a:r>
              <a:rPr lang="fr-CA" dirty="0" smtClean="0"/>
              <a:t>On</a:t>
            </a:r>
            <a:r>
              <a:rPr lang="fr-CA" baseline="0" dirty="0" smtClean="0"/>
              <a:t> va le faire ensemble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24</a:t>
            </a:fld>
            <a:endParaRPr lang="fr-CA" dirty="0"/>
          </a:p>
        </p:txBody>
      </p:sp>
    </p:spTree>
    <p:extLst>
      <p:ext uri="{BB962C8B-B14F-4D97-AF65-F5344CB8AC3E}">
        <p14:creationId xmlns:p14="http://schemas.microsoft.com/office/powerpoint/2010/main" val="2643566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25</a:t>
            </a:fld>
            <a:endParaRPr lang="fr-CA" dirty="0"/>
          </a:p>
        </p:txBody>
      </p:sp>
    </p:spTree>
    <p:extLst>
      <p:ext uri="{BB962C8B-B14F-4D97-AF65-F5344CB8AC3E}">
        <p14:creationId xmlns:p14="http://schemas.microsoft.com/office/powerpoint/2010/main" val="1320397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85% des cas =</a:t>
            </a:r>
            <a:r>
              <a:rPr lang="fr-CA" baseline="0" dirty="0" smtClean="0"/>
              <a:t> d’autres enfants sont présents</a:t>
            </a:r>
          </a:p>
          <a:p>
            <a:endParaRPr lang="fr-CA" baseline="0" dirty="0" smtClean="0"/>
          </a:p>
          <a:p>
            <a:r>
              <a:rPr lang="fr-CA" baseline="0" dirty="0" smtClean="0"/>
              <a:t>Pairs interviennent= moins de 10 sec. Dans 57% des cas</a:t>
            </a:r>
          </a:p>
          <a:p>
            <a:endParaRPr lang="fr-CA" baseline="0" dirty="0" smtClean="0"/>
          </a:p>
          <a:p>
            <a:r>
              <a:rPr lang="fr-CA" baseline="0" dirty="0" smtClean="0"/>
              <a:t>Profs = au courant que de 4% des cas</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26</a:t>
            </a:fld>
            <a:endParaRPr lang="fr-CA" dirty="0"/>
          </a:p>
        </p:txBody>
      </p:sp>
    </p:spTree>
    <p:extLst>
      <p:ext uri="{BB962C8B-B14F-4D97-AF65-F5344CB8AC3E}">
        <p14:creationId xmlns:p14="http://schemas.microsoft.com/office/powerpoint/2010/main" val="2541237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27</a:t>
            </a:fld>
            <a:endParaRPr lang="fr-CA" dirty="0"/>
          </a:p>
        </p:txBody>
      </p:sp>
    </p:spTree>
    <p:extLst>
      <p:ext uri="{BB962C8B-B14F-4D97-AF65-F5344CB8AC3E}">
        <p14:creationId xmlns:p14="http://schemas.microsoft.com/office/powerpoint/2010/main" val="1763511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28</a:t>
            </a:fld>
            <a:endParaRPr lang="fr-CA" dirty="0"/>
          </a:p>
        </p:txBody>
      </p:sp>
    </p:spTree>
    <p:extLst>
      <p:ext uri="{BB962C8B-B14F-4D97-AF65-F5344CB8AC3E}">
        <p14:creationId xmlns:p14="http://schemas.microsoft.com/office/powerpoint/2010/main" val="1452679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Avez-vous des exemples de négligence?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29</a:t>
            </a:fld>
            <a:endParaRPr lang="fr-CA" dirty="0"/>
          </a:p>
        </p:txBody>
      </p:sp>
    </p:spTree>
    <p:extLst>
      <p:ext uri="{BB962C8B-B14F-4D97-AF65-F5344CB8AC3E}">
        <p14:creationId xmlns:p14="http://schemas.microsoft.com/office/powerpoint/2010/main" val="117197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Tx/>
              <a:buChar char="-"/>
            </a:pPr>
            <a:r>
              <a:rPr lang="fr-CA" dirty="0" smtClean="0"/>
              <a:t>Évaluation</a:t>
            </a:r>
            <a:r>
              <a:rPr lang="fr-CA" baseline="0" dirty="0" smtClean="0"/>
              <a:t> : quitte avant</a:t>
            </a:r>
          </a:p>
          <a:p>
            <a:pPr marL="0" indent="0">
              <a:buFontTx/>
              <a:buNone/>
            </a:pPr>
            <a:endParaRPr lang="fr-CA" baseline="0" dirty="0" smtClean="0"/>
          </a:p>
          <a:p>
            <a:pPr marL="171450" indent="-171450">
              <a:buFontTx/>
              <a:buChar char="-"/>
            </a:pPr>
            <a:r>
              <a:rPr lang="fr-CA" baseline="0" dirty="0" smtClean="0"/>
              <a:t>Durée 2h et pause</a:t>
            </a:r>
          </a:p>
          <a:p>
            <a:pPr marL="0" indent="0">
              <a:buFontTx/>
              <a:buNone/>
            </a:pPr>
            <a:endParaRPr lang="fr-CA" baseline="0" dirty="0" smtClean="0"/>
          </a:p>
          <a:p>
            <a:pPr marL="171450" indent="-171450">
              <a:buFontTx/>
              <a:buChar char="-"/>
            </a:pPr>
            <a:r>
              <a:rPr lang="fr-CA" baseline="0" dirty="0" smtClean="0"/>
              <a:t>Questions situations personnelles ou qui concernent leur enfants :  disponibles à la fin</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a:t>
            </a:fld>
            <a:endParaRPr lang="fr-CA" dirty="0"/>
          </a:p>
        </p:txBody>
      </p:sp>
    </p:spTree>
    <p:extLst>
      <p:ext uri="{BB962C8B-B14F-4D97-AF65-F5344CB8AC3E}">
        <p14:creationId xmlns:p14="http://schemas.microsoft.com/office/powerpoint/2010/main" val="1039116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30</a:t>
            </a:fld>
            <a:endParaRPr lang="fr-CA" dirty="0"/>
          </a:p>
        </p:txBody>
      </p:sp>
    </p:spTree>
    <p:extLst>
      <p:ext uri="{BB962C8B-B14F-4D97-AF65-F5344CB8AC3E}">
        <p14:creationId xmlns:p14="http://schemas.microsoft.com/office/powerpoint/2010/main" val="2561581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31</a:t>
            </a:fld>
            <a:endParaRPr lang="fr-CA" dirty="0"/>
          </a:p>
        </p:txBody>
      </p:sp>
    </p:spTree>
    <p:extLst>
      <p:ext uri="{BB962C8B-B14F-4D97-AF65-F5344CB8AC3E}">
        <p14:creationId xmlns:p14="http://schemas.microsoft.com/office/powerpoint/2010/main" val="561650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Ex : </a:t>
            </a:r>
            <a:r>
              <a:rPr lang="fr-CA" sz="1200" kern="1200" dirty="0" smtClean="0">
                <a:solidFill>
                  <a:schemeClr val="tx1"/>
                </a:solidFill>
                <a:effectLst/>
                <a:latin typeface="+mn-lt"/>
                <a:ea typeface="+mn-ea"/>
                <a:cs typeface="+mn-cs"/>
              </a:rPr>
              <a:t>Attouchement, inceste, prostitution, pornographie juvénile, pédophilie, harcèlement sexuel, exhibitionnisme, voyeurisme. Cela ne requiert pas nécessairement de contact avec la victime.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32</a:t>
            </a:fld>
            <a:endParaRPr lang="fr-CA" dirty="0"/>
          </a:p>
        </p:txBody>
      </p:sp>
    </p:spTree>
    <p:extLst>
      <p:ext uri="{BB962C8B-B14F-4D97-AF65-F5344CB8AC3E}">
        <p14:creationId xmlns:p14="http://schemas.microsoft.com/office/powerpoint/2010/main" val="3418294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33</a:t>
            </a:fld>
            <a:endParaRPr lang="fr-CA" dirty="0"/>
          </a:p>
        </p:txBody>
      </p:sp>
    </p:spTree>
    <p:extLst>
      <p:ext uri="{BB962C8B-B14F-4D97-AF65-F5344CB8AC3E}">
        <p14:creationId xmlns:p14="http://schemas.microsoft.com/office/powerpoint/2010/main" val="2771025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34</a:t>
            </a:fld>
            <a:endParaRPr lang="fr-CA" dirty="0"/>
          </a:p>
        </p:txBody>
      </p:sp>
    </p:spTree>
    <p:extLst>
      <p:ext uri="{BB962C8B-B14F-4D97-AF65-F5344CB8AC3E}">
        <p14:creationId xmlns:p14="http://schemas.microsoft.com/office/powerpoint/2010/main" val="2392358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En douceur suite</a:t>
            </a:r>
            <a:r>
              <a:rPr lang="fr-CA" baseline="0" dirty="0" smtClean="0"/>
              <a:t> long conditionnement</a:t>
            </a:r>
          </a:p>
          <a:p>
            <a:endParaRPr lang="fr-CA" baseline="0" dirty="0" smtClean="0"/>
          </a:p>
          <a:p>
            <a:r>
              <a:rPr lang="fr-CA" baseline="0" dirty="0" smtClean="0"/>
              <a:t>Affection= besoin d’être valorisé, d’être complimenté</a:t>
            </a:r>
          </a:p>
          <a:p>
            <a:endParaRPr lang="fr-CA" baseline="0" dirty="0" smtClean="0"/>
          </a:p>
          <a:p>
            <a:r>
              <a:rPr lang="fr-CA" baseline="0" dirty="0" smtClean="0"/>
              <a:t>Toujours allé plus loin</a:t>
            </a:r>
            <a:r>
              <a:rPr lang="fr-CA" baseline="0" dirty="0"/>
              <a:t> </a:t>
            </a:r>
            <a:r>
              <a:rPr lang="fr-CA" baseline="0" dirty="0" smtClean="0"/>
              <a:t>= graduelle pas faire peur, sortir gagnant et renforcir pouvoir</a:t>
            </a:r>
          </a:p>
          <a:p>
            <a:endParaRPr lang="fr-CA" baseline="0" dirty="0" smtClean="0"/>
          </a:p>
          <a:p>
            <a:r>
              <a:rPr lang="fr-CA" baseline="0" dirty="0" smtClean="0"/>
              <a:t>Confusion = mêlé « ben voyons c’est juste de l’affection…les gens qui s’aiment font ça »</a:t>
            </a:r>
          </a:p>
          <a:p>
            <a:endParaRPr lang="fr-CA" baseline="0" dirty="0" smtClean="0"/>
          </a:p>
          <a:p>
            <a:r>
              <a:rPr lang="fr-CA" baseline="0" dirty="0" smtClean="0"/>
              <a:t>79% a. s. pas des incidents isolées</a:t>
            </a:r>
          </a:p>
          <a:p>
            <a:r>
              <a:rPr lang="fr-CA" baseline="0" dirty="0" smtClean="0"/>
              <a:t>90% des </a:t>
            </a:r>
            <a:r>
              <a:rPr lang="fr-CA" baseline="0" dirty="0" err="1" smtClean="0"/>
              <a:t>a.s</a:t>
            </a:r>
            <a:r>
              <a:rPr lang="fr-CA" baseline="0" dirty="0" smtClean="0"/>
              <a:t>. ne sont pas déclarées à la police</a:t>
            </a: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35</a:t>
            </a:fld>
            <a:endParaRPr lang="fr-CA" dirty="0"/>
          </a:p>
        </p:txBody>
      </p:sp>
    </p:spTree>
    <p:extLst>
      <p:ext uri="{BB962C8B-B14F-4D97-AF65-F5344CB8AC3E}">
        <p14:creationId xmlns:p14="http://schemas.microsoft.com/office/powerpoint/2010/main" val="1549739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Plus de la moitié d’entre eux ont commencé </a:t>
            </a:r>
            <a:r>
              <a:rPr lang="fr-CA" dirty="0" err="1" smtClean="0"/>
              <a:t>a.s</a:t>
            </a:r>
            <a:r>
              <a:rPr lang="fr-CA" dirty="0" smtClean="0"/>
              <a:t>. adolescence</a:t>
            </a:r>
          </a:p>
          <a:p>
            <a:endParaRPr lang="fr-CA" dirty="0" smtClean="0"/>
          </a:p>
          <a:p>
            <a:r>
              <a:rPr lang="fr-CA" dirty="0" smtClean="0"/>
              <a:t>Pas des malades mentaux au sens propre du terme</a:t>
            </a:r>
          </a:p>
          <a:p>
            <a:endParaRPr lang="fr-CA" dirty="0" smtClean="0"/>
          </a:p>
          <a:p>
            <a:r>
              <a:rPr lang="fr-CA" dirty="0" smtClean="0"/>
              <a:t>Ni</a:t>
            </a:r>
            <a:r>
              <a:rPr lang="fr-CA" baseline="0" dirty="0" smtClean="0"/>
              <a:t> des homosexuels</a:t>
            </a:r>
          </a:p>
          <a:p>
            <a:endParaRPr lang="fr-CA" baseline="0" dirty="0" smtClean="0"/>
          </a:p>
          <a:p>
            <a:r>
              <a:rPr lang="fr-CA" baseline="0" dirty="0" smtClean="0"/>
              <a:t>De plus, ce ne sont pas des gens qui souffrent de santé mentale, car 97% des </a:t>
            </a:r>
            <a:r>
              <a:rPr lang="fr-CA" baseline="0" dirty="0" err="1" smtClean="0"/>
              <a:t>a.s</a:t>
            </a:r>
            <a:r>
              <a:rPr lang="fr-CA" baseline="0" dirty="0" smtClean="0"/>
              <a:t>. d’enfants ont un profil psycho. normal</a:t>
            </a:r>
          </a:p>
          <a:p>
            <a:endParaRPr lang="fr-CA" baseline="0" dirty="0" smtClean="0"/>
          </a:p>
          <a:p>
            <a:r>
              <a:rPr lang="fr-CA" baseline="0" dirty="0" smtClean="0"/>
              <a:t>Violence physique et psycho : 50/50 hommes et femmes</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36</a:t>
            </a:fld>
            <a:endParaRPr lang="fr-CA" dirty="0"/>
          </a:p>
        </p:txBody>
      </p:sp>
    </p:spTree>
    <p:extLst>
      <p:ext uri="{BB962C8B-B14F-4D97-AF65-F5344CB8AC3E}">
        <p14:creationId xmlns:p14="http://schemas.microsoft.com/office/powerpoint/2010/main" val="3375454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baseline="0" dirty="0" smtClean="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37</a:t>
            </a:fld>
            <a:endParaRPr lang="fr-CA" dirty="0"/>
          </a:p>
        </p:txBody>
      </p:sp>
    </p:spTree>
    <p:extLst>
      <p:ext uri="{BB962C8B-B14F-4D97-AF65-F5344CB8AC3E}">
        <p14:creationId xmlns:p14="http://schemas.microsoft.com/office/powerpoint/2010/main" val="2530575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Cette violence fait référence au Débit</a:t>
            </a:r>
          </a:p>
          <a:p>
            <a:endParaRPr lang="fr-CA" dirty="0" smtClean="0"/>
          </a:p>
          <a:p>
            <a:r>
              <a:rPr lang="fr-CA" dirty="0" smtClean="0"/>
              <a:t>Ton</a:t>
            </a:r>
          </a:p>
          <a:p>
            <a:endParaRPr lang="fr-CA" dirty="0" smtClean="0"/>
          </a:p>
          <a:p>
            <a:r>
              <a:rPr lang="fr-CA" dirty="0" smtClean="0"/>
              <a:t>Vocabulaire utilisé</a:t>
            </a:r>
          </a:p>
          <a:p>
            <a:endParaRPr lang="fr-CA" dirty="0" smtClean="0"/>
          </a:p>
          <a:p>
            <a:r>
              <a:rPr lang="fr-CA" dirty="0" smtClean="0"/>
              <a:t>Plus oublié et banalisé surtout entre les jeunes</a:t>
            </a:r>
          </a:p>
          <a:p>
            <a:endParaRPr lang="fr-CA" dirty="0" smtClean="0"/>
          </a:p>
          <a:p>
            <a:r>
              <a:rPr lang="fr-CA" dirty="0" smtClean="0"/>
              <a:t>La répétition est aussi un facteur</a:t>
            </a:r>
          </a:p>
          <a:p>
            <a:endParaRPr lang="fr-CA" dirty="0" smtClean="0"/>
          </a:p>
          <a:p>
            <a:r>
              <a:rPr lang="fr-CA" dirty="0" smtClean="0"/>
              <a:t>À force d’entendre ces mots, les enfants finissent par croire ce qu’on dit d’eux</a:t>
            </a:r>
          </a:p>
          <a:p>
            <a:endParaRPr lang="fr-CA" dirty="0" smtClean="0"/>
          </a:p>
          <a:p>
            <a:r>
              <a:rPr lang="fr-CA" dirty="0" smtClean="0"/>
              <a:t>Confiance se brise et estime perso. diminue</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38</a:t>
            </a:fld>
            <a:endParaRPr lang="fr-CA" dirty="0"/>
          </a:p>
        </p:txBody>
      </p:sp>
    </p:spTree>
    <p:extLst>
      <p:ext uri="{BB962C8B-B14F-4D97-AF65-F5344CB8AC3E}">
        <p14:creationId xmlns:p14="http://schemas.microsoft.com/office/powerpoint/2010/main" val="2433450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Attitude</a:t>
            </a:r>
          </a:p>
          <a:p>
            <a:endParaRPr lang="fr-CA" dirty="0" smtClean="0"/>
          </a:p>
          <a:p>
            <a:r>
              <a:rPr lang="fr-CA" dirty="0" smtClean="0"/>
              <a:t>Geste</a:t>
            </a:r>
          </a:p>
          <a:p>
            <a:endParaRPr lang="fr-CA" dirty="0" smtClean="0"/>
          </a:p>
          <a:p>
            <a:r>
              <a:rPr lang="fr-CA" dirty="0" smtClean="0"/>
              <a:t>Subtile pas besoin de toucher</a:t>
            </a:r>
          </a:p>
          <a:p>
            <a:endParaRPr lang="fr-CA" dirty="0" smtClean="0"/>
          </a:p>
          <a:p>
            <a:r>
              <a:rPr lang="fr-CA" dirty="0" smtClean="0"/>
              <a:t>Plus méconnue et fait le plus mal</a:t>
            </a:r>
          </a:p>
          <a:p>
            <a:endParaRPr lang="fr-CA" dirty="0" smtClean="0"/>
          </a:p>
          <a:p>
            <a:r>
              <a:rPr lang="fr-CA" dirty="0" smtClean="0"/>
              <a:t>Elle a pour effet de dénigrer la personne dans sa valeur en tant qu’individu</a:t>
            </a:r>
          </a:p>
          <a:p>
            <a:endParaRPr lang="fr-CA" dirty="0" smtClean="0"/>
          </a:p>
          <a:p>
            <a:r>
              <a:rPr lang="fr-CA" dirty="0" smtClean="0"/>
              <a:t>Elle réfère à toutes paroles et actions qui portent atteinte à intégrité psychique et mentale</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39</a:t>
            </a:fld>
            <a:endParaRPr lang="fr-CA" dirty="0"/>
          </a:p>
        </p:txBody>
      </p:sp>
    </p:spTree>
    <p:extLst>
      <p:ext uri="{BB962C8B-B14F-4D97-AF65-F5344CB8AC3E}">
        <p14:creationId xmlns:p14="http://schemas.microsoft.com/office/powerpoint/2010/main" val="37842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CA" sz="1200" kern="1200" dirty="0" smtClean="0">
                <a:solidFill>
                  <a:schemeClr val="tx1"/>
                </a:solidFill>
                <a:effectLst/>
                <a:latin typeface="+mn-lt"/>
                <a:ea typeface="+mn-ea"/>
                <a:cs typeface="+mn-cs"/>
              </a:rPr>
              <a:t>Le programme ESPACE vise la prévention de toutes les formes de violence … </a:t>
            </a:r>
            <a:r>
              <a:rPr lang="fr-CA" sz="1200" kern="1200" dirty="0" err="1" smtClean="0">
                <a:solidFill>
                  <a:schemeClr val="tx1"/>
                </a:solidFill>
                <a:effectLst/>
                <a:latin typeface="+mn-lt"/>
                <a:ea typeface="+mn-ea"/>
                <a:cs typeface="+mn-cs"/>
              </a:rPr>
              <a:t>VVer</a:t>
            </a:r>
            <a:r>
              <a:rPr lang="fr-CA" sz="1200" kern="1200" dirty="0" smtClean="0">
                <a:solidFill>
                  <a:schemeClr val="tx1"/>
                </a:solidFill>
                <a:effectLst/>
                <a:latin typeface="+mn-lt"/>
                <a:ea typeface="+mn-ea"/>
                <a:cs typeface="+mn-cs"/>
              </a:rPr>
              <a:t>/</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VPsy</a:t>
            </a:r>
            <a:r>
              <a:rPr lang="fr-CA" sz="1200" kern="1200" baseline="0" dirty="0" smtClean="0">
                <a:solidFill>
                  <a:schemeClr val="tx1"/>
                </a:solidFill>
                <a:effectLst/>
                <a:latin typeface="+mn-lt"/>
                <a:ea typeface="+mn-ea"/>
                <a:cs typeface="+mn-cs"/>
              </a:rPr>
              <a:t> / VP / VS et / N / I</a:t>
            </a:r>
            <a:r>
              <a:rPr lang="fr-CA" sz="1200" kern="1200" dirty="0" smtClean="0">
                <a:solidFill>
                  <a:schemeClr val="tx1"/>
                </a:solidFill>
                <a:effectLst/>
                <a:latin typeface="+mn-lt"/>
                <a:ea typeface="+mn-ea"/>
                <a:cs typeface="+mn-cs"/>
              </a:rPr>
              <a:t>ntimidation.  </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4 volets indissociables</a:t>
            </a:r>
            <a:r>
              <a:rPr lang="fr-CA" sz="1200" kern="1200" dirty="0" smtClean="0">
                <a:solidFill>
                  <a:schemeClr val="tx1"/>
                </a:solidFill>
                <a:effectLst/>
                <a:latin typeface="+mn-lt"/>
                <a:ea typeface="+mn-ea"/>
                <a:cs typeface="+mn-cs"/>
              </a:rPr>
              <a:t> …  et</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Quelques fois, nous offrons </a:t>
            </a:r>
            <a:r>
              <a:rPr lang="fr-CA" sz="1200" b="0" kern="1200" dirty="0" smtClean="0">
                <a:solidFill>
                  <a:schemeClr val="tx1"/>
                </a:solidFill>
                <a:effectLst/>
                <a:latin typeface="+mn-lt"/>
                <a:ea typeface="+mn-ea"/>
                <a:cs typeface="+mn-cs"/>
              </a:rPr>
              <a:t>des </a:t>
            </a:r>
            <a:r>
              <a:rPr lang="fr-CA" sz="1200" b="1" kern="1200" dirty="0" smtClean="0">
                <a:solidFill>
                  <a:schemeClr val="tx1"/>
                </a:solidFill>
                <a:effectLst/>
                <a:latin typeface="+mn-lt"/>
                <a:ea typeface="+mn-ea"/>
                <a:cs typeface="+mn-cs"/>
              </a:rPr>
              <a:t>ateliers-conférences</a:t>
            </a:r>
            <a:r>
              <a:rPr lang="fr-CA" sz="1200" b="1" kern="1200" baseline="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à des organismes communautaires pour répondre à des besoins spécifiques au niveau de la prévention.</a:t>
            </a:r>
          </a:p>
          <a:p>
            <a:r>
              <a:rPr lang="fr-CA"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Les principaux objectifs sont</a:t>
            </a:r>
            <a:r>
              <a:rPr lang="fr-CA" sz="1200" kern="1200" dirty="0" smtClean="0">
                <a:solidFill>
                  <a:schemeClr val="tx1"/>
                </a:solidFill>
                <a:effectLst/>
                <a:latin typeface="+mn-lt"/>
                <a:ea typeface="+mn-ea"/>
                <a:cs typeface="+mn-cs"/>
              </a:rPr>
              <a:t> </a:t>
            </a:r>
            <a:r>
              <a:rPr lang="fr-CA" sz="1200" kern="1200" baseline="0" dirty="0" smtClean="0">
                <a:solidFill>
                  <a:schemeClr val="tx1"/>
                </a:solidFill>
                <a:effectLst/>
                <a:latin typeface="+mn-lt"/>
                <a:ea typeface="+mn-ea"/>
                <a:cs typeface="+mn-cs"/>
              </a:rPr>
              <a:t> …  </a:t>
            </a:r>
          </a:p>
          <a:p>
            <a:pPr marL="640080" marR="0" lvl="1" indent="-246888" algn="just" defTabSz="914400" rtl="0" eaLnBrk="1" fontAlgn="auto" latinLnBrk="0" hangingPunct="1">
              <a:lnSpc>
                <a:spcPct val="100000"/>
              </a:lnSpc>
              <a:spcBef>
                <a:spcPct val="20000"/>
              </a:spcBef>
              <a:spcAft>
                <a:spcPts val="0"/>
              </a:spcAft>
              <a:buClr>
                <a:srgbClr val="0BD0D9"/>
              </a:buClr>
              <a:buSzPct val="85000"/>
              <a:buFont typeface="Wingdings" pitchFamily="2" charset="2"/>
              <a:buChar char="F"/>
              <a:tabLst/>
              <a:defRPr/>
            </a:pPr>
            <a:r>
              <a:rPr kumimoji="0" lang="fr-CA" sz="2400" b="0" i="0" u="none" strike="noStrike" kern="1200" cap="none" spc="0" normalizeH="0" baseline="0" noProof="0" dirty="0" smtClean="0">
                <a:ln>
                  <a:noFill/>
                </a:ln>
                <a:solidFill>
                  <a:prstClr val="white"/>
                </a:solidFill>
                <a:effectLst/>
                <a:uLnTx/>
                <a:uFillTx/>
                <a:latin typeface="Comic Sans MS"/>
                <a:ea typeface="+mn-ea"/>
                <a:cs typeface="+mn-cs"/>
              </a:rPr>
              <a:t>Outiller les adultes et les enfants</a:t>
            </a:r>
          </a:p>
          <a:p>
            <a:pPr marL="640080" marR="0" lvl="1" indent="-246888" algn="just" defTabSz="914400" rtl="0" eaLnBrk="1" fontAlgn="auto" latinLnBrk="0" hangingPunct="1">
              <a:lnSpc>
                <a:spcPct val="100000"/>
              </a:lnSpc>
              <a:spcBef>
                <a:spcPct val="20000"/>
              </a:spcBef>
              <a:spcAft>
                <a:spcPts val="0"/>
              </a:spcAft>
              <a:buClr>
                <a:srgbClr val="0BD0D9"/>
              </a:buClr>
              <a:buSzPct val="85000"/>
              <a:buFont typeface="Wingdings" pitchFamily="2" charset="2"/>
              <a:buChar char="F"/>
              <a:tabLst/>
              <a:defRPr/>
            </a:pPr>
            <a:r>
              <a:rPr kumimoji="0" lang="fr-CA" sz="2400" b="0" i="0" u="none" strike="noStrike" kern="1200" cap="none" spc="0" normalizeH="0" baseline="0" noProof="0" dirty="0" smtClean="0">
                <a:ln>
                  <a:noFill/>
                </a:ln>
                <a:solidFill>
                  <a:prstClr val="white"/>
                </a:solidFill>
                <a:effectLst/>
                <a:uLnTx/>
                <a:uFillTx/>
                <a:latin typeface="Comic Sans MS"/>
                <a:ea typeface="+mn-ea"/>
                <a:cs typeface="+mn-cs"/>
              </a:rPr>
              <a:t>Reconnaître les violences</a:t>
            </a:r>
          </a:p>
          <a:p>
            <a:pPr marL="640080" marR="0" lvl="1" indent="-246888" algn="just" defTabSz="914400" rtl="0" eaLnBrk="1" fontAlgn="auto" latinLnBrk="0" hangingPunct="1">
              <a:lnSpc>
                <a:spcPct val="100000"/>
              </a:lnSpc>
              <a:spcBef>
                <a:spcPct val="20000"/>
              </a:spcBef>
              <a:spcAft>
                <a:spcPts val="0"/>
              </a:spcAft>
              <a:buClr>
                <a:srgbClr val="0BD0D9"/>
              </a:buClr>
              <a:buSzPct val="85000"/>
              <a:buFont typeface="Wingdings" pitchFamily="2" charset="2"/>
              <a:buChar char="F"/>
              <a:tabLst/>
              <a:defRPr/>
            </a:pPr>
            <a:r>
              <a:rPr kumimoji="0" lang="fr-CA" sz="2400" b="0" i="0" u="none" strike="noStrike" kern="1200" cap="none" spc="0" normalizeH="0" baseline="0" noProof="0" dirty="0" smtClean="0">
                <a:ln>
                  <a:noFill/>
                </a:ln>
                <a:solidFill>
                  <a:prstClr val="white"/>
                </a:solidFill>
                <a:effectLst/>
                <a:uLnTx/>
                <a:uFillTx/>
                <a:latin typeface="Comic Sans MS"/>
                <a:ea typeface="+mn-ea"/>
                <a:cs typeface="+mn-cs"/>
              </a:rPr>
              <a:t>Donner des moyens concrets pour y faire face</a:t>
            </a:r>
          </a:p>
          <a:p>
            <a:pPr marL="640080" marR="0" lvl="1" indent="-246888" algn="just" defTabSz="914400" rtl="0" eaLnBrk="1" fontAlgn="auto" latinLnBrk="0" hangingPunct="1">
              <a:lnSpc>
                <a:spcPct val="100000"/>
              </a:lnSpc>
              <a:spcBef>
                <a:spcPct val="20000"/>
              </a:spcBef>
              <a:spcAft>
                <a:spcPts val="0"/>
              </a:spcAft>
              <a:buClr>
                <a:srgbClr val="0BD0D9"/>
              </a:buClr>
              <a:buSzPct val="85000"/>
              <a:buFont typeface="Wingdings" pitchFamily="2" charset="2"/>
              <a:buChar char="F"/>
              <a:tabLst/>
              <a:defRPr/>
            </a:pPr>
            <a:r>
              <a:rPr kumimoji="0" lang="fr-CA" sz="2400" b="0" i="0" u="none" strike="noStrike" kern="1200" cap="none" spc="0" normalizeH="0" baseline="0" noProof="0" dirty="0" smtClean="0">
                <a:ln>
                  <a:noFill/>
                </a:ln>
                <a:solidFill>
                  <a:prstClr val="white"/>
                </a:solidFill>
                <a:effectLst/>
                <a:uLnTx/>
                <a:uFillTx/>
                <a:latin typeface="Comic Sans MS"/>
                <a:ea typeface="+mn-ea"/>
                <a:cs typeface="+mn-cs"/>
              </a:rPr>
              <a:t>Développer la confiance en soi et l’autonomie</a:t>
            </a:r>
            <a:endParaRPr lang="fr-CA" sz="1200" kern="1200" baseline="0" dirty="0" smtClean="0">
              <a:solidFill>
                <a:schemeClr val="tx1"/>
              </a:solidFill>
              <a:effectLst/>
              <a:latin typeface="+mn-lt"/>
              <a:ea typeface="+mn-ea"/>
              <a:cs typeface="+mn-cs"/>
            </a:endParaRPr>
          </a:p>
          <a:p>
            <a:endParaRPr lang="fr-CA" sz="1200" kern="1200" baseline="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C’est pour cela qu’ESPACE à besoin de vous et de l’implication du milieu pour y arriver.</a:t>
            </a:r>
          </a:p>
          <a:p>
            <a:r>
              <a:rPr lang="fr-CA"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smtClean="0">
                <a:ln>
                  <a:noFill/>
                </a:ln>
                <a:solidFill>
                  <a:prstClr val="black"/>
                </a:solidFill>
                <a:effectLst/>
                <a:uLnTx/>
                <a:uFillTx/>
                <a:latin typeface="+mn-lt"/>
                <a:ea typeface="+mn-ea"/>
                <a:cs typeface="+mn-cs"/>
              </a:rPr>
              <a:t>Notre objectif c’est de créer un réseau d’entraide </a:t>
            </a:r>
            <a:r>
              <a:rPr kumimoji="0" lang="fr-CA" sz="1400" b="0" i="0" u="none" strike="noStrike" kern="1200" cap="none" spc="0" normalizeH="0" baseline="0" noProof="0" dirty="0" smtClean="0">
                <a:ln>
                  <a:noFill/>
                </a:ln>
                <a:solidFill>
                  <a:prstClr val="black"/>
                </a:solidFill>
                <a:effectLst/>
                <a:uLnTx/>
                <a:uFillTx/>
                <a:latin typeface="+mn-lt"/>
                <a:ea typeface="+mn-ea"/>
                <a:cs typeface="+mn-cs"/>
              </a:rPr>
              <a:t>dans le milieu pour que les </a:t>
            </a:r>
            <a:r>
              <a:rPr kumimoji="0" lang="fr-CA" sz="1400" b="1" i="0" u="none" strike="noStrike" kern="1200" cap="all" spc="0" normalizeH="0" baseline="0" noProof="0" dirty="0" smtClean="0">
                <a:ln>
                  <a:noFill/>
                </a:ln>
                <a:solidFill>
                  <a:prstClr val="black"/>
                </a:solidFill>
                <a:effectLst/>
                <a:uLnTx/>
                <a:uFillTx/>
                <a:latin typeface="+mn-lt"/>
                <a:ea typeface="+mn-ea"/>
                <a:cs typeface="+mn-cs"/>
              </a:rPr>
              <a:t>enfants et les adultes </a:t>
            </a:r>
            <a:r>
              <a:rPr kumimoji="0" lang="fr-CA" sz="1400" b="0" i="0" u="none" strike="noStrike" kern="1200" cap="none" spc="0" normalizeH="0" baseline="0" noProof="0" dirty="0" smtClean="0">
                <a:ln>
                  <a:noFill/>
                </a:ln>
                <a:solidFill>
                  <a:prstClr val="black"/>
                </a:solidFill>
                <a:effectLst/>
                <a:uLnTx/>
                <a:uFillTx/>
                <a:latin typeface="+mn-lt"/>
                <a:ea typeface="+mn-ea"/>
                <a:cs typeface="+mn-cs"/>
              </a:rPr>
              <a:t>se sentent </a:t>
            </a:r>
            <a:r>
              <a:rPr kumimoji="0" lang="fr-CA" sz="1400" b="1" i="0" u="none" strike="noStrike" kern="1200" cap="all" spc="0" normalizeH="0" baseline="0" noProof="0" dirty="0" smtClean="0">
                <a:ln>
                  <a:noFill/>
                </a:ln>
                <a:solidFill>
                  <a:prstClr val="black"/>
                </a:solidFill>
                <a:effectLst/>
                <a:uLnTx/>
                <a:uFillTx/>
                <a:latin typeface="+mn-lt"/>
                <a:ea typeface="+mn-ea"/>
                <a:cs typeface="+mn-cs"/>
              </a:rPr>
              <a:t>outillés et appuyés </a:t>
            </a:r>
            <a:r>
              <a:rPr kumimoji="0" lang="fr-CA" sz="1400" b="0" i="0" u="none" strike="noStrike" kern="1200" cap="none" spc="0" normalizeH="0" baseline="0" noProof="0" dirty="0" smtClean="0">
                <a:ln>
                  <a:noFill/>
                </a:ln>
                <a:solidFill>
                  <a:prstClr val="black"/>
                </a:solidFill>
                <a:effectLst/>
                <a:uLnTx/>
                <a:uFillTx/>
                <a:latin typeface="+mn-lt"/>
                <a:ea typeface="+mn-ea"/>
                <a:cs typeface="+mn-cs"/>
              </a:rPr>
              <a:t>dans la lutte contre les violences commises envers les enfants. </a:t>
            </a:r>
          </a:p>
          <a:p>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a:t>
            </a:fld>
            <a:endParaRPr lang="fr-CA" dirty="0"/>
          </a:p>
        </p:txBody>
      </p:sp>
    </p:spTree>
    <p:extLst>
      <p:ext uri="{BB962C8B-B14F-4D97-AF65-F5344CB8AC3E}">
        <p14:creationId xmlns:p14="http://schemas.microsoft.com/office/powerpoint/2010/main" val="4145528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40</a:t>
            </a:fld>
            <a:endParaRPr lang="fr-CA" dirty="0"/>
          </a:p>
        </p:txBody>
      </p:sp>
    </p:spTree>
    <p:extLst>
      <p:ext uri="{BB962C8B-B14F-4D97-AF65-F5344CB8AC3E}">
        <p14:creationId xmlns:p14="http://schemas.microsoft.com/office/powerpoint/2010/main" val="164085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On peut se demander si le fait d’avoir perdu patience</a:t>
            </a:r>
          </a:p>
          <a:p>
            <a:endParaRPr lang="fr-CA" dirty="0" smtClean="0"/>
          </a:p>
          <a:p>
            <a:r>
              <a:rPr lang="fr-CA" dirty="0" smtClean="0"/>
              <a:t>D’avoir donné une claque fesse de son enfant</a:t>
            </a:r>
            <a:r>
              <a:rPr lang="fr-CA" baseline="0" dirty="0" smtClean="0"/>
              <a:t> ou</a:t>
            </a:r>
          </a:p>
          <a:p>
            <a:endParaRPr lang="fr-CA" baseline="0" dirty="0" smtClean="0"/>
          </a:p>
          <a:p>
            <a:r>
              <a:rPr lang="fr-CA" baseline="0" dirty="0" smtClean="0"/>
              <a:t>De l’avoir laissé seul à la maison</a:t>
            </a:r>
          </a:p>
          <a:p>
            <a:endParaRPr lang="fr-CA" baseline="0" dirty="0" smtClean="0"/>
          </a:p>
          <a:p>
            <a:r>
              <a:rPr lang="fr-CA" baseline="0" dirty="0" smtClean="0"/>
              <a:t>Constitue de la violence ou négligence</a:t>
            </a:r>
          </a:p>
          <a:p>
            <a:endParaRPr lang="fr-CA" baseline="0" dirty="0" smtClean="0"/>
          </a:p>
          <a:p>
            <a:r>
              <a:rPr lang="fr-CA" baseline="0" dirty="0" smtClean="0"/>
              <a:t>La ligne démarcation n’est pas toujours claire</a:t>
            </a:r>
          </a:p>
          <a:p>
            <a:endParaRPr lang="fr-CA" baseline="0" dirty="0" smtClean="0"/>
          </a:p>
          <a:p>
            <a:r>
              <a:rPr lang="fr-CA" baseline="0" dirty="0" smtClean="0"/>
              <a:t>Distinction entre geste exceptionnel et actes répétés qui affectent la santé physique et psychologiques </a:t>
            </a:r>
          </a:p>
          <a:p>
            <a:endParaRPr lang="fr-CA" baseline="0" dirty="0" smtClean="0"/>
          </a:p>
          <a:p>
            <a:r>
              <a:rPr lang="fr-CA" baseline="0" dirty="0" smtClean="0"/>
              <a:t>Impacts pas le même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41</a:t>
            </a:fld>
            <a:endParaRPr lang="fr-CA" dirty="0"/>
          </a:p>
        </p:txBody>
      </p:sp>
    </p:spTree>
    <p:extLst>
      <p:ext uri="{BB962C8B-B14F-4D97-AF65-F5344CB8AC3E}">
        <p14:creationId xmlns:p14="http://schemas.microsoft.com/office/powerpoint/2010/main" val="3206586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Au lieu de se poser la question</a:t>
            </a:r>
            <a:r>
              <a:rPr lang="fr-CA" baseline="0" dirty="0" smtClean="0"/>
              <a:t> qu’est ce que je dois faire? </a:t>
            </a:r>
          </a:p>
          <a:p>
            <a:endParaRPr lang="fr-CA" baseline="0" dirty="0" smtClean="0"/>
          </a:p>
          <a:p>
            <a:r>
              <a:rPr lang="fr-CA" baseline="0" dirty="0" smtClean="0"/>
              <a:t>Se demander : de quoi l’e</a:t>
            </a:r>
            <a:r>
              <a:rPr lang="fr-CA" dirty="0" smtClean="0"/>
              <a:t>nfant besoin : exemple verre de lait</a:t>
            </a:r>
          </a:p>
          <a:p>
            <a:endParaRPr lang="fr-CA" dirty="0" smtClean="0"/>
          </a:p>
          <a:p>
            <a:r>
              <a:rPr lang="fr-CA" dirty="0" smtClean="0"/>
              <a:t>Or mon rôle est de lui apprendre</a:t>
            </a:r>
          </a:p>
          <a:p>
            <a:endParaRPr lang="fr-CA" dirty="0" smtClean="0"/>
          </a:p>
          <a:p>
            <a:r>
              <a:rPr lang="fr-CA" dirty="0" smtClean="0"/>
              <a:t>Il se sent possiblement démuni</a:t>
            </a:r>
          </a:p>
          <a:p>
            <a:endParaRPr lang="fr-CA" dirty="0" smtClean="0"/>
          </a:p>
          <a:p>
            <a:r>
              <a:rPr lang="fr-CA" dirty="0" smtClean="0"/>
              <a:t>Il faut lui donner l’occasion de réparer sa faute</a:t>
            </a:r>
          </a:p>
          <a:p>
            <a:endParaRPr lang="fr-CA" dirty="0" smtClean="0"/>
          </a:p>
          <a:p>
            <a:r>
              <a:rPr lang="fr-CA" dirty="0" smtClean="0"/>
              <a:t>Dire</a:t>
            </a:r>
            <a:r>
              <a:rPr lang="fr-CA" baseline="0" dirty="0" smtClean="0"/>
              <a:t> linge sous l’évier</a:t>
            </a:r>
          </a:p>
          <a:p>
            <a:endParaRPr lang="fr-CA" baseline="0" dirty="0" smtClean="0"/>
          </a:p>
          <a:p>
            <a:r>
              <a:rPr lang="fr-CA" baseline="0" dirty="0" smtClean="0"/>
              <a:t>Pas un ordre mais information dont il a besoin pour réparer la situation</a:t>
            </a:r>
          </a:p>
          <a:p>
            <a:endParaRPr lang="fr-CA" baseline="0" dirty="0" smtClean="0"/>
          </a:p>
          <a:p>
            <a:r>
              <a:rPr lang="fr-CA" baseline="0" dirty="0" smtClean="0"/>
              <a:t>Se demander : est-ce que je l’élève ou le rabaisse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42</a:t>
            </a:fld>
            <a:endParaRPr lang="fr-CA" dirty="0"/>
          </a:p>
        </p:txBody>
      </p:sp>
    </p:spTree>
    <p:extLst>
      <p:ext uri="{BB962C8B-B14F-4D97-AF65-F5344CB8AC3E}">
        <p14:creationId xmlns:p14="http://schemas.microsoft.com/office/powerpoint/2010/main" val="368198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Reculer</a:t>
            </a:r>
            <a:r>
              <a:rPr lang="fr-CA" baseline="0" dirty="0" smtClean="0"/>
              <a:t> : je suis en colère, je le nomme, je me retire</a:t>
            </a:r>
          </a:p>
          <a:p>
            <a:endParaRPr lang="fr-CA" baseline="0" dirty="0" smtClean="0"/>
          </a:p>
          <a:p>
            <a:r>
              <a:rPr lang="fr-CA" baseline="0" dirty="0" smtClean="0"/>
              <a:t>Respirer : Je réfléchis, je trouve un moyen d’exprimer colère manière acceptable</a:t>
            </a:r>
          </a:p>
          <a:p>
            <a:endParaRPr lang="fr-CA" baseline="0" dirty="0" smtClean="0"/>
          </a:p>
          <a:p>
            <a:r>
              <a:rPr lang="fr-CA" baseline="0" dirty="0" smtClean="0"/>
              <a:t>Réagir : Je suis calme, je peux discuter, chercher et appliquer une solution</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43</a:t>
            </a:fld>
            <a:endParaRPr lang="fr-CA" dirty="0"/>
          </a:p>
        </p:txBody>
      </p:sp>
    </p:spTree>
    <p:extLst>
      <p:ext uri="{BB962C8B-B14F-4D97-AF65-F5344CB8AC3E}">
        <p14:creationId xmlns:p14="http://schemas.microsoft.com/office/powerpoint/2010/main" val="3634612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44</a:t>
            </a:fld>
            <a:endParaRPr lang="fr-CA" dirty="0"/>
          </a:p>
        </p:txBody>
      </p:sp>
    </p:spTree>
    <p:extLst>
      <p:ext uri="{BB962C8B-B14F-4D97-AF65-F5344CB8AC3E}">
        <p14:creationId xmlns:p14="http://schemas.microsoft.com/office/powerpoint/2010/main" val="3787406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Au quotidien,</a:t>
            </a:r>
            <a:r>
              <a:rPr lang="fr-CA" baseline="0" dirty="0" smtClean="0"/>
              <a:t> nous pouvons procurer à nos enfants une bonne partie du </a:t>
            </a:r>
          </a:p>
          <a:p>
            <a:endParaRPr lang="fr-CA" baseline="0" dirty="0" smtClean="0"/>
          </a:p>
          <a:p>
            <a:r>
              <a:rPr lang="fr-CA" baseline="0" dirty="0" smtClean="0"/>
              <a:t>bagage qui leur permettra de faire face à toutes sortes de situations pouvant </a:t>
            </a:r>
          </a:p>
          <a:p>
            <a:endParaRPr lang="fr-CA" baseline="0" dirty="0" smtClean="0"/>
          </a:p>
          <a:p>
            <a:r>
              <a:rPr lang="fr-CA" baseline="0" dirty="0" smtClean="0"/>
              <a:t>survenir dans leur vie et aussi pour faire face à la violence.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45</a:t>
            </a:fld>
            <a:endParaRPr lang="fr-CA" dirty="0"/>
          </a:p>
        </p:txBody>
      </p:sp>
    </p:spTree>
    <p:extLst>
      <p:ext uri="{BB962C8B-B14F-4D97-AF65-F5344CB8AC3E}">
        <p14:creationId xmlns:p14="http://schemas.microsoft.com/office/powerpoint/2010/main" val="2101624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Faire de la prévention, c’est aussi donner une information constructive</a:t>
            </a:r>
            <a:r>
              <a:rPr lang="fr-CA" baseline="0" dirty="0" smtClean="0"/>
              <a:t> et </a:t>
            </a:r>
          </a:p>
          <a:p>
            <a:endParaRPr lang="fr-CA" baseline="0" dirty="0" smtClean="0"/>
          </a:p>
          <a:p>
            <a:r>
              <a:rPr lang="fr-CA" baseline="0" dirty="0" smtClean="0"/>
              <a:t>rassurante sur la violence.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46</a:t>
            </a:fld>
            <a:endParaRPr lang="fr-CA" dirty="0"/>
          </a:p>
        </p:txBody>
      </p:sp>
    </p:spTree>
    <p:extLst>
      <p:ext uri="{BB962C8B-B14F-4D97-AF65-F5344CB8AC3E}">
        <p14:creationId xmlns:p14="http://schemas.microsoft.com/office/powerpoint/2010/main" val="3543964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Faire de la prévention, ce n’est pas juste parler de violence…c’est aussi…</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47</a:t>
            </a:fld>
            <a:endParaRPr lang="fr-CA" dirty="0"/>
          </a:p>
        </p:txBody>
      </p:sp>
    </p:spTree>
    <p:extLst>
      <p:ext uri="{BB962C8B-B14F-4D97-AF65-F5344CB8AC3E}">
        <p14:creationId xmlns:p14="http://schemas.microsoft.com/office/powerpoint/2010/main" val="2025524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Quand</a:t>
            </a:r>
            <a:r>
              <a:rPr lang="fr-CA" baseline="0" dirty="0" smtClean="0"/>
              <a:t> nous leur montrons leur importance en que personnes dignes d’attention et de respect</a:t>
            </a:r>
          </a:p>
          <a:p>
            <a:endParaRPr lang="fr-CA" baseline="0" dirty="0" smtClean="0"/>
          </a:p>
          <a:p>
            <a:r>
              <a:rPr lang="fr-CA" baseline="0" dirty="0" smtClean="0"/>
              <a:t>Cela peut être fait chaque fois que :</a:t>
            </a:r>
          </a:p>
          <a:p>
            <a:endParaRPr lang="fr-CA" baseline="0" dirty="0" smtClean="0"/>
          </a:p>
          <a:p>
            <a:r>
              <a:rPr lang="fr-CA" baseline="0" dirty="0" smtClean="0"/>
              <a:t>Toutes les occasions pour augmenter son estime personnelle, sa confiance en son jugement et sa capacité à réagir devraient être utilisées</a:t>
            </a:r>
          </a:p>
          <a:p>
            <a:endParaRPr lang="fr-CA" baseline="0" dirty="0" smtClean="0"/>
          </a:p>
          <a:p>
            <a:r>
              <a:rPr lang="fr-CA" baseline="0" dirty="0" smtClean="0"/>
              <a:t>Finalement, pour développer l’estime de soi des enfants, nous pouvons favoriser la participation actives en leur offrant des choix simples et en leur permettant de faire leurs propres constats.   (ex : mitaine)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48</a:t>
            </a:fld>
            <a:endParaRPr lang="fr-CA" dirty="0"/>
          </a:p>
        </p:txBody>
      </p:sp>
    </p:spTree>
    <p:extLst>
      <p:ext uri="{BB962C8B-B14F-4D97-AF65-F5344CB8AC3E}">
        <p14:creationId xmlns:p14="http://schemas.microsoft.com/office/powerpoint/2010/main" val="1639125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discipline positive n’est pas magique</a:t>
            </a:r>
          </a:p>
          <a:p>
            <a:endParaRPr lang="fr-CA" dirty="0" smtClean="0"/>
          </a:p>
          <a:p>
            <a:r>
              <a:rPr lang="fr-CA" dirty="0" smtClean="0"/>
              <a:t>Chaque enfant est différent</a:t>
            </a:r>
            <a:r>
              <a:rPr lang="fr-CA" baseline="0" dirty="0" smtClean="0"/>
              <a:t>  /  </a:t>
            </a:r>
            <a:r>
              <a:rPr lang="fr-CA" dirty="0" smtClean="0"/>
              <a:t>Chaque situation est différente</a:t>
            </a:r>
          </a:p>
          <a:p>
            <a:endParaRPr lang="fr-CA" dirty="0" smtClean="0"/>
          </a:p>
          <a:p>
            <a:r>
              <a:rPr lang="fr-CA" dirty="0" smtClean="0"/>
              <a:t>Une</a:t>
            </a:r>
            <a:r>
              <a:rPr lang="fr-CA" baseline="0" dirty="0" smtClean="0"/>
              <a:t> technique pourrait bien fonctionner avec un mais pas avec l’autre ou pas ce jour là</a:t>
            </a:r>
          </a:p>
          <a:p>
            <a:endParaRPr lang="fr-CA" baseline="0" dirty="0" smtClean="0"/>
          </a:p>
          <a:p>
            <a:endParaRPr lang="fr-CA" baseline="0" dirty="0" smtClean="0"/>
          </a:p>
          <a:p>
            <a:endParaRPr lang="fr-CA" baseline="0" dirty="0" smtClean="0"/>
          </a:p>
          <a:p>
            <a:endParaRPr lang="fr-CA" dirty="0" smtClean="0"/>
          </a:p>
          <a:p>
            <a:endParaRPr lang="fr-CA" dirty="0" smtClean="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49</a:t>
            </a:fld>
            <a:endParaRPr lang="fr-CA" dirty="0"/>
          </a:p>
        </p:txBody>
      </p:sp>
    </p:spTree>
    <p:extLst>
      <p:ext uri="{BB962C8B-B14F-4D97-AF65-F5344CB8AC3E}">
        <p14:creationId xmlns:p14="http://schemas.microsoft.com/office/powerpoint/2010/main" val="29325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La prévention traditionnelle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s’appuient sur des informations fausses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agresseur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inconnu vs connu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et aimé de l’enfant et il vit avec l’enfant ou dans son entourage.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Les adultes ont souvent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mal à l’aise avec le sujet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et ne veulent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pas faire peur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aux enfants.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sng" strike="noStrike" kern="1200" cap="none" spc="0" normalizeH="0" baseline="0" noProof="0" dirty="0" smtClean="0">
                <a:ln>
                  <a:noFill/>
                </a:ln>
                <a:solidFill>
                  <a:prstClr val="black"/>
                </a:solidFill>
                <a:effectLst/>
                <a:uLnTx/>
                <a:uFillTx/>
                <a:latin typeface="+mn-lt"/>
                <a:ea typeface="+mn-ea"/>
                <a:cs typeface="+mn-cs"/>
              </a:rPr>
              <a:t>Souvent on va utiliser des ne pas pour faire de la prévention avec les enfants: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 ne pas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ne pas accepter … bonbons /  parler  / voiture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d’un inconnu</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bref, ne pas faire ceci ou cela, sans proposer de solutions possibles.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Mythes et des préjugés :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les agressions par un inconnu représentent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15 % des situations d’agressions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ces façons suscitent la peur</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endParaRPr kumimoji="0" lang="fr-CA" sz="800" b="1"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Responsabilise…</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qui n’a pas respecté les règles de « ne pas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Donne un faux …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sentiment de fausse sécurité</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impossible … mettre en prison en même temps et pour longtemps. + arrive à les arrêter,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pls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pers ont déjà été agressées.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Dans nos rapports avec les enfants, nous avons souvent des messages contradictoires.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Ex : sortie au centre commercial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L’approche ESPACE se distingue …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app</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trad</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visent contrôle des victimes potentielles ou de l’agresseur.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sng" strike="noStrike" kern="1200" cap="none" spc="0" normalizeH="0" baseline="0" noProof="0" dirty="0" smtClean="0">
              <a:ln>
                <a:noFill/>
              </a:ln>
              <a:solidFill>
                <a:prstClr val="black"/>
              </a:solidFill>
              <a:effectLst/>
              <a:uLnTx/>
              <a:uFillTx/>
              <a:latin typeface="+mn-lt"/>
              <a:ea typeface="+mn-ea"/>
              <a:cs typeface="+mn-cs"/>
            </a:endParaRPr>
          </a:p>
          <a:p>
            <a:r>
              <a:rPr lang="fr-CA" baseline="0" dirty="0" smtClean="0"/>
              <a:t>À ESPACE, nous faisons de la prévention avec les enfants en utilisant une approche globale. Donc, on dit aux enfants, peut importe la personne, peut importe le geste ou le toucher si tu ne te sens pas en sécurité avec quelqu’un il y a des choses que tu peux faire. Cela vous sera présenté par _______ tantôt.</a:t>
            </a:r>
          </a:p>
          <a:p>
            <a:endParaRPr lang="fr-CA" baseline="0" dirty="0" smtClean="0"/>
          </a:p>
          <a:p>
            <a:r>
              <a:rPr lang="fr-CA" baseline="0" dirty="0" smtClean="0"/>
              <a:t>Alors, en faisant de la prévention comme cela ça ne cible personne et ça laisse le loisir à l’enfant de choisir ce qui lui convient ou pas sans faire peur et responsabiliser l’enfant s’il se passe quelque chose. </a:t>
            </a:r>
          </a:p>
          <a:p>
            <a:pPr marL="0" indent="0">
              <a:buFontTx/>
              <a:buNone/>
            </a:pPr>
            <a:endParaRPr lang="fr-CA" baseline="0" dirty="0" smtClean="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5</a:t>
            </a:fld>
            <a:endParaRPr lang="fr-CA" dirty="0">
              <a:solidFill>
                <a:prstClr val="black"/>
              </a:solidFill>
            </a:endParaRPr>
          </a:p>
        </p:txBody>
      </p:sp>
    </p:spTree>
    <p:extLst>
      <p:ext uri="{BB962C8B-B14F-4D97-AF65-F5344CB8AC3E}">
        <p14:creationId xmlns:p14="http://schemas.microsoft.com/office/powerpoint/2010/main" val="15695014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Les</a:t>
            </a:r>
            <a:r>
              <a:rPr lang="fr-CA" baseline="0" dirty="0" smtClean="0"/>
              <a:t> enfants besoin pour se développer environnement prévisible et relations affectives significatives</a:t>
            </a:r>
            <a:endParaRPr lang="fr-CA" dirty="0" smtClean="0"/>
          </a:p>
          <a:p>
            <a:endParaRPr lang="fr-CA" dirty="0" smtClean="0"/>
          </a:p>
          <a:p>
            <a:r>
              <a:rPr lang="fr-CA" dirty="0" smtClean="0"/>
              <a:t>Claires</a:t>
            </a:r>
            <a:r>
              <a:rPr lang="fr-CA" baseline="0" dirty="0" smtClean="0"/>
              <a:t> : facile à comprendre</a:t>
            </a:r>
          </a:p>
          <a:p>
            <a:r>
              <a:rPr lang="fr-CA" baseline="0" dirty="0" smtClean="0"/>
              <a:t>              véhiculent les principales valeurs éducatives (respect de soi, autres…)</a:t>
            </a:r>
          </a:p>
          <a:p>
            <a:endParaRPr lang="fr-CA" baseline="0" dirty="0" smtClean="0"/>
          </a:p>
          <a:p>
            <a:r>
              <a:rPr lang="fr-CA" baseline="0" dirty="0" smtClean="0"/>
              <a:t>Concrètes : reflètent le comportement escompté</a:t>
            </a:r>
          </a:p>
          <a:p>
            <a:r>
              <a:rPr lang="fr-CA" baseline="0" dirty="0" smtClean="0"/>
              <a:t>                   formulé à la positive (crie pas, parle doux)</a:t>
            </a:r>
          </a:p>
          <a:p>
            <a:endParaRPr lang="fr-CA" baseline="0" dirty="0" smtClean="0"/>
          </a:p>
          <a:p>
            <a:r>
              <a:rPr lang="fr-CA" baseline="0" dirty="0" smtClean="0"/>
              <a:t>Constantes : varie pas gré de l’humeur</a:t>
            </a:r>
          </a:p>
          <a:p>
            <a:r>
              <a:rPr lang="fr-CA" baseline="0" dirty="0" smtClean="0"/>
              <a:t>                     peu nombreuses</a:t>
            </a:r>
          </a:p>
          <a:p>
            <a:r>
              <a:rPr lang="fr-CA" baseline="0" dirty="0" smtClean="0"/>
              <a:t>                     enfant 6-12 ans / intégrer appliquer 5/6 règles</a:t>
            </a:r>
          </a:p>
          <a:p>
            <a:endParaRPr lang="fr-CA" baseline="0" dirty="0" smtClean="0"/>
          </a:p>
          <a:p>
            <a:r>
              <a:rPr lang="fr-CA" baseline="0" dirty="0" smtClean="0"/>
              <a:t>Cohérentes : adulte prêche par exemple (lit)</a:t>
            </a:r>
          </a:p>
          <a:p>
            <a:endParaRPr lang="fr-CA" baseline="0" dirty="0" smtClean="0"/>
          </a:p>
          <a:p>
            <a:r>
              <a:rPr lang="fr-CA" baseline="0" dirty="0" smtClean="0"/>
              <a:t>Conséquences : sont un moyen apprendre</a:t>
            </a:r>
          </a:p>
          <a:p>
            <a:r>
              <a:rPr lang="fr-CA" baseline="0" dirty="0" smtClean="0"/>
              <a:t>                          conséquences logique qui prend la forme d’un geste                                                                                                    réparateur (trois qualités)</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50</a:t>
            </a:fld>
            <a:endParaRPr lang="fr-CA" dirty="0"/>
          </a:p>
        </p:txBody>
      </p:sp>
    </p:spTree>
    <p:extLst>
      <p:ext uri="{BB962C8B-B14F-4D97-AF65-F5344CB8AC3E}">
        <p14:creationId xmlns:p14="http://schemas.microsoft.com/office/powerpoint/2010/main" val="10480924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réparation réduit le sentiment de culpabilité tout en l’aidant à assumer sa responsabilité</a:t>
            </a:r>
          </a:p>
          <a:p>
            <a:endParaRPr lang="fr-CA" dirty="0" smtClean="0"/>
          </a:p>
          <a:p>
            <a:r>
              <a:rPr lang="fr-CA" dirty="0" smtClean="0"/>
              <a:t>Exemple des frites :  votre enfant mange ses frites en les trempant jus et dans le ketchup</a:t>
            </a:r>
          </a:p>
          <a:p>
            <a:endParaRPr lang="fr-CA" dirty="0" smtClean="0"/>
          </a:p>
          <a:p>
            <a:r>
              <a:rPr lang="fr-CA" dirty="0" smtClean="0"/>
              <a:t>Exemple</a:t>
            </a:r>
            <a:r>
              <a:rPr lang="fr-CA" baseline="0" dirty="0" smtClean="0"/>
              <a:t> :</a:t>
            </a:r>
            <a:r>
              <a:rPr lang="fr-CA" dirty="0" smtClean="0"/>
              <a:t> frère niaiseux</a:t>
            </a:r>
          </a:p>
          <a:p>
            <a:endParaRPr lang="fr-CA" dirty="0" smtClean="0"/>
          </a:p>
          <a:p>
            <a:r>
              <a:rPr lang="fr-CA" dirty="0" smtClean="0"/>
              <a:t>Poser</a:t>
            </a:r>
            <a:r>
              <a:rPr lang="fr-CA" baseline="0" dirty="0" smtClean="0"/>
              <a:t> les deux questions : si réponse non aux 2 questions, intervient pas</a:t>
            </a:r>
          </a:p>
          <a:p>
            <a:r>
              <a:rPr lang="fr-CA" baseline="0" dirty="0" smtClean="0"/>
              <a:t> Si réponse oui une des 2 réagir</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51</a:t>
            </a:fld>
            <a:endParaRPr lang="fr-CA" dirty="0"/>
          </a:p>
        </p:txBody>
      </p:sp>
    </p:spTree>
    <p:extLst>
      <p:ext uri="{BB962C8B-B14F-4D97-AF65-F5344CB8AC3E}">
        <p14:creationId xmlns:p14="http://schemas.microsoft.com/office/powerpoint/2010/main" val="4238699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Les enfants</a:t>
            </a:r>
            <a:r>
              <a:rPr lang="fr-CA" baseline="0" dirty="0" smtClean="0"/>
              <a:t> et les adultes se corrigent + facilement si on leur présente des faits précis comme :</a:t>
            </a:r>
          </a:p>
          <a:p>
            <a:endParaRPr lang="fr-CA" baseline="0" dirty="0" smtClean="0"/>
          </a:p>
          <a:p>
            <a:r>
              <a:rPr lang="fr-CA" dirty="0" smtClean="0"/>
              <a:t>Dire enfant</a:t>
            </a:r>
            <a:r>
              <a:rPr lang="fr-CA" baseline="0" dirty="0" smtClean="0"/>
              <a:t> ce qui a fait de mal ou inapproprié, calme</a:t>
            </a:r>
          </a:p>
          <a:p>
            <a:endParaRPr lang="fr-CA" baseline="0" dirty="0" smtClean="0"/>
          </a:p>
          <a:p>
            <a:r>
              <a:rPr lang="fr-CA" baseline="0" dirty="0" smtClean="0"/>
              <a:t>Indiquer le comportement que vous attendez</a:t>
            </a:r>
          </a:p>
          <a:p>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52</a:t>
            </a:fld>
            <a:endParaRPr lang="fr-CA" dirty="0"/>
          </a:p>
        </p:txBody>
      </p:sp>
    </p:spTree>
    <p:extLst>
      <p:ext uri="{BB962C8B-B14F-4D97-AF65-F5344CB8AC3E}">
        <p14:creationId xmlns:p14="http://schemas.microsoft.com/office/powerpoint/2010/main" val="24947631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53</a:t>
            </a:fld>
            <a:endParaRPr lang="fr-CA" dirty="0"/>
          </a:p>
        </p:txBody>
      </p:sp>
    </p:spTree>
    <p:extLst>
      <p:ext uri="{BB962C8B-B14F-4D97-AF65-F5344CB8AC3E}">
        <p14:creationId xmlns:p14="http://schemas.microsoft.com/office/powerpoint/2010/main" val="13024797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u="sng" kern="1200" dirty="0" smtClean="0">
                <a:solidFill>
                  <a:schemeClr val="tx1"/>
                </a:solidFill>
                <a:effectLst/>
                <a:latin typeface="+mn-lt"/>
                <a:ea typeface="+mn-ea"/>
                <a:cs typeface="+mn-cs"/>
                <a:sym typeface="Wingdings" panose="05000000000000000000" pitchFamily="2" charset="2"/>
              </a:rPr>
              <a:t>PISTES POUR VÉRIFIER SI UN ENFANT EST VICTIME DE VIOLENCE</a:t>
            </a:r>
          </a:p>
          <a:p>
            <a:endParaRPr lang="fr-CA" sz="1200" kern="1200" dirty="0" smtClean="0">
              <a:solidFill>
                <a:schemeClr val="tx1"/>
              </a:solidFill>
              <a:effectLst/>
              <a:latin typeface="+mn-lt"/>
              <a:ea typeface="+mn-ea"/>
              <a:cs typeface="+mn-cs"/>
              <a:sym typeface="Wingdings" panose="05000000000000000000" pitchFamily="2" charset="2"/>
            </a:endParaRPr>
          </a:p>
          <a:p>
            <a:r>
              <a:rPr lang="fr-CA" sz="1200" kern="1200" dirty="0" smtClean="0">
                <a:solidFill>
                  <a:schemeClr val="tx1"/>
                </a:solidFill>
                <a:effectLst/>
                <a:latin typeface="+mn-lt"/>
                <a:ea typeface="+mn-ea"/>
                <a:cs typeface="+mn-cs"/>
              </a:rPr>
              <a:t>On</a:t>
            </a:r>
            <a:r>
              <a:rPr lang="fr-CA" sz="1200" kern="1200" baseline="0" dirty="0" smtClean="0">
                <a:solidFill>
                  <a:schemeClr val="tx1"/>
                </a:solidFill>
                <a:effectLst/>
                <a:latin typeface="+mn-lt"/>
                <a:ea typeface="+mn-ea"/>
                <a:cs typeface="+mn-cs"/>
              </a:rPr>
              <a:t> sait que d</a:t>
            </a:r>
            <a:r>
              <a:rPr lang="fr-CA" sz="1200" kern="1200" dirty="0" smtClean="0">
                <a:solidFill>
                  <a:schemeClr val="tx1"/>
                </a:solidFill>
                <a:effectLst/>
                <a:latin typeface="+mn-lt"/>
                <a:ea typeface="+mn-ea"/>
                <a:cs typeface="+mn-cs"/>
              </a:rPr>
              <a:t>es </a:t>
            </a:r>
            <a:r>
              <a:rPr lang="fr-CA" sz="1200" b="1" kern="1200" dirty="0" smtClean="0">
                <a:solidFill>
                  <a:schemeClr val="tx1"/>
                </a:solidFill>
                <a:effectLst/>
                <a:latin typeface="+mn-lt"/>
                <a:ea typeface="+mn-ea"/>
                <a:cs typeface="+mn-cs"/>
              </a:rPr>
              <a:t>blessures et des marques </a:t>
            </a:r>
            <a:r>
              <a:rPr lang="fr-CA" sz="1200" kern="1200" dirty="0" smtClean="0">
                <a:solidFill>
                  <a:schemeClr val="tx1"/>
                </a:solidFill>
                <a:effectLst/>
                <a:latin typeface="+mn-lt"/>
                <a:ea typeface="+mn-ea"/>
                <a:cs typeface="+mn-cs"/>
              </a:rPr>
              <a:t>peuvent être </a:t>
            </a:r>
            <a:r>
              <a:rPr lang="fr-CA" sz="1200" b="1" kern="1200" dirty="0" smtClean="0">
                <a:solidFill>
                  <a:schemeClr val="tx1"/>
                </a:solidFill>
                <a:effectLst/>
                <a:latin typeface="+mn-lt"/>
                <a:ea typeface="+mn-ea"/>
                <a:cs typeface="+mn-cs"/>
              </a:rPr>
              <a:t>des indices de violence</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Mais les traces de violence ne sont </a:t>
            </a:r>
            <a:r>
              <a:rPr lang="fr-CA" sz="1200" b="1" kern="1200" dirty="0" smtClean="0">
                <a:solidFill>
                  <a:schemeClr val="tx1"/>
                </a:solidFill>
                <a:effectLst/>
                <a:latin typeface="+mn-lt"/>
                <a:ea typeface="+mn-ea"/>
                <a:cs typeface="+mn-cs"/>
              </a:rPr>
              <a:t>pas toujours visibles</a:t>
            </a:r>
            <a:r>
              <a:rPr lang="fr-CA" sz="1200" kern="1200" dirty="0" smtClean="0">
                <a:solidFill>
                  <a:schemeClr val="tx1"/>
                </a:solidFill>
                <a:effectLst/>
                <a:latin typeface="+mn-lt"/>
                <a:ea typeface="+mn-ea"/>
                <a:cs typeface="+mn-cs"/>
              </a:rPr>
              <a:t>. </a:t>
            </a:r>
          </a:p>
          <a:p>
            <a:endParaRPr lang="fr-CA" sz="1200" kern="1200" dirty="0" smtClean="0">
              <a:solidFill>
                <a:schemeClr val="tx1"/>
              </a:solidFill>
              <a:effectLst/>
              <a:latin typeface="+mn-lt"/>
              <a:ea typeface="+mn-ea"/>
              <a:cs typeface="+mn-cs"/>
            </a:endParaRPr>
          </a:p>
          <a:p>
            <a:r>
              <a:rPr lang="fr-CA" sz="1200" b="1" u="sng" kern="1200" dirty="0" smtClean="0">
                <a:solidFill>
                  <a:schemeClr val="tx1"/>
                </a:solidFill>
                <a:effectLst/>
                <a:latin typeface="+mn-lt"/>
                <a:ea typeface="+mn-ea"/>
                <a:cs typeface="+mn-cs"/>
              </a:rPr>
              <a:t>COMMENT</a:t>
            </a:r>
            <a:r>
              <a:rPr lang="fr-CA" sz="1200" b="1" u="sng" kern="1200" baseline="0" dirty="0" smtClean="0">
                <a:solidFill>
                  <a:schemeClr val="tx1"/>
                </a:solidFill>
                <a:effectLst/>
                <a:latin typeface="+mn-lt"/>
                <a:ea typeface="+mn-ea"/>
                <a:cs typeface="+mn-cs"/>
              </a:rPr>
              <a:t> PEUT-ON SAVOIR QU’UN ENFANT VIT UNE FORME DE VIOLENCE SI ON NE PEUT PAS VOIR DE MARQUES SUR LUI?</a:t>
            </a:r>
          </a:p>
          <a:p>
            <a:r>
              <a:rPr lang="fr-CA" sz="1200" b="0" u="none" kern="1200" baseline="0" dirty="0" smtClean="0">
                <a:solidFill>
                  <a:schemeClr val="tx1"/>
                </a:solidFill>
                <a:effectLst/>
                <a:latin typeface="+mn-lt"/>
                <a:ea typeface="+mn-ea"/>
                <a:cs typeface="+mn-cs"/>
              </a:rPr>
              <a:t>Par des changements de comportement = l’enfant vit du stress</a:t>
            </a:r>
            <a:endParaRPr lang="fr-CA" sz="1200" b="0" u="none"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On le sent</a:t>
            </a:r>
            <a:r>
              <a:rPr lang="fr-CA" sz="1200" kern="1200" dirty="0" smtClean="0">
                <a:solidFill>
                  <a:schemeClr val="tx1"/>
                </a:solidFill>
                <a:effectLst/>
                <a:latin typeface="+mn-lt"/>
                <a:ea typeface="+mn-ea"/>
                <a:cs typeface="+mn-cs"/>
              </a:rPr>
              <a:t> lorsqu’un </a:t>
            </a:r>
            <a:r>
              <a:rPr lang="fr-CA" sz="1200" b="1" kern="1200" dirty="0" smtClean="0">
                <a:solidFill>
                  <a:schemeClr val="tx1"/>
                </a:solidFill>
                <a:effectLst/>
                <a:latin typeface="+mn-lt"/>
                <a:ea typeface="+mn-ea"/>
                <a:cs typeface="+mn-cs"/>
              </a:rPr>
              <a:t>enfant qu’on connaît </a:t>
            </a:r>
            <a:r>
              <a:rPr lang="fr-CA" sz="1200" kern="1200" dirty="0" smtClean="0">
                <a:solidFill>
                  <a:schemeClr val="tx1"/>
                </a:solidFill>
                <a:effectLst/>
                <a:latin typeface="+mn-lt"/>
                <a:ea typeface="+mn-ea"/>
                <a:cs typeface="+mn-cs"/>
              </a:rPr>
              <a:t>bien vit une </a:t>
            </a:r>
            <a:r>
              <a:rPr lang="fr-CA" sz="1200" b="1" kern="1200" dirty="0" smtClean="0">
                <a:solidFill>
                  <a:schemeClr val="tx1"/>
                </a:solidFill>
                <a:effectLst/>
                <a:latin typeface="+mn-lt"/>
                <a:ea typeface="+mn-ea"/>
                <a:cs typeface="+mn-cs"/>
              </a:rPr>
              <a:t>situation stressante. </a:t>
            </a:r>
          </a:p>
          <a:p>
            <a:r>
              <a:rPr lang="fr-CA" sz="1200" b="1" kern="1200" dirty="0" smtClean="0">
                <a:solidFill>
                  <a:schemeClr val="tx1"/>
                </a:solidFill>
                <a:effectLst/>
                <a:latin typeface="+mn-lt"/>
                <a:ea typeface="+mn-ea"/>
                <a:cs typeface="+mn-cs"/>
              </a:rPr>
              <a:t>-Va avoir changements soudains dans son comportement </a:t>
            </a:r>
          </a:p>
          <a:p>
            <a:r>
              <a:rPr lang="fr-CA" sz="1200" kern="1200" dirty="0" smtClean="0">
                <a:solidFill>
                  <a:schemeClr val="tx1"/>
                </a:solidFill>
                <a:effectLst/>
                <a:latin typeface="+mn-lt"/>
                <a:ea typeface="+mn-ea"/>
                <a:cs typeface="+mn-cs"/>
              </a:rPr>
              <a:t>-</a:t>
            </a:r>
            <a:r>
              <a:rPr lang="fr-CA" sz="1200" b="1" kern="1200" dirty="0" smtClean="0">
                <a:solidFill>
                  <a:schemeClr val="tx1"/>
                </a:solidFill>
                <a:effectLst/>
                <a:latin typeface="+mn-lt"/>
                <a:ea typeface="+mn-ea"/>
                <a:cs typeface="+mn-cs"/>
              </a:rPr>
              <a:t>C’est souvent l’indice que quelque chose ne va pas</a:t>
            </a:r>
            <a:r>
              <a:rPr lang="fr-CA" sz="1200" kern="1200" dirty="0" smtClean="0">
                <a:solidFill>
                  <a:schemeClr val="tx1"/>
                </a:solidFill>
                <a:effectLst/>
                <a:latin typeface="+mn-lt"/>
                <a:ea typeface="+mn-ea"/>
                <a:cs typeface="+mn-cs"/>
              </a:rPr>
              <a:t>. </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-Voilà pourquoi la</a:t>
            </a:r>
            <a:r>
              <a:rPr lang="fr-CA" sz="1200" b="1" kern="1200" dirty="0" smtClean="0">
                <a:solidFill>
                  <a:schemeClr val="tx1"/>
                </a:solidFill>
                <a:effectLst/>
                <a:latin typeface="+mn-lt"/>
                <a:ea typeface="+mn-ea"/>
                <a:cs typeface="+mn-cs"/>
              </a:rPr>
              <a:t> cloche</a:t>
            </a:r>
            <a:r>
              <a:rPr lang="fr-CA" sz="1200"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Qu’est-ce qui se…</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C’est notre </a:t>
            </a:r>
            <a:r>
              <a:rPr lang="fr-CA" sz="1200" b="1" kern="1200" dirty="0" smtClean="0">
                <a:solidFill>
                  <a:schemeClr val="tx1"/>
                </a:solidFill>
                <a:effectLst/>
                <a:latin typeface="+mn-lt"/>
                <a:ea typeface="+mn-ea"/>
                <a:cs typeface="+mn-cs"/>
              </a:rPr>
              <a:t>rôle d’adulte de vérifier</a:t>
            </a:r>
            <a:r>
              <a:rPr lang="fr-CA" sz="1200" kern="1200" dirty="0" smtClean="0">
                <a:solidFill>
                  <a:schemeClr val="tx1"/>
                </a:solidFill>
                <a:effectLst/>
                <a:latin typeface="+mn-lt"/>
                <a:ea typeface="+mn-ea"/>
                <a:cs typeface="+mn-cs"/>
              </a:rPr>
              <a:t> ce qui se passe et </a:t>
            </a:r>
            <a:r>
              <a:rPr lang="fr-CA" sz="1200" b="1" kern="1200" dirty="0" smtClean="0">
                <a:solidFill>
                  <a:schemeClr val="tx1"/>
                </a:solidFill>
                <a:effectLst/>
                <a:latin typeface="+mn-lt"/>
                <a:ea typeface="+mn-ea"/>
                <a:cs typeface="+mn-cs"/>
              </a:rPr>
              <a:t>offrir notre aide</a:t>
            </a:r>
            <a:r>
              <a:rPr lang="fr-CA" sz="1200" kern="1200" dirty="0" smtClean="0">
                <a:solidFill>
                  <a:schemeClr val="tx1"/>
                </a:solidFill>
                <a:effectLst/>
                <a:latin typeface="+mn-lt"/>
                <a:ea typeface="+mn-ea"/>
                <a:cs typeface="+mn-cs"/>
              </a:rPr>
              <a:t>. </a:t>
            </a:r>
          </a:p>
          <a:p>
            <a:endParaRPr lang="fr-CA" dirty="0" smtClean="0"/>
          </a:p>
          <a:p>
            <a:r>
              <a:rPr lang="fr-CA" sz="1200" kern="1200" dirty="0" smtClean="0">
                <a:solidFill>
                  <a:schemeClr val="tx1"/>
                </a:solidFill>
                <a:effectLst/>
                <a:latin typeface="+mn-lt"/>
                <a:ea typeface="+mn-ea"/>
                <a:cs typeface="+mn-cs"/>
                <a:sym typeface="Wingdings" panose="05000000000000000000" pitchFamily="2" charset="2"/>
              </a:rPr>
              <a:t> </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54</a:t>
            </a:fld>
            <a:endParaRPr lang="fr-CA" dirty="0"/>
          </a:p>
        </p:txBody>
      </p:sp>
    </p:spTree>
    <p:extLst>
      <p:ext uri="{BB962C8B-B14F-4D97-AF65-F5344CB8AC3E}">
        <p14:creationId xmlns:p14="http://schemas.microsoft.com/office/powerpoint/2010/main" val="38404175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Le stress chez l’enfant est habituellement relié à :</a:t>
            </a:r>
          </a:p>
          <a:p>
            <a:endParaRPr lang="fr-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Situation nouvelle </a:t>
            </a:r>
            <a:r>
              <a:rPr lang="fr-CA" sz="1200" b="0" kern="1200" dirty="0" smtClean="0">
                <a:solidFill>
                  <a:schemeClr val="tx1"/>
                </a:solidFill>
                <a:effectLst/>
                <a:latin typeface="+mn-lt"/>
                <a:ea typeface="+mn-ea"/>
                <a:cs typeface="+mn-cs"/>
              </a:rPr>
              <a:t>(entrée</a:t>
            </a:r>
            <a:r>
              <a:rPr lang="fr-CA" sz="1200" b="0" kern="1200" baseline="0" dirty="0" smtClean="0">
                <a:solidFill>
                  <a:schemeClr val="tx1"/>
                </a:solidFill>
                <a:effectLst/>
                <a:latin typeface="+mn-lt"/>
                <a:ea typeface="+mn-ea"/>
                <a:cs typeface="+mn-cs"/>
              </a:rPr>
              <a:t> garderie/école – naissance – déménagement)</a:t>
            </a:r>
            <a:endParaRPr lang="fr-CA"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Moment difficile </a:t>
            </a:r>
            <a:r>
              <a:rPr lang="fr-CA" sz="1200" b="0" kern="1200" dirty="0" smtClean="0">
                <a:solidFill>
                  <a:schemeClr val="tx1"/>
                </a:solidFill>
                <a:effectLst/>
                <a:latin typeface="+mn-lt"/>
                <a:ea typeface="+mn-ea"/>
                <a:cs typeface="+mn-cs"/>
              </a:rPr>
              <a:t>(séparation</a:t>
            </a:r>
            <a:r>
              <a:rPr lang="fr-CA" sz="1200" b="0" kern="1200" baseline="0" dirty="0" smtClean="0">
                <a:solidFill>
                  <a:schemeClr val="tx1"/>
                </a:solidFill>
                <a:effectLst/>
                <a:latin typeface="+mn-lt"/>
                <a:ea typeface="+mn-ea"/>
                <a:cs typeface="+mn-cs"/>
              </a:rPr>
              <a:t> des parents, chicanes, décès, période d’examen)</a:t>
            </a:r>
            <a:endParaRPr lang="fr-CA"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Mais il  </a:t>
            </a:r>
            <a:r>
              <a:rPr lang="fr-CA" sz="1200" b="1" kern="1200" dirty="0" smtClean="0">
                <a:solidFill>
                  <a:schemeClr val="tx1"/>
                </a:solidFill>
                <a:effectLst/>
                <a:latin typeface="+mn-lt"/>
                <a:ea typeface="+mn-ea"/>
                <a:cs typeface="+mn-cs"/>
              </a:rPr>
              <a:t>peut arriver que la raison de son stress soit le fait de vivre de la violence. </a:t>
            </a:r>
          </a:p>
          <a:p>
            <a:endParaRPr lang="fr-CA" sz="1200" b="1"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Il serait </a:t>
            </a:r>
            <a:r>
              <a:rPr lang="fr-CA" sz="1200" b="1" kern="1200" dirty="0" smtClean="0">
                <a:solidFill>
                  <a:schemeClr val="tx1"/>
                </a:solidFill>
                <a:effectLst/>
                <a:latin typeface="+mn-lt"/>
                <a:ea typeface="+mn-ea"/>
                <a:cs typeface="+mn-cs"/>
              </a:rPr>
              <a:t>précipité de tirer des conclusions sans avoir vérifié auprès de l’enfant ce qui se passe</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sym typeface="Wingdings" panose="05000000000000000000" pitchFamily="2" charset="2"/>
              </a:rPr>
              <a:t> </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55</a:t>
            </a:fld>
            <a:endParaRPr lang="fr-CA" dirty="0"/>
          </a:p>
        </p:txBody>
      </p:sp>
    </p:spTree>
    <p:extLst>
      <p:ext uri="{BB962C8B-B14F-4D97-AF65-F5344CB8AC3E}">
        <p14:creationId xmlns:p14="http://schemas.microsoft.com/office/powerpoint/2010/main" val="30581407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u="sng" kern="1200" dirty="0" smtClean="0">
                <a:solidFill>
                  <a:schemeClr val="tx1"/>
                </a:solidFill>
                <a:effectLst/>
                <a:latin typeface="+mn-lt"/>
                <a:ea typeface="+mn-ea"/>
                <a:cs typeface="+mn-cs"/>
              </a:rPr>
              <a:t>TOUS LES ENFANTS NE RÉAGISSENT PAS DE LA MÊME FAÇON À LA VIOLENCE</a:t>
            </a:r>
            <a:r>
              <a:rPr lang="fr-CA" sz="1200" b="1" kern="1200" dirty="0" smtClean="0">
                <a:solidFill>
                  <a:schemeClr val="tx1"/>
                </a:solidFill>
                <a:effectLst/>
                <a:latin typeface="+mn-lt"/>
                <a:ea typeface="+mn-ea"/>
                <a:cs typeface="+mn-cs"/>
              </a:rPr>
              <a:t> :</a:t>
            </a:r>
          </a:p>
          <a:p>
            <a:r>
              <a:rPr lang="fr-CA" sz="1200" b="1" kern="1200" baseline="0" dirty="0" smtClean="0">
                <a:solidFill>
                  <a:schemeClr val="tx1"/>
                </a:solidFill>
                <a:effectLst/>
                <a:latin typeface="+mn-lt"/>
                <a:ea typeface="+mn-ea"/>
                <a:cs typeface="+mn-cs"/>
              </a:rPr>
              <a:t>Deux enfants d’une même famille, exposé violence conjugale</a:t>
            </a:r>
          </a:p>
          <a:p>
            <a:r>
              <a:rPr lang="fr-CA" sz="1200" b="1" kern="1200" baseline="0" dirty="0" smtClean="0">
                <a:solidFill>
                  <a:schemeClr val="tx1"/>
                </a:solidFill>
                <a:effectLst/>
                <a:latin typeface="+mn-lt"/>
                <a:ea typeface="+mn-ea"/>
                <a:cs typeface="+mn-cs"/>
              </a:rPr>
              <a:t>Garçon 6 ans: tristesse, isolé, baisse note scolaire</a:t>
            </a:r>
          </a:p>
          <a:p>
            <a:r>
              <a:rPr lang="fr-CA" sz="1200" b="1" kern="1200" baseline="0" dirty="0" smtClean="0">
                <a:solidFill>
                  <a:schemeClr val="tx1"/>
                </a:solidFill>
                <a:effectLst/>
                <a:latin typeface="+mn-lt"/>
                <a:ea typeface="+mn-ea"/>
                <a:cs typeface="+mn-cs"/>
              </a:rPr>
              <a:t>Garçon 10 ans: colère, reproduit geste de violence à l’école</a:t>
            </a:r>
          </a:p>
          <a:p>
            <a:endParaRPr lang="fr-CA" sz="1200" b="1" kern="1200" baseline="0" dirty="0" smtClean="0">
              <a:solidFill>
                <a:schemeClr val="tx1"/>
              </a:solidFill>
              <a:effectLst/>
              <a:latin typeface="+mn-lt"/>
              <a:ea typeface="+mn-ea"/>
              <a:cs typeface="+mn-cs"/>
            </a:endParaRPr>
          </a:p>
          <a:p>
            <a:r>
              <a:rPr lang="fr-CA" sz="1200" b="0" kern="1200" dirty="0" smtClean="0">
                <a:solidFill>
                  <a:schemeClr val="tx1"/>
                </a:solidFill>
                <a:effectLst/>
                <a:latin typeface="+mn-lt"/>
                <a:ea typeface="+mn-ea"/>
                <a:cs typeface="+mn-cs"/>
              </a:rPr>
              <a:t>Pourquoi</a:t>
            </a:r>
            <a:r>
              <a:rPr lang="fr-CA" sz="1200" b="0" kern="1200" baseline="0" dirty="0" smtClean="0">
                <a:solidFill>
                  <a:schemeClr val="tx1"/>
                </a:solidFill>
                <a:effectLst/>
                <a:latin typeface="+mn-lt"/>
                <a:ea typeface="+mn-ea"/>
                <a:cs typeface="+mn-cs"/>
              </a:rPr>
              <a:t> pensez-vous que les enfants réagissent différemment? Pourtant c’est la même maison, même parent…</a:t>
            </a:r>
            <a:endParaRPr lang="fr-CA" sz="1200" b="0" kern="1200" dirty="0" smtClean="0">
              <a:solidFill>
                <a:schemeClr val="tx1"/>
              </a:solidFill>
              <a:effectLst/>
              <a:latin typeface="+mn-lt"/>
              <a:ea typeface="+mn-ea"/>
              <a:cs typeface="+mn-cs"/>
            </a:endParaRPr>
          </a:p>
          <a:p>
            <a:endParaRPr lang="fr-CA"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 Leur </a:t>
            </a:r>
            <a:r>
              <a:rPr lang="fr-CA" sz="1200" b="1" kern="1200" dirty="0" smtClean="0">
                <a:solidFill>
                  <a:schemeClr val="tx1"/>
                </a:solidFill>
                <a:effectLst/>
                <a:latin typeface="+mn-lt"/>
                <a:ea typeface="+mn-ea"/>
                <a:cs typeface="+mn-cs"/>
                <a:sym typeface="Wingdings" panose="05000000000000000000" pitchFamily="2" charset="2"/>
              </a:rPr>
              <a:t>âge</a:t>
            </a:r>
            <a:endParaRPr lang="fr-C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 Leur </a:t>
            </a:r>
            <a:r>
              <a:rPr lang="fr-CA" sz="1200" b="1" kern="1200" dirty="0" smtClean="0">
                <a:solidFill>
                  <a:schemeClr val="tx1"/>
                </a:solidFill>
                <a:effectLst/>
                <a:latin typeface="+mn-lt"/>
                <a:ea typeface="+mn-ea"/>
                <a:cs typeface="+mn-cs"/>
                <a:sym typeface="Wingdings" panose="05000000000000000000" pitchFamily="2" charset="2"/>
              </a:rPr>
              <a:t>personnalité</a:t>
            </a:r>
            <a:endParaRPr lang="fr-C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 Du t</a:t>
            </a:r>
            <a:r>
              <a:rPr lang="fr-CA" sz="1200" b="1" kern="1200" dirty="0" smtClean="0">
                <a:solidFill>
                  <a:schemeClr val="tx1"/>
                </a:solidFill>
                <a:effectLst/>
                <a:latin typeface="+mn-lt"/>
                <a:ea typeface="+mn-ea"/>
                <a:cs typeface="+mn-cs"/>
                <a:sym typeface="Wingdings" panose="05000000000000000000" pitchFamily="2" charset="2"/>
              </a:rPr>
              <a:t>ype de</a:t>
            </a:r>
            <a:r>
              <a:rPr lang="fr-CA" sz="1200" b="1" kern="1200" baseline="0" dirty="0" smtClean="0">
                <a:solidFill>
                  <a:schemeClr val="tx1"/>
                </a:solidFill>
                <a:effectLst/>
                <a:latin typeface="+mn-lt"/>
                <a:ea typeface="+mn-ea"/>
                <a:cs typeface="+mn-cs"/>
                <a:sym typeface="Wingdings" panose="05000000000000000000" pitchFamily="2" charset="2"/>
              </a:rPr>
              <a:t> violence</a:t>
            </a:r>
            <a:endParaRPr lang="fr-C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 De la f</a:t>
            </a:r>
            <a:r>
              <a:rPr lang="fr-CA" sz="1200" b="1" kern="1200" dirty="0" smtClean="0">
                <a:solidFill>
                  <a:schemeClr val="tx1"/>
                </a:solidFill>
                <a:effectLst/>
                <a:latin typeface="+mn-lt"/>
                <a:ea typeface="+mn-ea"/>
                <a:cs typeface="+mn-cs"/>
                <a:sym typeface="Wingdings" panose="05000000000000000000" pitchFamily="2" charset="2"/>
              </a:rPr>
              <a:t>réquence</a:t>
            </a:r>
            <a:r>
              <a:rPr lang="fr-CA" sz="1200" kern="1200" dirty="0" smtClean="0">
                <a:solidFill>
                  <a:schemeClr val="tx1"/>
                </a:solidFill>
                <a:effectLst/>
                <a:latin typeface="+mn-lt"/>
                <a:ea typeface="+mn-ea"/>
                <a:cs typeface="+mn-cs"/>
                <a:sym typeface="Wingdings" panose="05000000000000000000" pitchFamily="2" charset="2"/>
              </a:rPr>
              <a:t> et </a:t>
            </a:r>
            <a:r>
              <a:rPr lang="fr-CA" sz="1200" b="1" kern="1200" dirty="0" smtClean="0">
                <a:solidFill>
                  <a:schemeClr val="tx1"/>
                </a:solidFill>
                <a:effectLst/>
                <a:latin typeface="+mn-lt"/>
                <a:ea typeface="+mn-ea"/>
                <a:cs typeface="+mn-cs"/>
                <a:sym typeface="Wingdings" panose="05000000000000000000" pitchFamily="2" charset="2"/>
              </a:rPr>
              <a:t>durée des gestes posées</a:t>
            </a:r>
            <a:endParaRPr lang="fr-C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 </a:t>
            </a:r>
            <a:r>
              <a:rPr lang="fr-CA" sz="1200" b="1" kern="1200" dirty="0" smtClean="0">
                <a:solidFill>
                  <a:schemeClr val="tx1"/>
                </a:solidFill>
                <a:effectLst/>
                <a:latin typeface="+mn-lt"/>
                <a:ea typeface="+mn-ea"/>
                <a:cs typeface="+mn-cs"/>
                <a:sym typeface="Wingdings" panose="05000000000000000000" pitchFamily="2" charset="2"/>
              </a:rPr>
              <a:t>Du</a:t>
            </a:r>
            <a:r>
              <a:rPr lang="fr-CA" sz="1200" b="1" kern="1200" baseline="0" dirty="0" smtClean="0">
                <a:solidFill>
                  <a:schemeClr val="tx1"/>
                </a:solidFill>
                <a:effectLst/>
                <a:latin typeface="+mn-lt"/>
                <a:ea typeface="+mn-ea"/>
                <a:cs typeface="+mn-cs"/>
                <a:sym typeface="Wingdings" panose="05000000000000000000" pitchFamily="2" charset="2"/>
              </a:rPr>
              <a:t> l</a:t>
            </a:r>
            <a:r>
              <a:rPr lang="fr-CA" sz="1200" b="1" kern="1200" dirty="0" smtClean="0">
                <a:solidFill>
                  <a:schemeClr val="tx1"/>
                </a:solidFill>
                <a:effectLst/>
                <a:latin typeface="+mn-lt"/>
                <a:ea typeface="+mn-ea"/>
                <a:cs typeface="+mn-cs"/>
                <a:sym typeface="Wingdings" panose="05000000000000000000" pitchFamily="2" charset="2"/>
              </a:rPr>
              <a:t>ien</a:t>
            </a:r>
            <a:r>
              <a:rPr lang="fr-CA" sz="1200" kern="1200" dirty="0" smtClean="0">
                <a:solidFill>
                  <a:schemeClr val="tx1"/>
                </a:solidFill>
                <a:effectLst/>
                <a:latin typeface="+mn-lt"/>
                <a:ea typeface="+mn-ea"/>
                <a:cs typeface="+mn-cs"/>
                <a:sym typeface="Wingdings" panose="05000000000000000000" pitchFamily="2" charset="2"/>
              </a:rPr>
              <a:t> avec l’agresseur</a:t>
            </a:r>
            <a:endParaRPr lang="fr-CA"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b="1" dirty="0" smtClean="0"/>
              <a:t>D’une présence ou non de personnes significatives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200" kern="1200" dirty="0" smtClean="0">
              <a:solidFill>
                <a:schemeClr val="tx1"/>
              </a:solidFill>
              <a:effectLst/>
              <a:latin typeface="+mn-lt"/>
              <a:ea typeface="+mn-ea"/>
              <a:cs typeface="+mn-cs"/>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200" kern="1200" dirty="0" smtClean="0">
                <a:solidFill>
                  <a:schemeClr val="tx1"/>
                </a:solidFill>
                <a:effectLst/>
                <a:latin typeface="+mn-lt"/>
                <a:ea typeface="+mn-ea"/>
                <a:cs typeface="+mn-cs"/>
                <a:sym typeface="Wingdings" panose="05000000000000000000" pitchFamily="2" charset="2"/>
              </a:rPr>
              <a:t> </a:t>
            </a:r>
            <a:endParaRPr lang="fr-CA"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sz="1200" kern="1200" dirty="0" smtClean="0">
              <a:solidFill>
                <a:schemeClr val="tx1"/>
              </a:solidFill>
              <a:effectLst/>
              <a:latin typeface="+mn-lt"/>
              <a:ea typeface="+mn-ea"/>
              <a:cs typeface="+mn-cs"/>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dirty="0" smtClean="0"/>
          </a:p>
          <a:p>
            <a:endParaRPr lang="fr-CA"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56</a:t>
            </a:fld>
            <a:endParaRPr lang="fr-CA" dirty="0"/>
          </a:p>
        </p:txBody>
      </p:sp>
    </p:spTree>
    <p:extLst>
      <p:ext uri="{BB962C8B-B14F-4D97-AF65-F5344CB8AC3E}">
        <p14:creationId xmlns:p14="http://schemas.microsoft.com/office/powerpoint/2010/main" val="18925823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u="sng" dirty="0" smtClean="0"/>
              <a:t>QUELS</a:t>
            </a:r>
            <a:r>
              <a:rPr lang="fr-CA" b="1" u="sng" baseline="0" dirty="0" smtClean="0"/>
              <a:t> SONT LES CHANGEMENTS DE COMPORTEMENT QU’UN ENFANT PEUT VIVRE</a:t>
            </a:r>
          </a:p>
          <a:p>
            <a:endParaRPr lang="fr-CA" b="1" u="sng" baseline="0" dirty="0" smtClean="0"/>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sym typeface="Wingdings" panose="05000000000000000000" pitchFamily="2" charset="2"/>
              </a:rPr>
              <a:t>Séparation de parents?</a:t>
            </a:r>
          </a:p>
          <a:p>
            <a:pPr marL="171450" indent="-171450">
              <a:buFont typeface="Wingdings" panose="05000000000000000000" pitchFamily="2" charset="2"/>
              <a:buChar char="®"/>
            </a:pPr>
            <a:endParaRPr lang="fr-CA" sz="1200" b="0" u="none" kern="1200" dirty="0" smtClean="0">
              <a:solidFill>
                <a:schemeClr val="tx1"/>
              </a:solidFill>
              <a:effectLst/>
              <a:latin typeface="+mn-lt"/>
              <a:ea typeface="+mn-ea"/>
              <a:cs typeface="+mn-cs"/>
              <a:sym typeface="Wingdings" panose="05000000000000000000" pitchFamily="2" charset="2"/>
            </a:endParaRPr>
          </a:p>
          <a:p>
            <a:pPr marL="171450" indent="-171450">
              <a:buFont typeface="Wingdings" panose="05000000000000000000" pitchFamily="2" charset="2"/>
              <a:buChar char="®"/>
            </a:pPr>
            <a:r>
              <a:rPr lang="fr-CA" sz="1200" b="0" u="none" kern="1200" dirty="0" smtClean="0">
                <a:solidFill>
                  <a:schemeClr val="tx1"/>
                </a:solidFill>
                <a:effectLst/>
                <a:latin typeface="+mn-lt"/>
                <a:ea typeface="+mn-ea"/>
                <a:cs typeface="+mn-cs"/>
                <a:sym typeface="Wingdings" panose="05000000000000000000" pitchFamily="2" charset="2"/>
              </a:rPr>
              <a:t>Violence psychologique ou verbale?</a:t>
            </a:r>
          </a:p>
          <a:p>
            <a:pPr marL="171450" indent="-171450">
              <a:buFont typeface="Wingdings" panose="05000000000000000000" pitchFamily="2" charset="2"/>
              <a:buChar char="®"/>
            </a:pPr>
            <a:endParaRPr lang="fr-CA" sz="1200" b="0" u="none" kern="120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kern="1200" dirty="0" smtClean="0">
                <a:solidFill>
                  <a:schemeClr val="tx1"/>
                </a:solidFill>
                <a:effectLst/>
                <a:latin typeface="+mn-lt"/>
                <a:ea typeface="+mn-ea"/>
                <a:cs typeface="+mn-cs"/>
              </a:rPr>
              <a:t>Donc, se rappeler que </a:t>
            </a:r>
            <a:r>
              <a:rPr lang="fr-CA" sz="1200" b="1" kern="1200" dirty="0" smtClean="0">
                <a:solidFill>
                  <a:schemeClr val="tx1"/>
                </a:solidFill>
                <a:effectLst/>
                <a:latin typeface="+mn-lt"/>
                <a:ea typeface="+mn-ea"/>
                <a:cs typeface="+mn-cs"/>
              </a:rPr>
              <a:t>des changements soudains et inhabituels dans le comportement de l’enfant sont souvent l’indice que quelque chose ne vas pas</a:t>
            </a:r>
            <a:r>
              <a:rPr lang="fr-CA" sz="1200" kern="1200" dirty="0" smtClean="0">
                <a:solidFill>
                  <a:schemeClr val="tx1"/>
                </a:solidFill>
                <a:effectLst/>
                <a:latin typeface="+mn-lt"/>
                <a:ea typeface="+mn-ea"/>
                <a:cs typeface="+mn-cs"/>
              </a:rPr>
              <a:t>. </a:t>
            </a:r>
            <a:r>
              <a:rPr lang="fr-CA" sz="1200" kern="1200" baseline="0" dirty="0" smtClean="0">
                <a:solidFill>
                  <a:schemeClr val="tx1"/>
                </a:solidFill>
                <a:effectLst/>
                <a:latin typeface="+mn-lt"/>
                <a:ea typeface="+mn-ea"/>
                <a:cs typeface="+mn-cs"/>
              </a:rPr>
              <a:t> </a:t>
            </a:r>
            <a:r>
              <a:rPr lang="fr-CA" sz="1200" b="0" kern="1200" dirty="0" smtClean="0">
                <a:solidFill>
                  <a:schemeClr val="tx1"/>
                </a:solidFill>
                <a:effectLst/>
                <a:latin typeface="+mn-lt"/>
                <a:ea typeface="+mn-ea"/>
                <a:cs typeface="+mn-cs"/>
              </a:rPr>
              <a:t>C’est le rôle de l’adulte de vérifier ce qui se passe et d’offrir son aide.</a:t>
            </a:r>
          </a:p>
          <a:p>
            <a:pPr marL="0" indent="0">
              <a:buFont typeface="Wingdings" panose="05000000000000000000" pitchFamily="2" charset="2"/>
              <a:buNone/>
            </a:pPr>
            <a:endParaRPr lang="fr-CA" sz="1200" b="0" u="none" kern="1200" dirty="0" smtClean="0">
              <a:solidFill>
                <a:schemeClr val="tx1"/>
              </a:solidFill>
              <a:effectLst/>
              <a:latin typeface="+mn-lt"/>
              <a:ea typeface="+mn-ea"/>
              <a:cs typeface="+mn-cs"/>
              <a:sym typeface="Wingdings" panose="05000000000000000000" pitchFamily="2" charset="2"/>
            </a:endParaRPr>
          </a:p>
          <a:p>
            <a:pPr marL="0" indent="0">
              <a:buFont typeface="Wingdings" panose="05000000000000000000" pitchFamily="2" charset="2"/>
              <a:buNone/>
            </a:pPr>
            <a:r>
              <a:rPr lang="fr-CA" sz="1200" kern="1200" dirty="0" smtClean="0">
                <a:solidFill>
                  <a:schemeClr val="tx1"/>
                </a:solidFill>
                <a:effectLst/>
                <a:latin typeface="+mn-lt"/>
                <a:ea typeface="+mn-ea"/>
                <a:cs typeface="+mn-cs"/>
                <a:sym typeface="Wingdings" panose="05000000000000000000" pitchFamily="2" charset="2"/>
              </a:rPr>
              <a:t></a:t>
            </a:r>
            <a:endParaRPr lang="fr-CA" b="1" u="none"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57</a:t>
            </a:fld>
            <a:endParaRPr lang="fr-CA" dirty="0"/>
          </a:p>
        </p:txBody>
      </p:sp>
    </p:spTree>
    <p:extLst>
      <p:ext uri="{BB962C8B-B14F-4D97-AF65-F5344CB8AC3E}">
        <p14:creationId xmlns:p14="http://schemas.microsoft.com/office/powerpoint/2010/main" val="2094883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u="sng" kern="1200" dirty="0" smtClean="0">
                <a:solidFill>
                  <a:schemeClr val="tx1"/>
                </a:solidFill>
                <a:effectLst/>
                <a:latin typeface="+mn-lt"/>
                <a:ea typeface="+mn-ea"/>
                <a:cs typeface="+mn-cs"/>
              </a:rPr>
              <a:t>CERTAINS ENFANTS SE CONFIENT FACILEMENT… D’AUTRES PEUVENT GARDER LE SILENCE OU MENTIR POUR DIFFÉRENTES RAISONS </a:t>
            </a:r>
            <a:r>
              <a:rPr lang="fr-CA" sz="1200" b="1"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8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Par peur de ne pas être crus</a:t>
            </a:r>
            <a:r>
              <a:rPr lang="fr-CA" sz="1200" kern="1200" dirty="0" smtClean="0">
                <a:solidFill>
                  <a:schemeClr val="tx1"/>
                </a:solidFill>
                <a:effectLst/>
                <a:latin typeface="+mn-lt"/>
                <a:ea typeface="+mn-ea"/>
                <a:cs typeface="+mn-cs"/>
              </a:rPr>
              <a:t> : </a:t>
            </a: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conséquences,</a:t>
            </a:r>
            <a:r>
              <a:rPr lang="fr-CA" sz="1200" b="1" kern="1200" baseline="0" dirty="0" smtClean="0">
                <a:solidFill>
                  <a:schemeClr val="tx1"/>
                </a:solidFill>
                <a:effectLst/>
                <a:latin typeface="+mn-lt"/>
                <a:ea typeface="+mn-ea"/>
                <a:cs typeface="+mn-cs"/>
              </a:rPr>
              <a:t> une fois qu’ils auront parlé, </a:t>
            </a:r>
            <a:r>
              <a:rPr lang="fr-CA" sz="1200" b="1" kern="1200" dirty="0" smtClean="0">
                <a:solidFill>
                  <a:schemeClr val="tx1"/>
                </a:solidFill>
                <a:effectLst/>
                <a:latin typeface="+mn-lt"/>
                <a:ea typeface="+mn-ea"/>
                <a:cs typeface="+mn-cs"/>
              </a:rPr>
              <a:t>peuvent être très coûteuses</a:t>
            </a:r>
            <a:r>
              <a:rPr lang="fr-CA" sz="1200" b="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(Papa, prison - Famille d’accueil – séparation..)</a:t>
            </a:r>
          </a:p>
          <a:p>
            <a:pPr marL="171450" indent="-171450">
              <a:buFont typeface="Wingdings" panose="05000000000000000000" pitchFamily="2" charset="2"/>
              <a:buChar char="®"/>
            </a:pPr>
            <a:endParaRPr lang="fr-CA" sz="8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Crainte de représailles</a:t>
            </a:r>
            <a:r>
              <a:rPr lang="fr-CA" sz="1200" kern="1200" dirty="0" smtClean="0">
                <a:solidFill>
                  <a:schemeClr val="tx1"/>
                </a:solidFill>
                <a:effectLst/>
                <a:latin typeface="+mn-lt"/>
                <a:ea typeface="+mn-ea"/>
                <a:cs typeface="+mn-cs"/>
              </a:rPr>
              <a:t> :	 Un enfant agressé chemin du retour  - Doit garder le secret sous peine de représailles.</a:t>
            </a:r>
            <a:endParaRPr lang="fr-CA" sz="1200" kern="1200" baseline="0" dirty="0" smtClean="0">
              <a:solidFill>
                <a:schemeClr val="tx1"/>
              </a:solidFill>
              <a:effectLst/>
              <a:latin typeface="+mn-lt"/>
              <a:ea typeface="+mn-ea"/>
              <a:cs typeface="+mn-cs"/>
            </a:endParaRPr>
          </a:p>
          <a:p>
            <a:pPr marL="171450" indent="-171450">
              <a:buFont typeface="Wingdings" panose="05000000000000000000" pitchFamily="2" charset="2"/>
              <a:buChar char="®"/>
            </a:pPr>
            <a:endParaRPr lang="fr-CA" sz="8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Par sentiment de culpabilité</a:t>
            </a:r>
            <a:r>
              <a:rPr lang="fr-CA" sz="1200" kern="1200" dirty="0" smtClean="0">
                <a:solidFill>
                  <a:schemeClr val="tx1"/>
                </a:solidFill>
                <a:effectLst/>
                <a:latin typeface="+mn-lt"/>
                <a:ea typeface="+mn-ea"/>
                <a:cs typeface="+mn-cs"/>
              </a:rPr>
              <a:t> :  Accepté cadeau   -Ne pas l’avoir dit tout de suite -</a:t>
            </a:r>
            <a:r>
              <a:rPr lang="fr-CA" sz="1200" kern="1200" baseline="0" dirty="0" smtClean="0">
                <a:solidFill>
                  <a:schemeClr val="tx1"/>
                </a:solidFill>
                <a:effectLst/>
                <a:latin typeface="+mn-lt"/>
                <a:ea typeface="+mn-ea"/>
                <a:cs typeface="+mn-cs"/>
              </a:rPr>
              <a:t>F</a:t>
            </a:r>
            <a:r>
              <a:rPr lang="fr-CA" sz="1200" kern="1200" dirty="0" smtClean="0">
                <a:solidFill>
                  <a:schemeClr val="tx1"/>
                </a:solidFill>
                <a:effectLst/>
                <a:latin typeface="+mn-lt"/>
                <a:ea typeface="+mn-ea"/>
                <a:cs typeface="+mn-cs"/>
              </a:rPr>
              <a:t>ait ce que l’agresseur lui demandait</a:t>
            </a:r>
          </a:p>
          <a:p>
            <a:pPr marL="171450" indent="-171450">
              <a:buFont typeface="Wingdings" panose="05000000000000000000" pitchFamily="2" charset="2"/>
              <a:buChar char="®"/>
            </a:pPr>
            <a:endParaRPr lang="fr-CA" sz="8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Pour protéger l’agresseur</a:t>
            </a:r>
            <a:r>
              <a:rPr lang="fr-CA" sz="1200" kern="1200" dirty="0" smtClean="0">
                <a:solidFill>
                  <a:schemeClr val="tx1"/>
                </a:solidFill>
                <a:effectLst/>
                <a:latin typeface="+mn-lt"/>
                <a:ea typeface="+mn-ea"/>
                <a:cs typeface="+mn-cs"/>
              </a:rPr>
              <a:t> : </a:t>
            </a:r>
          </a:p>
          <a:p>
            <a:pPr marL="628650" lvl="1" indent="-171450">
              <a:buFont typeface="Wingdings" panose="05000000000000000000" pitchFamily="2" charset="2"/>
              <a:buChar char="§"/>
            </a:pPr>
            <a:r>
              <a:rPr lang="fr-CA" sz="1200" kern="1200" dirty="0" smtClean="0">
                <a:solidFill>
                  <a:schemeClr val="tx1"/>
                </a:solidFill>
                <a:effectLst/>
                <a:latin typeface="+mn-lt"/>
                <a:ea typeface="+mn-ea"/>
                <a:cs typeface="+mn-cs"/>
              </a:rPr>
              <a:t>Père, lien affectif avec. L’enfant dépend de lui pour :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Son affection, soins médicaux,</a:t>
            </a:r>
            <a:r>
              <a:rPr lang="fr-CA" sz="1200" kern="1200" baseline="0" dirty="0" smtClean="0">
                <a:solidFill>
                  <a:schemeClr val="tx1"/>
                </a:solidFill>
                <a:effectLst/>
                <a:latin typeface="+mn-lt"/>
                <a:ea typeface="+mn-ea"/>
                <a:cs typeface="+mn-cs"/>
              </a:rPr>
              <a:t> l</a:t>
            </a:r>
            <a:r>
              <a:rPr lang="fr-CA" sz="1200" kern="1200" dirty="0" smtClean="0">
                <a:solidFill>
                  <a:schemeClr val="tx1"/>
                </a:solidFill>
                <a:effectLst/>
                <a:latin typeface="+mn-lt"/>
                <a:ea typeface="+mn-ea"/>
                <a:cs typeface="+mn-cs"/>
              </a:rPr>
              <a:t>a sécurité, un toit, nourriture</a:t>
            </a:r>
          </a:p>
          <a:p>
            <a:pPr marL="628650" lvl="1" indent="-171450">
              <a:buFont typeface="Wingdings" panose="05000000000000000000" pitchFamily="2" charset="2"/>
              <a:buChar char="§"/>
            </a:pPr>
            <a:r>
              <a:rPr lang="fr-CA" sz="1200" kern="1200" dirty="0" smtClean="0">
                <a:solidFill>
                  <a:schemeClr val="tx1"/>
                </a:solidFill>
                <a:effectLst/>
                <a:latin typeface="+mn-lt"/>
                <a:ea typeface="+mn-ea"/>
                <a:cs typeface="+mn-cs"/>
              </a:rPr>
              <a:t>Un ami (ou cousin) qui glisse souvent avec lui l’hiver  </a:t>
            </a:r>
          </a:p>
          <a:p>
            <a:pPr marL="628650" lvl="1" indent="-171450">
              <a:buFont typeface="Arial" panose="020B0604020202020204" pitchFamily="34" charset="0"/>
              <a:buChar char="•"/>
            </a:pPr>
            <a:endParaRPr lang="fr-CA" sz="8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Attention aux étiquettes. Les enfants qui mentent ont parfois besoin d’aide et deviennent des proies faciles pour les agresseurs, convaincus qu’ils ne sont pas crus s’ils demandent de l’aide.</a:t>
            </a:r>
            <a:endParaRPr lang="fr-CA" sz="1200" kern="1200" dirty="0" smtClean="0">
              <a:solidFill>
                <a:schemeClr val="tx1"/>
              </a:solidFill>
              <a:effectLst/>
              <a:latin typeface="+mn-lt"/>
              <a:ea typeface="+mn-ea"/>
              <a:cs typeface="+mn-cs"/>
            </a:endParaRPr>
          </a:p>
          <a:p>
            <a:pPr marL="0" indent="0">
              <a:buFontTx/>
              <a:buNone/>
            </a:pPr>
            <a:endParaRPr lang="fr-CA" sz="1200" kern="1200" baseline="0" dirty="0" smtClean="0">
              <a:solidFill>
                <a:schemeClr val="tx1"/>
              </a:solidFill>
              <a:effectLst/>
              <a:latin typeface="+mn-lt"/>
              <a:ea typeface="+mn-ea"/>
              <a:cs typeface="+mn-cs"/>
            </a:endParaRPr>
          </a:p>
          <a:p>
            <a:pPr marL="0" indent="0">
              <a:buFontTx/>
              <a:buNone/>
            </a:pPr>
            <a:endParaRPr lang="fr-CA"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58</a:t>
            </a:fld>
            <a:endParaRPr lang="fr-CA" dirty="0"/>
          </a:p>
        </p:txBody>
      </p:sp>
    </p:spTree>
    <p:extLst>
      <p:ext uri="{BB962C8B-B14F-4D97-AF65-F5344CB8AC3E}">
        <p14:creationId xmlns:p14="http://schemas.microsoft.com/office/powerpoint/2010/main" val="26056267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050" b="1" u="sng" kern="1200" dirty="0" smtClean="0">
                <a:solidFill>
                  <a:schemeClr val="tx1"/>
                </a:solidFill>
                <a:effectLst/>
                <a:latin typeface="+mn-lt"/>
                <a:ea typeface="+mn-ea"/>
                <a:cs typeface="+mn-cs"/>
                <a:sym typeface="Wingdings" panose="05000000000000000000" pitchFamily="2" charset="2"/>
              </a:rPr>
              <a:t>COMMENT ALLER VÉRIFIER NOS DOUTES AUPRÈS DE L’ENFANT si on</a:t>
            </a:r>
            <a:r>
              <a:rPr lang="fr-CA" sz="1050" b="1" u="sng" kern="1200" baseline="0" dirty="0" smtClean="0">
                <a:solidFill>
                  <a:schemeClr val="tx1"/>
                </a:solidFill>
                <a:effectLst/>
                <a:latin typeface="+mn-lt"/>
                <a:ea typeface="+mn-ea"/>
                <a:cs typeface="+mn-cs"/>
                <a:sym typeface="Wingdings" panose="05000000000000000000" pitchFamily="2" charset="2"/>
              </a:rPr>
              <a:t> a observé des changements de comportement (dors mal + </a:t>
            </a:r>
            <a:r>
              <a:rPr lang="fr-CA" sz="1050" b="1" u="sng" kern="1200" baseline="0" dirty="0" err="1" smtClean="0">
                <a:solidFill>
                  <a:schemeClr val="tx1"/>
                </a:solidFill>
                <a:effectLst/>
                <a:latin typeface="+mn-lt"/>
                <a:ea typeface="+mn-ea"/>
                <a:cs typeface="+mn-cs"/>
                <a:sym typeface="Wingdings" panose="05000000000000000000" pitchFamily="2" charset="2"/>
              </a:rPr>
              <a:t>agessif</a:t>
            </a:r>
            <a:r>
              <a:rPr lang="fr-CA" sz="1050" b="1" u="sng" kern="1200" baseline="0" dirty="0" smtClean="0">
                <a:solidFill>
                  <a:schemeClr val="tx1"/>
                </a:solidFill>
                <a:effectLst/>
                <a:latin typeface="+mn-lt"/>
                <a:ea typeface="+mn-ea"/>
                <a:cs typeface="+mn-cs"/>
                <a:sym typeface="Wingdings" panose="05000000000000000000" pitchFamily="2" charset="2"/>
              </a:rPr>
              <a:t>..) – Il a l’air stressé mais on ne sais pas trop pourquoi.</a:t>
            </a:r>
          </a:p>
          <a:p>
            <a:endParaRPr lang="fr-CA" sz="1050" b="1" u="none" kern="120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50" kern="1200" dirty="0" smtClean="0">
                <a:solidFill>
                  <a:schemeClr val="tx1"/>
                </a:solidFill>
                <a:effectLst/>
                <a:latin typeface="+mn-lt"/>
                <a:ea typeface="+mn-ea"/>
                <a:cs typeface="+mn-cs"/>
                <a:sym typeface="Wingdings" panose="05000000000000000000" pitchFamily="2" charset="2"/>
              </a:rPr>
              <a:t></a:t>
            </a:r>
            <a:r>
              <a:rPr lang="fr-CA" sz="1050" kern="1200" dirty="0" smtClean="0">
                <a:solidFill>
                  <a:schemeClr val="tx1"/>
                </a:solidFill>
                <a:effectLst/>
                <a:latin typeface="+mn-lt"/>
                <a:ea typeface="+mn-ea"/>
                <a:cs typeface="+mn-cs"/>
              </a:rPr>
              <a:t>En faisant </a:t>
            </a:r>
            <a:r>
              <a:rPr lang="fr-CA" sz="1050" b="1" kern="1200" dirty="0" smtClean="0">
                <a:solidFill>
                  <a:schemeClr val="tx1"/>
                </a:solidFill>
                <a:effectLst/>
                <a:latin typeface="+mn-lt"/>
                <a:ea typeface="+mn-ea"/>
                <a:cs typeface="+mn-cs"/>
              </a:rPr>
              <a:t>les premiers pas,</a:t>
            </a:r>
            <a:r>
              <a:rPr lang="fr-CA" sz="1050" b="1" kern="1200" baseline="0" dirty="0" smtClean="0">
                <a:solidFill>
                  <a:schemeClr val="tx1"/>
                </a:solidFill>
                <a:effectLst/>
                <a:latin typeface="+mn-lt"/>
                <a:ea typeface="+mn-ea"/>
                <a:cs typeface="+mn-cs"/>
              </a:rPr>
              <a:t> </a:t>
            </a:r>
            <a:r>
              <a:rPr lang="fr-CA" sz="1050" b="1" kern="1200" dirty="0" smtClean="0">
                <a:solidFill>
                  <a:schemeClr val="tx1"/>
                </a:solidFill>
                <a:effectLst/>
                <a:latin typeface="+mn-lt"/>
                <a:ea typeface="+mn-ea"/>
                <a:cs typeface="+mn-cs"/>
              </a:rPr>
              <a:t>en parlant de nos doutes et inquiétudes, tout en respectant le rythme et les besoins de l’enfant.</a:t>
            </a:r>
            <a:r>
              <a:rPr lang="fr-CA" sz="1050" b="1" i="1" kern="1200" dirty="0" smtClean="0">
                <a:solidFill>
                  <a:schemeClr val="tx1"/>
                </a:solidFill>
                <a:effectLst/>
                <a:latin typeface="+mn-lt"/>
                <a:ea typeface="+mn-ea"/>
                <a:cs typeface="+mn-cs"/>
              </a:rPr>
              <a:t>	Écoute, j’ai l’impression que quelque chose ne va pas. </a:t>
            </a:r>
          </a:p>
          <a:p>
            <a:pPr marL="0" indent="0">
              <a:buFont typeface="Wingdings" panose="05000000000000000000" pitchFamily="2" charset="2"/>
              <a:buNone/>
            </a:pPr>
            <a:r>
              <a:rPr lang="fr-CA" sz="1050" b="1" i="1" kern="1200" dirty="0" smtClean="0">
                <a:solidFill>
                  <a:schemeClr val="tx1"/>
                </a:solidFill>
                <a:effectLst/>
                <a:latin typeface="+mn-lt"/>
                <a:ea typeface="+mn-ea"/>
                <a:cs typeface="+mn-cs"/>
              </a:rPr>
              <a:t>	Ça m’inquiète.     As-tu le goût de m’en parler?  </a:t>
            </a:r>
          </a:p>
          <a:p>
            <a:pPr marL="0" indent="0">
              <a:buFont typeface="Wingdings" panose="05000000000000000000" pitchFamily="2" charset="2"/>
              <a:buNone/>
            </a:pPr>
            <a:r>
              <a:rPr lang="fr-CA" sz="1050" b="1" i="1" kern="1200" dirty="0" smtClean="0">
                <a:solidFill>
                  <a:schemeClr val="tx1"/>
                </a:solidFill>
                <a:effectLst/>
                <a:latin typeface="+mn-lt"/>
                <a:ea typeface="+mn-ea"/>
                <a:cs typeface="+mn-cs"/>
              </a:rPr>
              <a:t>	Peut-être qu’ensemble -trouver une solution</a:t>
            </a:r>
            <a:r>
              <a:rPr lang="fr-CA" sz="1050" i="1" kern="1200" dirty="0" smtClean="0">
                <a:solidFill>
                  <a:schemeClr val="tx1"/>
                </a:solidFill>
                <a:effectLst/>
                <a:latin typeface="+mn-lt"/>
                <a:ea typeface="+mn-ea"/>
                <a:cs typeface="+mn-cs"/>
              </a:rPr>
              <a:t>.</a:t>
            </a:r>
          </a:p>
          <a:p>
            <a:pPr marL="171450" indent="-171450">
              <a:buFont typeface="Wingdings" panose="05000000000000000000" pitchFamily="2" charset="2"/>
              <a:buChar char="®"/>
            </a:pPr>
            <a:endParaRPr lang="fr-CA" sz="1050" kern="1200" dirty="0" smtClean="0">
              <a:solidFill>
                <a:schemeClr val="tx1"/>
              </a:solidFill>
              <a:effectLst/>
              <a:latin typeface="+mn-lt"/>
              <a:ea typeface="+mn-ea"/>
              <a:cs typeface="+mn-cs"/>
            </a:endParaRPr>
          </a:p>
          <a:p>
            <a:pPr marL="0" indent="0">
              <a:buFont typeface="Arial" panose="020B0604020202020204" pitchFamily="34" charset="0"/>
              <a:buNone/>
            </a:pPr>
            <a:r>
              <a:rPr lang="fr-CA" sz="1050" kern="1200" dirty="0" smtClean="0">
                <a:solidFill>
                  <a:schemeClr val="tx1"/>
                </a:solidFill>
                <a:effectLst/>
                <a:latin typeface="+mn-lt"/>
                <a:ea typeface="+mn-ea"/>
                <a:cs typeface="+mn-cs"/>
                <a:sym typeface="Wingdings" panose="05000000000000000000" pitchFamily="2" charset="2"/>
              </a:rPr>
              <a:t> </a:t>
            </a:r>
            <a:r>
              <a:rPr lang="fr-CA" sz="1050" kern="1200" dirty="0" smtClean="0">
                <a:solidFill>
                  <a:schemeClr val="tx1"/>
                </a:solidFill>
                <a:effectLst/>
                <a:latin typeface="+mn-lt"/>
                <a:ea typeface="+mn-ea"/>
                <a:cs typeface="+mn-cs"/>
              </a:rPr>
              <a:t>Malgré nos inquiétudes, il vaut </a:t>
            </a:r>
            <a:r>
              <a:rPr lang="fr-CA" sz="1050" b="1" kern="1200" dirty="0" smtClean="0">
                <a:solidFill>
                  <a:schemeClr val="tx1"/>
                </a:solidFill>
                <a:effectLst/>
                <a:latin typeface="+mn-lt"/>
                <a:ea typeface="+mn-ea"/>
                <a:cs typeface="+mn-cs"/>
              </a:rPr>
              <a:t>mieux éviter de harceler l’enfant </a:t>
            </a:r>
            <a:r>
              <a:rPr lang="fr-CA" sz="1050" kern="1200" dirty="0" smtClean="0">
                <a:solidFill>
                  <a:schemeClr val="tx1"/>
                </a:solidFill>
                <a:effectLst/>
                <a:latin typeface="+mn-lt"/>
                <a:ea typeface="+mn-ea"/>
                <a:cs typeface="+mn-cs"/>
              </a:rPr>
              <a:t>et </a:t>
            </a:r>
            <a:r>
              <a:rPr lang="fr-CA" sz="1050" b="1" kern="1200" dirty="0" smtClean="0">
                <a:solidFill>
                  <a:schemeClr val="tx1"/>
                </a:solidFill>
                <a:effectLst/>
                <a:latin typeface="+mn-lt"/>
                <a:ea typeface="+mn-ea"/>
                <a:cs typeface="+mn-cs"/>
              </a:rPr>
              <a:t>plutôt créer un climat de confiance et d’ouverture</a:t>
            </a:r>
            <a:r>
              <a:rPr lang="fr-CA" sz="105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fr-CA" sz="1050" kern="1200" dirty="0" smtClean="0">
                <a:solidFill>
                  <a:schemeClr val="tx1"/>
                </a:solidFill>
                <a:effectLst/>
                <a:latin typeface="+mn-lt"/>
                <a:ea typeface="+mn-ea"/>
                <a:cs typeface="+mn-cs"/>
              </a:rPr>
              <a:t>L’enfant </a:t>
            </a:r>
            <a:r>
              <a:rPr lang="fr-CA" sz="1050" b="1" kern="1200" dirty="0" smtClean="0">
                <a:solidFill>
                  <a:schemeClr val="tx1"/>
                </a:solidFill>
                <a:effectLst/>
                <a:latin typeface="+mn-lt"/>
                <a:ea typeface="+mn-ea"/>
                <a:cs typeface="+mn-cs"/>
              </a:rPr>
              <a:t>sentira le respect que</a:t>
            </a:r>
            <a:r>
              <a:rPr lang="fr-CA" sz="1050" b="1" kern="1200" baseline="0" dirty="0" smtClean="0">
                <a:solidFill>
                  <a:schemeClr val="tx1"/>
                </a:solidFill>
                <a:effectLst/>
                <a:latin typeface="+mn-lt"/>
                <a:ea typeface="+mn-ea"/>
                <a:cs typeface="+mn-cs"/>
              </a:rPr>
              <a:t> vous lui accordez </a:t>
            </a:r>
            <a:r>
              <a:rPr lang="fr-CA" sz="1050" b="1" kern="1200" dirty="0" smtClean="0">
                <a:solidFill>
                  <a:schemeClr val="tx1"/>
                </a:solidFill>
                <a:effectLst/>
                <a:latin typeface="+mn-lt"/>
                <a:ea typeface="+mn-ea"/>
                <a:cs typeface="+mn-cs"/>
              </a:rPr>
              <a:t>et il aura le goût de se confier davantage</a:t>
            </a:r>
            <a:r>
              <a:rPr lang="fr-CA" sz="105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fr-CA"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050" kern="1200" dirty="0" smtClean="0">
                <a:solidFill>
                  <a:schemeClr val="tx1"/>
                </a:solidFill>
                <a:effectLst/>
                <a:latin typeface="+mn-lt"/>
                <a:ea typeface="+mn-ea"/>
                <a:cs typeface="+mn-cs"/>
              </a:rPr>
              <a:t>Si l’enfant ne </a:t>
            </a:r>
            <a:r>
              <a:rPr lang="fr-CA" sz="1050" b="1" kern="1200" dirty="0" smtClean="0">
                <a:solidFill>
                  <a:schemeClr val="tx1"/>
                </a:solidFill>
                <a:effectLst/>
                <a:latin typeface="+mn-lt"/>
                <a:ea typeface="+mn-ea"/>
                <a:cs typeface="+mn-cs"/>
              </a:rPr>
              <a:t>se confie pas</a:t>
            </a:r>
            <a:r>
              <a:rPr lang="fr-CA" sz="1050" kern="1200" dirty="0" smtClean="0">
                <a:solidFill>
                  <a:schemeClr val="tx1"/>
                </a:solidFill>
                <a:effectLst/>
                <a:latin typeface="+mn-lt"/>
                <a:ea typeface="+mn-ea"/>
                <a:cs typeface="+mn-cs"/>
              </a:rPr>
              <a:t>, c’est </a:t>
            </a:r>
            <a:r>
              <a:rPr lang="fr-CA" sz="1050" kern="1200" dirty="0" err="1" smtClean="0">
                <a:solidFill>
                  <a:schemeClr val="tx1"/>
                </a:solidFill>
                <a:effectLst/>
                <a:latin typeface="+mn-lt"/>
                <a:ea typeface="+mn-ea"/>
                <a:cs typeface="+mn-cs"/>
              </a:rPr>
              <a:t>p.e</a:t>
            </a:r>
            <a:r>
              <a:rPr lang="fr-CA" sz="1050" kern="1200" dirty="0" smtClean="0">
                <a:solidFill>
                  <a:schemeClr val="tx1"/>
                </a:solidFill>
                <a:effectLst/>
                <a:latin typeface="+mn-lt"/>
                <a:ea typeface="+mn-ea"/>
                <a:cs typeface="+mn-cs"/>
              </a:rPr>
              <a:t> que le </a:t>
            </a:r>
            <a:r>
              <a:rPr lang="fr-CA" sz="1050" b="1" kern="1200" dirty="0" smtClean="0">
                <a:solidFill>
                  <a:schemeClr val="tx1"/>
                </a:solidFill>
                <a:effectLst/>
                <a:latin typeface="+mn-lt"/>
                <a:ea typeface="+mn-ea"/>
                <a:cs typeface="+mn-cs"/>
              </a:rPr>
              <a:t>problème réglé sans nous</a:t>
            </a:r>
            <a:r>
              <a:rPr lang="fr-CA" sz="105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CA" sz="1050" kern="1200" dirty="0" smtClean="0">
                <a:solidFill>
                  <a:schemeClr val="tx1"/>
                </a:solidFill>
                <a:effectLst/>
                <a:latin typeface="+mn-lt"/>
                <a:ea typeface="+mn-ea"/>
                <a:cs typeface="+mn-cs"/>
              </a:rPr>
              <a:t>La </a:t>
            </a:r>
            <a:r>
              <a:rPr lang="fr-CA" sz="1050" b="1" kern="1200" dirty="0" smtClean="0">
                <a:solidFill>
                  <a:schemeClr val="tx1"/>
                </a:solidFill>
                <a:effectLst/>
                <a:latin typeface="+mn-lt"/>
                <a:ea typeface="+mn-ea"/>
                <a:cs typeface="+mn-cs"/>
              </a:rPr>
              <a:t>situation persiste</a:t>
            </a:r>
            <a:r>
              <a:rPr lang="fr-CA" sz="1050" kern="1200" dirty="0" smtClean="0">
                <a:solidFill>
                  <a:schemeClr val="tx1"/>
                </a:solidFill>
                <a:effectLst/>
                <a:latin typeface="+mn-lt"/>
                <a:ea typeface="+mn-ea"/>
                <a:cs typeface="+mn-cs"/>
              </a:rPr>
              <a:t>, </a:t>
            </a:r>
            <a:r>
              <a:rPr lang="fr-CA" sz="1050" b="1" kern="1200" dirty="0" smtClean="0">
                <a:solidFill>
                  <a:schemeClr val="tx1"/>
                </a:solidFill>
                <a:effectLst/>
                <a:latin typeface="+mn-lt"/>
                <a:ea typeface="+mn-ea"/>
                <a:cs typeface="+mn-cs"/>
              </a:rPr>
              <a:t>lui faire part à nouveau de nos inquiétudes</a:t>
            </a:r>
            <a:r>
              <a:rPr lang="fr-CA" sz="105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fr-CA" sz="1050" kern="1200" dirty="0" smtClean="0">
              <a:solidFill>
                <a:schemeClr val="tx1"/>
              </a:solidFill>
              <a:effectLst/>
              <a:latin typeface="+mn-lt"/>
              <a:ea typeface="+mn-ea"/>
              <a:cs typeface="+mn-cs"/>
            </a:endParaRPr>
          </a:p>
          <a:p>
            <a:pPr marL="0" indent="0">
              <a:buFont typeface="Wingdings" panose="05000000000000000000" pitchFamily="2" charset="2"/>
              <a:buNone/>
            </a:pPr>
            <a:r>
              <a:rPr lang="fr-CA" sz="1050" kern="1200" dirty="0" smtClean="0">
                <a:solidFill>
                  <a:schemeClr val="tx1"/>
                </a:solidFill>
                <a:effectLst/>
                <a:latin typeface="+mn-lt"/>
                <a:ea typeface="+mn-ea"/>
                <a:cs typeface="+mn-cs"/>
                <a:sym typeface="Wingdings" panose="05000000000000000000" pitchFamily="2" charset="2"/>
              </a:rPr>
              <a:t></a:t>
            </a:r>
            <a:endParaRPr lang="fr-CA" sz="1050" kern="1200" dirty="0" smtClean="0">
              <a:solidFill>
                <a:schemeClr val="tx1"/>
              </a:solidFill>
              <a:effectLst/>
              <a:latin typeface="+mn-lt"/>
              <a:ea typeface="+mn-ea"/>
              <a:cs typeface="+mn-cs"/>
            </a:endParaRPr>
          </a:p>
          <a:p>
            <a:r>
              <a:rPr lang="fr-CA" sz="1050" kern="1200" dirty="0" smtClean="0">
                <a:solidFill>
                  <a:schemeClr val="tx1"/>
                </a:solidFill>
                <a:effectLst/>
                <a:latin typeface="+mn-lt"/>
                <a:ea typeface="+mn-ea"/>
                <a:cs typeface="+mn-cs"/>
              </a:rPr>
              <a:t> </a:t>
            </a:r>
          </a:p>
          <a:p>
            <a:endParaRPr lang="fr-CA" sz="1050"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59</a:t>
            </a:fld>
            <a:endParaRPr lang="fr-CA" dirty="0"/>
          </a:p>
        </p:txBody>
      </p:sp>
    </p:spTree>
    <p:extLst>
      <p:ext uri="{BB962C8B-B14F-4D97-AF65-F5344CB8AC3E}">
        <p14:creationId xmlns:p14="http://schemas.microsoft.com/office/powerpoint/2010/main" val="88734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Dynamique des abus de pouvoir</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Au-delà des </a:t>
            </a:r>
            <a:r>
              <a:rPr lang="fr-CA" sz="1200" b="1" kern="1200" dirty="0" smtClean="0">
                <a:solidFill>
                  <a:schemeClr val="tx1"/>
                </a:solidFill>
                <a:effectLst/>
                <a:latin typeface="+mn-lt"/>
                <a:ea typeface="+mn-ea"/>
                <a:cs typeface="+mn-cs"/>
              </a:rPr>
              <a:t>situations spectaculaires</a:t>
            </a:r>
            <a:r>
              <a:rPr lang="fr-CA" sz="1200" kern="1200" dirty="0" smtClean="0">
                <a:solidFill>
                  <a:schemeClr val="tx1"/>
                </a:solidFill>
                <a:effectLst/>
                <a:latin typeface="+mn-lt"/>
                <a:ea typeface="+mn-ea"/>
                <a:cs typeface="+mn-cs"/>
              </a:rPr>
              <a:t> que l’on voit dans les médias, il y a la violence qui nous touche toutes et tous. Celle sur laquelle nous avons du pouvoir.</a:t>
            </a:r>
            <a:r>
              <a:rPr lang="fr-CA" dirty="0" smtClean="0">
                <a:effectLst/>
              </a:rPr>
              <a:t> </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La violence faite aux enfants est l’expression d’un abus de pouvoir d’un adulte sur un enfant ou encore d’un enfant sur un autre enfant plus vulnérable.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C’est pourquoi notre analyse questionne les inégalités de pouvoir entre les personnes et notre approche vise le renforcement des enfants, des adultes et des milieux de vie.</a:t>
            </a:r>
          </a:p>
          <a:p>
            <a:r>
              <a:rPr lang="fr-CA" sz="1200" kern="1200" dirty="0" smtClean="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6</a:t>
            </a:fld>
            <a:endParaRPr lang="fr-CA" dirty="0"/>
          </a:p>
        </p:txBody>
      </p:sp>
    </p:spTree>
    <p:extLst>
      <p:ext uri="{BB962C8B-B14F-4D97-AF65-F5344CB8AC3E}">
        <p14:creationId xmlns:p14="http://schemas.microsoft.com/office/powerpoint/2010/main" val="3893182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dirty="0" smtClean="0"/>
              <a:t>Resté calme</a:t>
            </a:r>
            <a:r>
              <a:rPr lang="fr-CA" baseline="0" dirty="0" smtClean="0"/>
              <a:t> –ouverte, l’a cru tout de suite</a:t>
            </a:r>
          </a:p>
          <a:p>
            <a:pPr marL="171450" indent="-171450">
              <a:buFont typeface="Arial" panose="020B0604020202020204" pitchFamily="34" charset="0"/>
              <a:buChar char="•"/>
            </a:pPr>
            <a:r>
              <a:rPr lang="fr-CA" baseline="0" dirty="0" smtClean="0"/>
              <a:t>Elle est courageuse, bien fait de lui en parler, encouragé à poursuivre</a:t>
            </a:r>
          </a:p>
          <a:p>
            <a:pPr marL="171450" indent="-171450">
              <a:buFont typeface="Arial" panose="020B0604020202020204" pitchFamily="34" charset="0"/>
              <a:buChar char="•"/>
            </a:pPr>
            <a:r>
              <a:rPr lang="fr-CA" baseline="0" dirty="0" smtClean="0"/>
              <a:t>L’a déculpabilisé (pas ta faute)</a:t>
            </a:r>
          </a:p>
          <a:p>
            <a:pPr marL="171450" indent="-171450">
              <a:buFont typeface="Arial" panose="020B0604020202020204" pitchFamily="34" charset="0"/>
              <a:buChar char="•"/>
            </a:pPr>
            <a:r>
              <a:rPr lang="fr-CA" baseline="0" dirty="0" smtClean="0"/>
              <a:t>Renseignée sur ses droits (Mathieu n’avait pas le droit)</a:t>
            </a:r>
          </a:p>
          <a:p>
            <a:pPr marL="171450" indent="-171450">
              <a:buFont typeface="Arial" panose="020B0604020202020204" pitchFamily="34" charset="0"/>
              <a:buChar char="•"/>
            </a:pPr>
            <a:r>
              <a:rPr lang="fr-CA" baseline="0" dirty="0" smtClean="0"/>
              <a:t>Redonné du contrôle sur la situation (veut en parler à ses parents)</a:t>
            </a:r>
          </a:p>
          <a:p>
            <a:pPr marL="171450" indent="-171450">
              <a:buFont typeface="Arial" panose="020B0604020202020204" pitchFamily="34" charset="0"/>
              <a:buChar char="•"/>
            </a:pPr>
            <a:r>
              <a:rPr lang="fr-CA" baseline="0" dirty="0" smtClean="0"/>
              <a:t>Lui apporte son support (qu’est-ce que je peux faire pour t’aider)</a:t>
            </a:r>
          </a:p>
          <a:p>
            <a:pPr marL="171450" indent="-171450">
              <a:buFont typeface="Arial" panose="020B0604020202020204" pitchFamily="34" charset="0"/>
              <a:buChar char="•"/>
            </a:pPr>
            <a:r>
              <a:rPr lang="fr-CA" baseline="0" dirty="0" smtClean="0"/>
              <a:t>Établir un plan d’action avec elle (jour et heure)</a:t>
            </a:r>
          </a:p>
          <a:p>
            <a:pPr marL="171450" indent="-171450">
              <a:buFont typeface="Arial" panose="020B0604020202020204" pitchFamily="34" charset="0"/>
              <a:buChar char="•"/>
            </a:pPr>
            <a:endParaRPr lang="fr-CA" baseline="0" dirty="0" smtClean="0"/>
          </a:p>
          <a:p>
            <a:pPr marL="171450" indent="-171450">
              <a:buFont typeface="Arial" panose="020B0604020202020204" pitchFamily="34" charset="0"/>
              <a:buChar char="•"/>
            </a:pPr>
            <a:r>
              <a:rPr lang="fr-CA" baseline="0" dirty="0" smtClean="0"/>
              <a:t>Piège (la culpabiliser, ne pas la croire, la questionner beaucoup)</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60</a:t>
            </a:fld>
            <a:endParaRPr lang="fr-CA" dirty="0"/>
          </a:p>
        </p:txBody>
      </p:sp>
    </p:spTree>
    <p:extLst>
      <p:ext uri="{BB962C8B-B14F-4D97-AF65-F5344CB8AC3E}">
        <p14:creationId xmlns:p14="http://schemas.microsoft.com/office/powerpoint/2010/main" val="11168508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r>
              <a:rPr lang="fr-CA" sz="1050" b="1" u="sng" kern="1200" dirty="0" smtClean="0">
                <a:solidFill>
                  <a:schemeClr val="tx1"/>
                </a:solidFill>
                <a:effectLst/>
                <a:latin typeface="+mn-lt"/>
                <a:ea typeface="+mn-ea"/>
                <a:cs typeface="+mn-cs"/>
              </a:rPr>
              <a:t>QUAND L’ENFANT SE CONFIE À VOUS..</a:t>
            </a:r>
          </a:p>
          <a:p>
            <a:r>
              <a:rPr lang="fr-CA" sz="1050" kern="1200" dirty="0" smtClean="0">
                <a:solidFill>
                  <a:schemeClr val="tx1"/>
                </a:solidFill>
                <a:effectLst/>
                <a:latin typeface="+mn-lt"/>
                <a:ea typeface="+mn-ea"/>
                <a:cs typeface="+mn-cs"/>
              </a:rPr>
              <a:t>Choisie comme </a:t>
            </a:r>
            <a:r>
              <a:rPr lang="fr-CA" sz="1050" b="1" kern="1200" dirty="0" smtClean="0">
                <a:solidFill>
                  <a:schemeClr val="tx1"/>
                </a:solidFill>
                <a:effectLst/>
                <a:latin typeface="+mn-lt"/>
                <a:ea typeface="+mn-ea"/>
                <a:cs typeface="+mn-cs"/>
              </a:rPr>
              <a:t>personne de confiance </a:t>
            </a:r>
            <a:r>
              <a:rPr lang="fr-CA" sz="1050" b="0" kern="1200" dirty="0" smtClean="0">
                <a:solidFill>
                  <a:schemeClr val="tx1"/>
                </a:solidFill>
                <a:effectLst/>
                <a:latin typeface="+mn-lt"/>
                <a:ea typeface="+mn-ea"/>
                <a:cs typeface="+mn-cs"/>
              </a:rPr>
              <a:t>=</a:t>
            </a:r>
            <a:r>
              <a:rPr lang="fr-CA" sz="1050" kern="1200" dirty="0" smtClean="0">
                <a:solidFill>
                  <a:schemeClr val="tx1"/>
                </a:solidFill>
                <a:effectLst/>
                <a:latin typeface="+mn-lt"/>
                <a:ea typeface="+mn-ea"/>
                <a:cs typeface="+mn-cs"/>
              </a:rPr>
              <a:t> </a:t>
            </a:r>
            <a:r>
              <a:rPr lang="fr-CA" sz="1050" b="1" kern="1200" dirty="0" smtClean="0">
                <a:solidFill>
                  <a:schemeClr val="tx1"/>
                </a:solidFill>
                <a:effectLst/>
                <a:latin typeface="+mn-lt"/>
                <a:ea typeface="+mn-ea"/>
                <a:cs typeface="+mn-cs"/>
              </a:rPr>
              <a:t>Lien très important</a:t>
            </a:r>
          </a:p>
          <a:p>
            <a:pPr marL="0" marR="0" indent="0" algn="l" defTabSz="914400" rtl="0" eaLnBrk="1" fontAlgn="auto" latinLnBrk="0" hangingPunct="1">
              <a:lnSpc>
                <a:spcPct val="100000"/>
              </a:lnSpc>
              <a:spcBef>
                <a:spcPts val="0"/>
              </a:spcBef>
              <a:spcAft>
                <a:spcPts val="0"/>
              </a:spcAft>
              <a:buClrTx/>
              <a:buSzTx/>
              <a:buFontTx/>
              <a:buNone/>
              <a:tabLst/>
              <a:defRPr/>
            </a:pPr>
            <a:r>
              <a:rPr lang="fr-CA" sz="1050" kern="1200" dirty="0" smtClean="0">
                <a:solidFill>
                  <a:schemeClr val="tx1"/>
                </a:solidFill>
                <a:effectLst/>
                <a:latin typeface="+mn-lt"/>
                <a:ea typeface="+mn-ea"/>
                <a:cs typeface="+mn-cs"/>
                <a:sym typeface="Wingdings" panose="05000000000000000000" pitchFamily="2" charset="2"/>
              </a:rPr>
              <a:t> </a:t>
            </a:r>
            <a:r>
              <a:rPr lang="fr-CA" sz="1050" kern="1200" dirty="0" smtClean="0">
                <a:solidFill>
                  <a:schemeClr val="tx1"/>
                </a:solidFill>
                <a:effectLst/>
                <a:latin typeface="+mn-lt"/>
                <a:ea typeface="+mn-ea"/>
                <a:cs typeface="+mn-cs"/>
              </a:rPr>
              <a:t>Mettre l’E à l’aise</a:t>
            </a:r>
            <a:r>
              <a:rPr lang="fr-CA" sz="1050" kern="1200" baseline="0" dirty="0" smtClean="0">
                <a:solidFill>
                  <a:schemeClr val="tx1"/>
                </a:solidFill>
                <a:effectLst/>
                <a:latin typeface="+mn-lt"/>
                <a:ea typeface="+mn-ea"/>
                <a:cs typeface="+mn-cs"/>
              </a:rPr>
              <a:t>, </a:t>
            </a:r>
            <a:r>
              <a:rPr lang="fr-CA" sz="1050" b="1" kern="1200" baseline="0" dirty="0" smtClean="0">
                <a:solidFill>
                  <a:schemeClr val="tx1"/>
                </a:solidFill>
                <a:effectLst/>
                <a:latin typeface="+mn-lt"/>
                <a:ea typeface="+mn-ea"/>
                <a:cs typeface="+mn-cs"/>
              </a:rPr>
              <a:t>endroit calme-discret</a:t>
            </a:r>
            <a:r>
              <a:rPr lang="fr-CA" sz="1050" b="0" kern="1200" baseline="0" dirty="0" smtClean="0">
                <a:solidFill>
                  <a:schemeClr val="tx1"/>
                </a:solidFill>
                <a:effectLst/>
                <a:latin typeface="+mn-lt"/>
                <a:ea typeface="+mn-ea"/>
                <a:cs typeface="+mn-cs"/>
              </a:rPr>
              <a:t>, où vs ne serez pas dérangé.</a:t>
            </a:r>
            <a:endParaRPr lang="fr-CA" sz="105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050" b="0" kern="1200" dirty="0" smtClean="0">
                <a:solidFill>
                  <a:schemeClr val="tx1"/>
                </a:solidFill>
                <a:effectLst/>
                <a:latin typeface="+mn-lt"/>
                <a:ea typeface="+mn-ea"/>
                <a:cs typeface="+mn-cs"/>
              </a:rPr>
              <a:t>Écouter</a:t>
            </a:r>
            <a:r>
              <a:rPr lang="fr-CA" sz="1050" b="0" kern="1200" baseline="0" dirty="0" smtClean="0">
                <a:solidFill>
                  <a:schemeClr val="tx1"/>
                </a:solidFill>
                <a:effectLst/>
                <a:latin typeface="+mn-lt"/>
                <a:ea typeface="+mn-ea"/>
                <a:cs typeface="+mn-cs"/>
              </a:rPr>
              <a:t> et </a:t>
            </a:r>
            <a:r>
              <a:rPr lang="fr-CA" sz="1050" b="1" kern="1200" dirty="0" smtClean="0">
                <a:solidFill>
                  <a:schemeClr val="tx1"/>
                </a:solidFill>
                <a:effectLst/>
                <a:latin typeface="+mn-lt"/>
                <a:ea typeface="+mn-ea"/>
                <a:cs typeface="+mn-cs"/>
              </a:rPr>
              <a:t>Croire </a:t>
            </a:r>
            <a:r>
              <a:rPr lang="fr-CA" sz="1050" kern="1200" dirty="0" smtClean="0">
                <a:solidFill>
                  <a:schemeClr val="tx1"/>
                </a:solidFill>
                <a:effectLst/>
                <a:latin typeface="+mn-lt"/>
                <a:ea typeface="+mn-ea"/>
                <a:cs typeface="+mn-cs"/>
              </a:rPr>
              <a:t>ses confidences, sans porter de jugement.</a:t>
            </a:r>
          </a:p>
          <a:p>
            <a:pPr marL="685800" lvl="1" indent="-228600">
              <a:buFont typeface="Wingdings" panose="05000000000000000000" pitchFamily="2" charset="2"/>
              <a:buChar char="§"/>
            </a:pPr>
            <a:r>
              <a:rPr lang="fr-CA" sz="1050" kern="1200" dirty="0" smtClean="0">
                <a:solidFill>
                  <a:schemeClr val="tx1"/>
                </a:solidFill>
                <a:effectLst/>
                <a:latin typeface="+mn-lt"/>
                <a:ea typeface="+mn-ea"/>
                <a:cs typeface="+mn-cs"/>
              </a:rPr>
              <a:t>Raconte le</a:t>
            </a:r>
            <a:r>
              <a:rPr lang="fr-CA" sz="1050" kern="1200" baseline="0" dirty="0" smtClean="0">
                <a:solidFill>
                  <a:schemeClr val="tx1"/>
                </a:solidFill>
                <a:effectLst/>
                <a:latin typeface="+mn-lt"/>
                <a:ea typeface="+mn-ea"/>
                <a:cs typeface="+mn-cs"/>
              </a:rPr>
              <a:t> moins embarrassant pour lui et pour vous</a:t>
            </a:r>
          </a:p>
          <a:p>
            <a:pPr marL="685800" lvl="1" indent="-228600">
              <a:buFont typeface="Wingdings" panose="05000000000000000000" pitchFamily="2" charset="2"/>
              <a:buChar char="§"/>
            </a:pPr>
            <a:r>
              <a:rPr lang="fr-CA" sz="1050" kern="1200" baseline="0" dirty="0" smtClean="0">
                <a:solidFill>
                  <a:schemeClr val="tx1"/>
                </a:solidFill>
                <a:effectLst/>
                <a:latin typeface="+mn-lt"/>
                <a:ea typeface="+mn-ea"/>
                <a:cs typeface="+mn-cs"/>
              </a:rPr>
              <a:t>Ne se rappelle pas de tous les événement, rester patient et au fur et à mesure que la confiance grandit, il vous donnera plus de détails. </a:t>
            </a:r>
            <a:endParaRPr lang="fr-CA" sz="105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050" b="1" kern="1200" dirty="0" smtClean="0">
                <a:solidFill>
                  <a:schemeClr val="tx1"/>
                </a:solidFill>
                <a:effectLst/>
                <a:latin typeface="+mn-lt"/>
                <a:ea typeface="+mn-ea"/>
                <a:cs typeface="+mn-cs"/>
              </a:rPr>
              <a:t>Rassurer l’enfant : Bien fait </a:t>
            </a:r>
            <a:r>
              <a:rPr lang="fr-CA" sz="1050" kern="1200" dirty="0" smtClean="0">
                <a:solidFill>
                  <a:schemeClr val="tx1"/>
                </a:solidFill>
                <a:effectLst/>
                <a:latin typeface="+mn-lt"/>
                <a:ea typeface="+mn-ea"/>
                <a:cs typeface="+mn-cs"/>
              </a:rPr>
              <a:t>d’en parler - </a:t>
            </a:r>
            <a:r>
              <a:rPr lang="fr-CA" sz="1050" b="1" kern="1200" dirty="0" smtClean="0">
                <a:solidFill>
                  <a:schemeClr val="tx1"/>
                </a:solidFill>
                <a:effectLst/>
                <a:latin typeface="+mn-lt"/>
                <a:ea typeface="+mn-ea"/>
                <a:cs typeface="+mn-cs"/>
              </a:rPr>
              <a:t>Courageux </a:t>
            </a:r>
            <a:r>
              <a:rPr lang="fr-CA" sz="1050" kern="1200" dirty="0" smtClean="0">
                <a:solidFill>
                  <a:schemeClr val="tx1"/>
                </a:solidFill>
                <a:effectLst/>
                <a:latin typeface="+mn-lt"/>
                <a:ea typeface="+mn-ea"/>
                <a:cs typeface="+mn-cs"/>
              </a:rPr>
              <a:t>de sa part- </a:t>
            </a:r>
            <a:r>
              <a:rPr lang="fr-CA" sz="1050" b="1" kern="1200" dirty="0" smtClean="0">
                <a:solidFill>
                  <a:schemeClr val="tx1"/>
                </a:solidFill>
                <a:effectLst/>
                <a:latin typeface="+mn-lt"/>
                <a:ea typeface="+mn-ea"/>
                <a:cs typeface="+mn-cs"/>
              </a:rPr>
              <a:t>Droit de te sentir en S </a:t>
            </a:r>
            <a:r>
              <a:rPr lang="fr-CA" sz="1050" kern="1200" dirty="0" smtClean="0">
                <a:solidFill>
                  <a:schemeClr val="tx1"/>
                </a:solidFill>
                <a:effectLst/>
                <a:latin typeface="+mn-lt"/>
                <a:ea typeface="+mn-ea"/>
                <a:cs typeface="+mn-cs"/>
              </a:rPr>
              <a:t>- Ce qui arrive </a:t>
            </a:r>
            <a:r>
              <a:rPr lang="fr-CA" sz="1050" b="1" kern="1200" dirty="0" smtClean="0">
                <a:solidFill>
                  <a:schemeClr val="tx1"/>
                </a:solidFill>
                <a:effectLst/>
                <a:latin typeface="+mn-lt"/>
                <a:ea typeface="+mn-ea"/>
                <a:cs typeface="+mn-cs"/>
              </a:rPr>
              <a:t>pas de ta faute </a:t>
            </a:r>
          </a:p>
          <a:p>
            <a:pPr marL="171450" indent="-171450">
              <a:buFont typeface="Wingdings" panose="05000000000000000000" pitchFamily="2" charset="2"/>
              <a:buChar char="®"/>
            </a:pPr>
            <a:r>
              <a:rPr lang="fr-CA" sz="1050" b="1" kern="1200" dirty="0" smtClean="0">
                <a:solidFill>
                  <a:schemeClr val="tx1"/>
                </a:solidFill>
                <a:effectLst/>
                <a:latin typeface="+mn-lt"/>
                <a:ea typeface="+mn-ea"/>
                <a:cs typeface="+mn-cs"/>
              </a:rPr>
              <a:t>L’aider à exprimer ses émotions</a:t>
            </a:r>
            <a:r>
              <a:rPr lang="fr-CA" sz="1050" b="0" kern="1200" dirty="0" smtClean="0">
                <a:solidFill>
                  <a:schemeClr val="tx1"/>
                </a:solidFill>
                <a:effectLst/>
                <a:latin typeface="+mn-lt"/>
                <a:ea typeface="+mn-ea"/>
                <a:cs typeface="+mn-cs"/>
              </a:rPr>
              <a:t> sans lui suggérer les nôtres (se sentira compris)</a:t>
            </a:r>
            <a:endParaRPr lang="fr-CA" sz="105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50" kern="1200" dirty="0" smtClean="0">
                <a:solidFill>
                  <a:schemeClr val="tx1"/>
                </a:solidFill>
                <a:effectLst/>
                <a:latin typeface="+mn-lt"/>
                <a:ea typeface="+mn-ea"/>
                <a:cs typeface="+mn-cs"/>
                <a:sym typeface="Wingdings" panose="05000000000000000000" pitchFamily="2" charset="2"/>
              </a:rPr>
              <a:t></a:t>
            </a:r>
            <a:r>
              <a:rPr lang="fr-CA" sz="1050" b="1" kern="1200" dirty="0" smtClean="0">
                <a:solidFill>
                  <a:schemeClr val="tx1"/>
                </a:solidFill>
                <a:effectLst/>
                <a:latin typeface="+mn-lt"/>
                <a:ea typeface="+mn-ea"/>
                <a:cs typeface="+mn-cs"/>
              </a:rPr>
              <a:t>Poser des questions simples et ouvertes </a:t>
            </a:r>
            <a:r>
              <a:rPr lang="fr-CA" sz="1050" kern="1200" dirty="0" smtClean="0">
                <a:solidFill>
                  <a:schemeClr val="tx1"/>
                </a:solidFill>
                <a:effectLst/>
                <a:latin typeface="+mn-lt"/>
                <a:ea typeface="+mn-ea"/>
                <a:cs typeface="+mn-cs"/>
              </a:rPr>
              <a:t>(Qui, quoi, quand, où)  </a:t>
            </a:r>
            <a:r>
              <a:rPr lang="fr-CA" sz="1050" b="1" u="sng" kern="1200" dirty="0" smtClean="0">
                <a:solidFill>
                  <a:schemeClr val="tx1"/>
                </a:solidFill>
                <a:effectLst/>
                <a:latin typeface="+mn-lt"/>
                <a:ea typeface="+mn-ea"/>
                <a:cs typeface="+mn-cs"/>
              </a:rPr>
              <a:t>(REPRENDRE MÊME MOTS </a:t>
            </a:r>
            <a:r>
              <a:rPr lang="fr-CA" sz="1050" b="1" u="sng" kern="1200" baseline="0" dirty="0" smtClean="0">
                <a:solidFill>
                  <a:schemeClr val="tx1"/>
                </a:solidFill>
                <a:effectLst/>
                <a:latin typeface="+mn-lt"/>
                <a:ea typeface="+mn-ea"/>
                <a:cs typeface="+mn-cs"/>
              </a:rPr>
              <a:t>IMPORTANT</a:t>
            </a:r>
            <a:r>
              <a:rPr lang="fr-CA" sz="1050" b="1" u="sng" kern="1200" dirty="0" smtClean="0">
                <a:solidFill>
                  <a:schemeClr val="tx1"/>
                </a:solidFill>
                <a:effectLst/>
                <a:latin typeface="+mn-lt"/>
                <a:ea typeface="+mn-ea"/>
                <a:cs typeface="+mn-cs"/>
              </a:rPr>
              <a:t>– NE PAS CONTAMINER</a:t>
            </a:r>
            <a:r>
              <a:rPr lang="fr-CA" sz="1050" b="1" u="sng" kern="1200" baseline="0" dirty="0" smtClean="0">
                <a:solidFill>
                  <a:schemeClr val="tx1"/>
                </a:solidFill>
                <a:effectLst/>
                <a:latin typeface="+mn-lt"/>
                <a:ea typeface="+mn-ea"/>
                <a:cs typeface="+mn-cs"/>
              </a:rPr>
              <a:t> LE TÉMOIGNAGE DE L’ENFANT)</a:t>
            </a:r>
            <a:endParaRPr lang="fr-CA" sz="1050" b="1" u="none" kern="1200" dirty="0" smtClean="0">
              <a:solidFill>
                <a:schemeClr val="tx1"/>
              </a:solidFill>
              <a:effectLst/>
              <a:latin typeface="+mn-lt"/>
              <a:ea typeface="+mn-ea"/>
              <a:cs typeface="+mn-cs"/>
            </a:endParaRPr>
          </a:p>
          <a:p>
            <a:pPr lvl="0"/>
            <a:endParaRPr lang="fr-CA" sz="105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61</a:t>
            </a:fld>
            <a:endParaRPr lang="fr-CA" dirty="0"/>
          </a:p>
        </p:txBody>
      </p:sp>
    </p:spTree>
    <p:extLst>
      <p:ext uri="{BB962C8B-B14F-4D97-AF65-F5344CB8AC3E}">
        <p14:creationId xmlns:p14="http://schemas.microsoft.com/office/powerpoint/2010/main" val="13480202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pPr marL="171450" lvl="0" indent="-171450">
              <a:buFont typeface="Wingdings" panose="05000000000000000000" pitchFamily="2" charset="2"/>
              <a:buChar char="®"/>
            </a:pPr>
            <a:r>
              <a:rPr lang="fr-CA" sz="1050" b="1" kern="1200" dirty="0" smtClean="0">
                <a:solidFill>
                  <a:schemeClr val="tx1"/>
                </a:solidFill>
                <a:effectLst/>
                <a:latin typeface="+mn-lt"/>
                <a:ea typeface="+mn-ea"/>
                <a:cs typeface="+mn-cs"/>
              </a:rPr>
              <a:t>Lui redonner du pouvoir. C</a:t>
            </a:r>
            <a:r>
              <a:rPr lang="fr-CA" sz="1050" kern="1200" dirty="0" smtClean="0">
                <a:solidFill>
                  <a:schemeClr val="tx1"/>
                </a:solidFill>
                <a:effectLst/>
                <a:latin typeface="+mn-lt"/>
                <a:ea typeface="+mn-ea"/>
                <a:cs typeface="+mn-cs"/>
              </a:rPr>
              <a:t>omment vs pouvez l’aider? </a:t>
            </a:r>
            <a:r>
              <a:rPr lang="fr-CA" sz="1050" b="0" kern="1200" dirty="0" smtClean="0">
                <a:solidFill>
                  <a:schemeClr val="tx1"/>
                </a:solidFill>
                <a:effectLst/>
                <a:latin typeface="+mn-lt"/>
                <a:ea typeface="+mn-ea"/>
                <a:cs typeface="+mn-cs"/>
              </a:rPr>
              <a:t>Ses idées pour résoudre le problème?</a:t>
            </a:r>
            <a:r>
              <a:rPr lang="fr-CA" sz="1050" b="0" kern="1200" baseline="0" dirty="0" smtClean="0">
                <a:solidFill>
                  <a:schemeClr val="tx1"/>
                </a:solidFill>
                <a:effectLst/>
                <a:latin typeface="+mn-lt"/>
                <a:ea typeface="+mn-ea"/>
                <a:cs typeface="+mn-cs"/>
              </a:rPr>
              <a:t> Éviter de tout prendre en charge ou d’imposer vos solution.</a:t>
            </a:r>
          </a:p>
          <a:p>
            <a:pPr marL="628650" lvl="1" indent="-171450">
              <a:buFont typeface="Wingdings" panose="05000000000000000000" pitchFamily="2" charset="2"/>
              <a:buChar char="§"/>
            </a:pPr>
            <a:r>
              <a:rPr lang="fr-CA" sz="1050" b="1" kern="1200" baseline="0" dirty="0" smtClean="0">
                <a:solidFill>
                  <a:schemeClr val="tx1"/>
                </a:solidFill>
                <a:effectLst/>
                <a:latin typeface="+mn-lt"/>
                <a:ea typeface="+mn-ea"/>
                <a:cs typeface="+mn-cs"/>
              </a:rPr>
              <a:t>Simple: Établir plan d’action avec lui </a:t>
            </a:r>
          </a:p>
          <a:p>
            <a:pPr marL="628650" lvl="1" indent="-171450">
              <a:buFont typeface="Wingdings" panose="05000000000000000000" pitchFamily="2" charset="2"/>
              <a:buChar char="§"/>
            </a:pPr>
            <a:r>
              <a:rPr lang="fr-CA" sz="1050" b="1" kern="1200" baseline="0" dirty="0" smtClean="0">
                <a:solidFill>
                  <a:schemeClr val="tx1"/>
                </a:solidFill>
                <a:effectLst/>
                <a:latin typeface="+mn-lt"/>
                <a:ea typeface="+mn-ea"/>
                <a:cs typeface="+mn-cs"/>
              </a:rPr>
              <a:t>Plus complexe:</a:t>
            </a:r>
          </a:p>
          <a:p>
            <a:pPr marL="1085850" lvl="2" indent="-171450">
              <a:buFont typeface="Wingdings" panose="05000000000000000000" pitchFamily="2" charset="2"/>
              <a:buChar char="§"/>
            </a:pPr>
            <a:r>
              <a:rPr lang="fr-CA" sz="1050" b="1" kern="1200" baseline="0" dirty="0" smtClean="0">
                <a:solidFill>
                  <a:schemeClr val="tx1"/>
                </a:solidFill>
                <a:effectLst/>
                <a:latin typeface="+mn-lt"/>
                <a:ea typeface="+mn-ea"/>
                <a:cs typeface="+mn-cs"/>
              </a:rPr>
              <a:t>Enfant en sécurité? </a:t>
            </a:r>
            <a:r>
              <a:rPr lang="fr-CA" sz="1050" b="0" kern="1200" baseline="0" dirty="0" smtClean="0">
                <a:solidFill>
                  <a:schemeClr val="tx1"/>
                </a:solidFill>
                <a:effectLst/>
                <a:latin typeface="+mn-lt"/>
                <a:ea typeface="+mn-ea"/>
                <a:cs typeface="+mn-cs"/>
              </a:rPr>
              <a:t>Beaucoup ou peu de temps pour réagir</a:t>
            </a:r>
          </a:p>
          <a:p>
            <a:pPr marL="1085850" lvl="2" indent="-171450">
              <a:buFont typeface="Wingdings" panose="05000000000000000000" pitchFamily="2" charset="2"/>
              <a:buChar char="§"/>
            </a:pPr>
            <a:r>
              <a:rPr lang="fr-CA" sz="1050" b="0" kern="1200" baseline="0" dirty="0" smtClean="0">
                <a:solidFill>
                  <a:schemeClr val="tx1"/>
                </a:solidFill>
                <a:effectLst/>
                <a:latin typeface="+mn-lt"/>
                <a:ea typeface="+mn-ea"/>
                <a:cs typeface="+mn-cs"/>
              </a:rPr>
              <a:t>Si l’enfant est en danger, </a:t>
            </a:r>
            <a:r>
              <a:rPr lang="fr-CA" sz="1050" b="1" kern="1200" baseline="0" dirty="0" smtClean="0">
                <a:solidFill>
                  <a:schemeClr val="tx1"/>
                </a:solidFill>
                <a:effectLst/>
                <a:latin typeface="+mn-lt"/>
                <a:ea typeface="+mn-ea"/>
                <a:cs typeface="+mn-cs"/>
              </a:rPr>
              <a:t>Expliquer les étapes qui vont suivre</a:t>
            </a:r>
            <a:r>
              <a:rPr lang="fr-CA" sz="1050" b="0" kern="1200" baseline="0" dirty="0" smtClean="0">
                <a:solidFill>
                  <a:schemeClr val="tx1"/>
                </a:solidFill>
                <a:effectLst/>
                <a:latin typeface="+mn-lt"/>
                <a:ea typeface="+mn-ea"/>
                <a:cs typeface="+mn-cs"/>
              </a:rPr>
              <a:t>. D’autres personnes seront impliquées</a:t>
            </a:r>
          </a:p>
          <a:p>
            <a:pPr marL="1085850" lvl="2" indent="-171450">
              <a:buFont typeface="Wingdings" panose="05000000000000000000" pitchFamily="2" charset="2"/>
              <a:buChar char="§"/>
            </a:pPr>
            <a:r>
              <a:rPr lang="fr-CA" sz="1050" b="0" kern="1200" baseline="0" dirty="0" smtClean="0">
                <a:solidFill>
                  <a:schemeClr val="tx1"/>
                </a:solidFill>
                <a:effectLst/>
                <a:latin typeface="+mn-lt"/>
                <a:ea typeface="+mn-ea"/>
                <a:cs typeface="+mn-cs"/>
              </a:rPr>
              <a:t>Pendant cette période difficile, </a:t>
            </a:r>
            <a:r>
              <a:rPr lang="fr-CA" sz="1050" b="1" kern="1200" baseline="0" dirty="0" smtClean="0">
                <a:solidFill>
                  <a:schemeClr val="tx1"/>
                </a:solidFill>
                <a:effectLst/>
                <a:latin typeface="+mn-lt"/>
                <a:ea typeface="+mn-ea"/>
                <a:cs typeface="+mn-cs"/>
              </a:rPr>
              <a:t>l’enfant aura besoin de soutien.</a:t>
            </a:r>
            <a:r>
              <a:rPr lang="fr-CA" sz="1050" b="0" kern="1200" baseline="0" dirty="0" smtClean="0">
                <a:solidFill>
                  <a:schemeClr val="tx1"/>
                </a:solidFill>
                <a:effectLst/>
                <a:latin typeface="+mn-lt"/>
                <a:ea typeface="+mn-ea"/>
                <a:cs typeface="+mn-cs"/>
              </a:rPr>
              <a:t> Vous ou une autre personne (faire le lien).</a:t>
            </a:r>
            <a:endParaRPr lang="fr-CA" sz="105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050" b="1" kern="1200" dirty="0" smtClean="0">
                <a:solidFill>
                  <a:schemeClr val="tx1"/>
                </a:solidFill>
                <a:effectLst/>
                <a:latin typeface="+mn-lt"/>
                <a:ea typeface="+mn-ea"/>
                <a:cs typeface="+mn-cs"/>
              </a:rPr>
              <a:t>Ne pas faire de promesse </a:t>
            </a:r>
            <a:r>
              <a:rPr lang="fr-CA" sz="1050" kern="1200" dirty="0" smtClean="0">
                <a:solidFill>
                  <a:schemeClr val="tx1"/>
                </a:solidFill>
                <a:effectLst/>
                <a:latin typeface="+mn-lt"/>
                <a:ea typeface="+mn-ea"/>
                <a:cs typeface="+mn-cs"/>
              </a:rPr>
              <a:t>que l’on ne peut tenir.</a:t>
            </a:r>
          </a:p>
          <a:p>
            <a:pPr marL="171450" indent="-171450">
              <a:buFont typeface="Wingdings" panose="05000000000000000000" pitchFamily="2" charset="2"/>
              <a:buChar char="®"/>
            </a:pPr>
            <a:r>
              <a:rPr lang="fr-CA" sz="1050" b="1" kern="1200" dirty="0" smtClean="0">
                <a:solidFill>
                  <a:schemeClr val="tx1"/>
                </a:solidFill>
                <a:effectLst/>
                <a:latin typeface="+mn-lt"/>
                <a:ea typeface="+mn-ea"/>
                <a:cs typeface="+mn-cs"/>
              </a:rPr>
              <a:t>Respecter caractère confidentiel </a:t>
            </a:r>
            <a:r>
              <a:rPr lang="fr-CA" sz="1050" kern="1200" dirty="0" smtClean="0">
                <a:solidFill>
                  <a:schemeClr val="tx1"/>
                </a:solidFill>
                <a:effectLst/>
                <a:latin typeface="+mn-lt"/>
                <a:ea typeface="+mn-ea"/>
                <a:cs typeface="+mn-cs"/>
              </a:rPr>
              <a:t>du témoignage de l’E. </a:t>
            </a:r>
          </a:p>
          <a:p>
            <a:pPr marL="171450" indent="-171450">
              <a:buFont typeface="Wingdings" panose="05000000000000000000" pitchFamily="2" charset="2"/>
              <a:buChar char="®"/>
            </a:pPr>
            <a:endParaRPr lang="fr-CA" sz="105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50" kern="1200" smtClean="0">
                <a:solidFill>
                  <a:schemeClr val="tx1"/>
                </a:solidFill>
                <a:effectLst/>
                <a:latin typeface="+mn-lt"/>
                <a:ea typeface="+mn-ea"/>
                <a:cs typeface="+mn-cs"/>
              </a:rPr>
              <a:t>Une intervention avec un enfant c’est comme un casse tête… pas besoin d’avoir tous</a:t>
            </a:r>
            <a:r>
              <a:rPr lang="fr-CA" sz="1050" kern="1200" baseline="0" smtClean="0">
                <a:solidFill>
                  <a:schemeClr val="tx1"/>
                </a:solidFill>
                <a:effectLst/>
                <a:latin typeface="+mn-lt"/>
                <a:ea typeface="+mn-ea"/>
                <a:cs typeface="+mn-cs"/>
              </a:rPr>
              <a:t> les morceaux pour se faire une idée</a:t>
            </a:r>
            <a:endParaRPr lang="fr-CA" sz="1050" kern="1200" smtClean="0">
              <a:solidFill>
                <a:schemeClr val="tx1"/>
              </a:solidFill>
              <a:effectLst/>
              <a:latin typeface="+mn-lt"/>
              <a:ea typeface="+mn-ea"/>
              <a:cs typeface="+mn-cs"/>
            </a:endParaRPr>
          </a:p>
          <a:p>
            <a:pPr marL="171450" indent="-171450">
              <a:buFont typeface="Wingdings" panose="05000000000000000000" pitchFamily="2" charset="2"/>
              <a:buChar char="®"/>
            </a:pPr>
            <a:endParaRPr lang="fr-CA" sz="105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62</a:t>
            </a:fld>
            <a:endParaRPr lang="fr-CA" dirty="0"/>
          </a:p>
        </p:txBody>
      </p:sp>
    </p:spTree>
    <p:extLst>
      <p:ext uri="{BB962C8B-B14F-4D97-AF65-F5344CB8AC3E}">
        <p14:creationId xmlns:p14="http://schemas.microsoft.com/office/powerpoint/2010/main" val="3935240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Saviez-vous que 9</a:t>
            </a:r>
            <a:r>
              <a:rPr lang="fr-CA" sz="1200" kern="1200" baseline="0" dirty="0" smtClean="0">
                <a:solidFill>
                  <a:schemeClr val="tx1"/>
                </a:solidFill>
                <a:effectLst/>
                <a:latin typeface="+mn-lt"/>
                <a:ea typeface="+mn-ea"/>
                <a:cs typeface="+mn-cs"/>
              </a:rPr>
              <a:t> agressions/10 jamais dénoncé à la DPJ (fondation Marie-Vincent)</a:t>
            </a:r>
          </a:p>
          <a:p>
            <a:r>
              <a:rPr lang="fr-CA" sz="1200" kern="1200" baseline="0" dirty="0" smtClean="0">
                <a:solidFill>
                  <a:schemeClr val="tx1"/>
                </a:solidFill>
                <a:effectLst/>
                <a:latin typeface="+mn-lt"/>
                <a:ea typeface="+mn-ea"/>
                <a:cs typeface="+mn-cs"/>
              </a:rPr>
              <a:t>95% disent qu’ils feraient un signalement s’ils avaient une confidence.</a:t>
            </a:r>
          </a:p>
          <a:p>
            <a:r>
              <a:rPr lang="fr-CA" sz="1200" kern="1200" baseline="0" dirty="0" smtClean="0">
                <a:solidFill>
                  <a:schemeClr val="tx1"/>
                </a:solidFill>
                <a:effectLst/>
                <a:latin typeface="+mn-lt"/>
                <a:ea typeface="+mn-ea"/>
                <a:cs typeface="+mn-cs"/>
              </a:rPr>
              <a:t>Pourtant 50%</a:t>
            </a:r>
            <a:r>
              <a:rPr lang="fr-CA" sz="1200" kern="1200" dirty="0" smtClean="0">
                <a:solidFill>
                  <a:schemeClr val="tx1"/>
                </a:solidFill>
                <a:effectLst/>
                <a:latin typeface="+mn-lt"/>
                <a:ea typeface="+mn-ea"/>
                <a:cs typeface="+mn-cs"/>
              </a:rPr>
              <a:t> ne le feraient pas si l’enfant demande de garder le silence </a:t>
            </a:r>
          </a:p>
          <a:p>
            <a:r>
              <a:rPr lang="fr-CA" sz="1200" kern="1200" dirty="0" smtClean="0">
                <a:solidFill>
                  <a:schemeClr val="tx1"/>
                </a:solidFill>
                <a:effectLst/>
                <a:latin typeface="+mn-lt"/>
                <a:ea typeface="+mn-ea"/>
                <a:cs typeface="+mn-cs"/>
              </a:rPr>
              <a:t>Raisons: Peur de perdre confiance de l’enfant ou être mêlé à un processus judiciaire.</a:t>
            </a:r>
          </a:p>
          <a:p>
            <a:r>
              <a:rPr lang="fr-CA" sz="1200" kern="1200" dirty="0" smtClean="0">
                <a:solidFill>
                  <a:schemeClr val="tx1"/>
                </a:solidFill>
                <a:effectLst/>
                <a:latin typeface="+mn-lt"/>
                <a:ea typeface="+mn-ea"/>
                <a:cs typeface="+mn-cs"/>
              </a:rPr>
              <a:t>Résultat: Lourdes conséquences pour l’enfant. </a:t>
            </a:r>
          </a:p>
          <a:p>
            <a:r>
              <a:rPr lang="fr-CA" sz="1200" kern="1200" dirty="0" smtClean="0">
                <a:solidFill>
                  <a:schemeClr val="tx1"/>
                </a:solidFill>
                <a:effectLst/>
                <a:latin typeface="+mn-lt"/>
                <a:ea typeface="+mn-ea"/>
                <a:cs typeface="+mn-cs"/>
              </a:rPr>
              <a:t>Important de se positionner face</a:t>
            </a:r>
            <a:r>
              <a:rPr lang="fr-CA" sz="1200" kern="1200" baseline="0" dirty="0" smtClean="0">
                <a:solidFill>
                  <a:schemeClr val="tx1"/>
                </a:solidFill>
                <a:effectLst/>
                <a:latin typeface="+mn-lt"/>
                <a:ea typeface="+mn-ea"/>
                <a:cs typeface="+mn-cs"/>
              </a:rPr>
              <a:t> à une telle situation.</a:t>
            </a:r>
          </a:p>
          <a:p>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Si doutes à propos d’une situation : service d’information de la DPJ (même no)</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63</a:t>
            </a:fld>
            <a:endParaRPr lang="fr-CA" dirty="0">
              <a:solidFill>
                <a:prstClr val="black"/>
              </a:solidFill>
            </a:endParaRPr>
          </a:p>
        </p:txBody>
      </p:sp>
    </p:spTree>
    <p:extLst>
      <p:ext uri="{BB962C8B-B14F-4D97-AF65-F5344CB8AC3E}">
        <p14:creationId xmlns:p14="http://schemas.microsoft.com/office/powerpoint/2010/main" val="28328755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smtClean="0">
                <a:solidFill>
                  <a:schemeClr val="tx1"/>
                </a:solidFill>
                <a:effectLst/>
                <a:latin typeface="+mn-lt"/>
                <a:ea typeface="+mn-ea"/>
                <a:cs typeface="+mn-cs"/>
              </a:rPr>
              <a:t>Signalement</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Vous devez </a:t>
            </a:r>
            <a:r>
              <a:rPr lang="fr-CA" sz="1200" b="1" kern="1200" dirty="0" smtClean="0">
                <a:solidFill>
                  <a:schemeClr val="tx1"/>
                </a:solidFill>
                <a:effectLst/>
                <a:latin typeface="+mn-lt"/>
                <a:ea typeface="+mn-ea"/>
                <a:cs typeface="+mn-cs"/>
              </a:rPr>
              <a:t>fournir:</a:t>
            </a:r>
          </a:p>
          <a:p>
            <a:pPr lvl="0"/>
            <a:r>
              <a:rPr lang="fr-CA" sz="1200" kern="1200" dirty="0" smtClean="0">
                <a:solidFill>
                  <a:schemeClr val="tx1"/>
                </a:solidFill>
                <a:effectLst/>
                <a:latin typeface="+mn-lt"/>
                <a:ea typeface="+mn-ea"/>
                <a:cs typeface="+mn-cs"/>
              </a:rPr>
              <a:t>-Description des faits et de la situation</a:t>
            </a:r>
          </a:p>
          <a:p>
            <a:pPr lvl="0"/>
            <a:r>
              <a:rPr lang="fr-CA" sz="1200" kern="1200" dirty="0" smtClean="0">
                <a:solidFill>
                  <a:schemeClr val="tx1"/>
                </a:solidFill>
                <a:effectLst/>
                <a:latin typeface="+mn-lt"/>
                <a:ea typeface="+mn-ea"/>
                <a:cs typeface="+mn-cs"/>
              </a:rPr>
              <a:t>-Les paroles exactes</a:t>
            </a:r>
          </a:p>
          <a:p>
            <a:pPr lvl="0"/>
            <a:r>
              <a:rPr lang="fr-CA" sz="1200" kern="1200" dirty="0" smtClean="0">
                <a:solidFill>
                  <a:schemeClr val="tx1"/>
                </a:solidFill>
                <a:effectLst/>
                <a:latin typeface="+mn-lt"/>
                <a:ea typeface="+mn-ea"/>
                <a:cs typeface="+mn-cs"/>
              </a:rPr>
              <a:t>-Nom et adresse …</a:t>
            </a: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 Signalement</a:t>
            </a:r>
          </a:p>
          <a:p>
            <a:pPr lvl="0"/>
            <a:r>
              <a:rPr lang="fr-CA" sz="1200" kern="1200" dirty="0" smtClean="0">
                <a:solidFill>
                  <a:schemeClr val="tx1"/>
                </a:solidFill>
                <a:effectLst/>
                <a:latin typeface="+mn-lt"/>
                <a:ea typeface="+mn-ea"/>
                <a:cs typeface="+mn-cs"/>
              </a:rPr>
              <a:t>-Confidentiel (Ne divulgueront pas votre nom)</a:t>
            </a:r>
          </a:p>
          <a:p>
            <a:pPr lvl="0"/>
            <a:r>
              <a:rPr lang="fr-CA" sz="1200" kern="1200" dirty="0" smtClean="0">
                <a:solidFill>
                  <a:schemeClr val="tx1"/>
                </a:solidFill>
                <a:effectLst/>
                <a:latin typeface="+mn-lt"/>
                <a:ea typeface="+mn-ea"/>
                <a:cs typeface="+mn-cs"/>
              </a:rPr>
              <a:t>- Pas besoin d’avoir la certitude absolue</a:t>
            </a:r>
          </a:p>
          <a:p>
            <a:pPr lvl="0"/>
            <a:r>
              <a:rPr lang="fr-CA" sz="1200" kern="1200" dirty="0" smtClean="0">
                <a:solidFill>
                  <a:schemeClr val="tx1"/>
                </a:solidFill>
                <a:effectLst/>
                <a:latin typeface="+mn-lt"/>
                <a:ea typeface="+mn-ea"/>
                <a:cs typeface="+mn-cs"/>
              </a:rPr>
              <a:t>-Assure l’immunité (aucune poursuite ne peut être intentée contre une personne qui a fourni des renseignements de bonne foi lors du signalement)</a:t>
            </a:r>
          </a:p>
          <a:p>
            <a:pPr lvl="0"/>
            <a:r>
              <a:rPr lang="fr-CA" sz="1200" kern="1200" dirty="0" smtClean="0">
                <a:solidFill>
                  <a:schemeClr val="tx1"/>
                </a:solidFill>
                <a:effectLst/>
                <a:latin typeface="+mn-lt"/>
                <a:ea typeface="+mn-ea"/>
                <a:cs typeface="+mn-cs"/>
              </a:rPr>
              <a:t>-Avise lorsque non retenu</a:t>
            </a:r>
          </a:p>
          <a:p>
            <a:pPr lvl="0"/>
            <a:r>
              <a:rPr lang="fr-CA" sz="1200" kern="1200" dirty="0" smtClean="0">
                <a:solidFill>
                  <a:schemeClr val="tx1"/>
                </a:solidFill>
                <a:effectLst/>
                <a:latin typeface="+mn-lt"/>
                <a:ea typeface="+mn-ea"/>
                <a:cs typeface="+mn-cs"/>
              </a:rPr>
              <a:t>-Nom de l’intervenant</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64</a:t>
            </a:fld>
            <a:endParaRPr lang="fr-CA" dirty="0">
              <a:solidFill>
                <a:prstClr val="black"/>
              </a:solidFill>
            </a:endParaRPr>
          </a:p>
        </p:txBody>
      </p:sp>
    </p:spTree>
    <p:extLst>
      <p:ext uri="{BB962C8B-B14F-4D97-AF65-F5344CB8AC3E}">
        <p14:creationId xmlns:p14="http://schemas.microsoft.com/office/powerpoint/2010/main" val="39343623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Lors</a:t>
            </a:r>
            <a:r>
              <a:rPr lang="fr-CA" baseline="0" dirty="0" smtClean="0"/>
              <a:t> d’un signalement</a:t>
            </a:r>
          </a:p>
          <a:p>
            <a:r>
              <a:rPr lang="fr-CA" baseline="0" dirty="0" smtClean="0"/>
              <a:t>On regarde chacun de notre côté et on ne voit pas tout. Chacun apporte une version différente, car on ne voit pas tous la même face. C’est pour cette raison que c’est important de signaler. Chaque signalement forme un tout</a:t>
            </a:r>
          </a:p>
          <a:p>
            <a:r>
              <a:rPr lang="fr-CA" baseline="0" dirty="0" smtClean="0"/>
              <a:t>1 seul = pas retenu</a:t>
            </a:r>
          </a:p>
          <a:p>
            <a:r>
              <a:rPr lang="fr-CA" baseline="0" dirty="0" smtClean="0"/>
              <a:t>Plusieurs = Retenu </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65</a:t>
            </a:fld>
            <a:endParaRPr lang="fr-CA" dirty="0">
              <a:solidFill>
                <a:prstClr val="black"/>
              </a:solidFill>
            </a:endParaRPr>
          </a:p>
        </p:txBody>
      </p:sp>
    </p:spTree>
    <p:extLst>
      <p:ext uri="{BB962C8B-B14F-4D97-AF65-F5344CB8AC3E}">
        <p14:creationId xmlns:p14="http://schemas.microsoft.com/office/powerpoint/2010/main" val="42344576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u="sng" dirty="0" smtClean="0"/>
              <a:t>RESSOURCES DU MILIEU</a:t>
            </a:r>
          </a:p>
          <a:p>
            <a:endParaRPr lang="fr-CA" b="1" u="sng" dirty="0" smtClean="0"/>
          </a:p>
          <a:p>
            <a:r>
              <a:rPr lang="fr-CA" b="0" u="none" dirty="0" smtClean="0"/>
              <a:t>Aller chercher de l’aide</a:t>
            </a:r>
            <a:r>
              <a:rPr lang="fr-CA" b="0" u="none" baseline="0" dirty="0" smtClean="0"/>
              <a:t>, c’est important</a:t>
            </a:r>
          </a:p>
          <a:p>
            <a:endParaRPr lang="fr-CA" b="0" u="none"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CA" b="0" u="none" baseline="0" dirty="0" smtClean="0"/>
              <a:t>Si vous étiez la personne à qui Karine c’est confiée, à quelle ressource feriez-vous appel? </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CA" b="0" u="none"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CA" b="0" u="none" baseline="0" dirty="0" smtClean="0"/>
              <a:t>Prend 3 personnes de l’audience</a:t>
            </a:r>
            <a:endParaRPr lang="fr-CA" b="0" u="none" dirty="0" smtClean="0"/>
          </a:p>
          <a:p>
            <a:endParaRPr lang="fr-CA" b="0" u="none"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66</a:t>
            </a:fld>
            <a:endParaRPr lang="fr-CA" dirty="0"/>
          </a:p>
        </p:txBody>
      </p:sp>
    </p:spTree>
    <p:extLst>
      <p:ext uri="{BB962C8B-B14F-4D97-AF65-F5344CB8AC3E}">
        <p14:creationId xmlns:p14="http://schemas.microsoft.com/office/powerpoint/2010/main" val="5952523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rPr>
              <a:t>Les </a:t>
            </a:r>
            <a:r>
              <a:rPr lang="fr-CA" sz="1200" b="1" kern="1200" dirty="0" smtClean="0">
                <a:solidFill>
                  <a:schemeClr val="tx1"/>
                </a:solidFill>
                <a:effectLst/>
                <a:latin typeface="+mn-lt"/>
                <a:ea typeface="+mn-ea"/>
                <a:cs typeface="+mn-cs"/>
              </a:rPr>
              <a:t>adultes ont le pouvoir de changer les choses</a:t>
            </a:r>
          </a:p>
          <a:p>
            <a:pPr marL="628650" lvl="1" indent="-171450">
              <a:buFont typeface="Arial" panose="020B0604020202020204" pitchFamily="34" charset="0"/>
              <a:buChar char="•"/>
            </a:pPr>
            <a:r>
              <a:rPr lang="fr-CA" sz="1200" kern="1200" dirty="0" smtClean="0">
                <a:solidFill>
                  <a:schemeClr val="tx1"/>
                </a:solidFill>
                <a:effectLst/>
                <a:latin typeface="+mn-lt"/>
                <a:ea typeface="+mn-ea"/>
                <a:cs typeface="+mn-cs"/>
              </a:rPr>
              <a:t>par des </a:t>
            </a:r>
            <a:r>
              <a:rPr lang="fr-CA" sz="1200" b="1" kern="1200" dirty="0" smtClean="0">
                <a:solidFill>
                  <a:schemeClr val="tx1"/>
                </a:solidFill>
                <a:effectLst/>
                <a:latin typeface="+mn-lt"/>
                <a:ea typeface="+mn-ea"/>
                <a:cs typeface="+mn-cs"/>
              </a:rPr>
              <a:t>paroles</a:t>
            </a:r>
            <a:r>
              <a:rPr lang="fr-CA"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fr-CA" sz="1200" kern="1200" dirty="0" smtClean="0">
                <a:solidFill>
                  <a:schemeClr val="tx1"/>
                </a:solidFill>
                <a:effectLst/>
                <a:latin typeface="+mn-lt"/>
                <a:ea typeface="+mn-ea"/>
                <a:cs typeface="+mn-cs"/>
              </a:rPr>
              <a:t>des </a:t>
            </a:r>
            <a:r>
              <a:rPr lang="fr-CA" sz="1200" b="1" kern="1200" dirty="0" smtClean="0">
                <a:solidFill>
                  <a:schemeClr val="tx1"/>
                </a:solidFill>
                <a:effectLst/>
                <a:latin typeface="+mn-lt"/>
                <a:ea typeface="+mn-ea"/>
                <a:cs typeface="+mn-cs"/>
              </a:rPr>
              <a:t>actions parfois très simples</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Juste par une présence attentionnée</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on peut </a:t>
            </a:r>
            <a:r>
              <a:rPr lang="fr-CA" sz="1200" b="1" kern="1200" dirty="0" smtClean="0">
                <a:solidFill>
                  <a:schemeClr val="tx1"/>
                </a:solidFill>
                <a:effectLst/>
                <a:latin typeface="+mn-lt"/>
                <a:ea typeface="+mn-ea"/>
                <a:cs typeface="+mn-cs"/>
              </a:rPr>
              <a:t>devenir une personne significative </a:t>
            </a:r>
          </a:p>
          <a:p>
            <a:r>
              <a:rPr lang="fr-CA" sz="1200" kern="1200" dirty="0" smtClean="0">
                <a:solidFill>
                  <a:schemeClr val="tx1"/>
                </a:solidFill>
                <a:effectLst/>
                <a:latin typeface="+mn-lt"/>
                <a:ea typeface="+mn-ea"/>
                <a:cs typeface="+mn-cs"/>
              </a:rPr>
              <a:t>et </a:t>
            </a:r>
            <a:r>
              <a:rPr lang="fr-CA" sz="1200" b="1" kern="1200" dirty="0" smtClean="0">
                <a:solidFill>
                  <a:schemeClr val="tx1"/>
                </a:solidFill>
                <a:effectLst/>
                <a:latin typeface="+mn-lt"/>
                <a:ea typeface="+mn-ea"/>
                <a:cs typeface="+mn-cs"/>
              </a:rPr>
              <a:t>faire la différence dans la vie d’un enfant</a:t>
            </a:r>
            <a:endParaRPr lang="fr-CA" b="1"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67</a:t>
            </a:fld>
            <a:endParaRPr lang="fr-CA" dirty="0"/>
          </a:p>
        </p:txBody>
      </p:sp>
    </p:spTree>
    <p:extLst>
      <p:ext uri="{BB962C8B-B14F-4D97-AF65-F5344CB8AC3E}">
        <p14:creationId xmlns:p14="http://schemas.microsoft.com/office/powerpoint/2010/main" val="39288674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68</a:t>
            </a:fld>
            <a:endParaRPr lang="fr-CA" dirty="0"/>
          </a:p>
        </p:txBody>
      </p:sp>
    </p:spTree>
    <p:extLst>
      <p:ext uri="{BB962C8B-B14F-4D97-AF65-F5344CB8AC3E}">
        <p14:creationId xmlns:p14="http://schemas.microsoft.com/office/powerpoint/2010/main" val="29969272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5E542CA1-2136-4631-B0C2-16C68405B9D3}" type="slidenum">
              <a:rPr lang="fr-CA" smtClean="0"/>
              <a:pPr/>
              <a:t>69</a:t>
            </a:fld>
            <a:endParaRPr lang="fr-CA"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fr-FR" b="1" dirty="0" smtClean="0"/>
              <a:t>FERMER MANETTE…</a:t>
            </a:r>
          </a:p>
        </p:txBody>
      </p:sp>
    </p:spTree>
    <p:extLst>
      <p:ext uri="{BB962C8B-B14F-4D97-AF65-F5344CB8AC3E}">
        <p14:creationId xmlns:p14="http://schemas.microsoft.com/office/powerpoint/2010/main" val="171588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Voilà à quoi ça</a:t>
            </a:r>
            <a:r>
              <a:rPr lang="fr-CA" baseline="0" dirty="0" smtClean="0"/>
              <a:t> peut ressembler quand nous utilisons notre pouvoir pour nous défouler sur les autres.</a:t>
            </a:r>
          </a:p>
          <a:p>
            <a:endParaRPr lang="fr-CA" baseline="0" dirty="0" smtClean="0"/>
          </a:p>
          <a:p>
            <a:r>
              <a:rPr lang="fr-CA" baseline="0" dirty="0" smtClean="0"/>
              <a:t>Curieusement, je ne me défoulerais pas sur mon patron comme lui l’a fait sur moi.</a:t>
            </a:r>
          </a:p>
          <a:p>
            <a:endParaRPr lang="fr-CA" baseline="0" dirty="0" smtClean="0"/>
          </a:p>
          <a:p>
            <a:r>
              <a:rPr lang="fr-CA" baseline="0" dirty="0" smtClean="0"/>
              <a:t>La violence s’exprime dans des rapports inégaux et par des personnes en position de pouvoir ou qui se l’approprient</a:t>
            </a: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7</a:t>
            </a:fld>
            <a:endParaRPr lang="fr-CA" dirty="0"/>
          </a:p>
        </p:txBody>
      </p:sp>
    </p:spTree>
    <p:extLst>
      <p:ext uri="{BB962C8B-B14F-4D97-AF65-F5344CB8AC3E}">
        <p14:creationId xmlns:p14="http://schemas.microsoft.com/office/powerpoint/2010/main" val="269504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CA" dirty="0" smtClean="0"/>
              <a:t>Notre statut d’adultes</a:t>
            </a:r>
            <a:r>
              <a:rPr lang="fr-CA" baseline="0" dirty="0" smtClean="0"/>
              <a:t> nous donne du pouvoir sur les enfants.</a:t>
            </a:r>
          </a:p>
          <a:p>
            <a:pPr marL="0" indent="0">
              <a:buFontTx/>
              <a:buNone/>
            </a:pPr>
            <a:endParaRPr lang="fr-CA" baseline="0" dirty="0" smtClean="0"/>
          </a:p>
          <a:p>
            <a:pPr marL="0" indent="0">
              <a:buFontTx/>
              <a:buNone/>
            </a:pPr>
            <a:r>
              <a:rPr lang="fr-CA" baseline="0" dirty="0" smtClean="0"/>
              <a:t>Ce pouvoir est surtout une responsabilité face aux enfants : encadrer, guider, valeurs</a:t>
            </a:r>
          </a:p>
          <a:p>
            <a:pPr marL="0" indent="0">
              <a:buFontTx/>
              <a:buNone/>
            </a:pPr>
            <a:endParaRPr lang="fr-CA" baseline="0" dirty="0" smtClean="0"/>
          </a:p>
          <a:p>
            <a:pPr marL="0" indent="0">
              <a:buFontTx/>
              <a:buNone/>
            </a:pPr>
            <a:r>
              <a:rPr lang="fr-CA" baseline="0" dirty="0" smtClean="0"/>
              <a:t>Ce pouvoir n’est pas mauvais en soi, tout dépend de ce que nous en faisons et la majorité du temps ok</a:t>
            </a:r>
          </a:p>
          <a:p>
            <a:pPr marL="0" indent="0">
              <a:buFontTx/>
              <a:buNone/>
            </a:pPr>
            <a:endParaRPr lang="fr-CA" baseline="0" dirty="0" smtClean="0"/>
          </a:p>
          <a:p>
            <a:pPr marL="0" indent="0">
              <a:buFontTx/>
              <a:buNone/>
            </a:pPr>
            <a:r>
              <a:rPr lang="fr-CA" baseline="0" dirty="0" smtClean="0"/>
              <a:t>Pas une perte de contrôle</a:t>
            </a:r>
          </a:p>
          <a:p>
            <a:pPr marL="0" indent="0">
              <a:buFontTx/>
              <a:buNone/>
            </a:pPr>
            <a:endParaRPr lang="fr-CA" baseline="0" dirty="0" smtClean="0"/>
          </a:p>
          <a:p>
            <a:pPr marL="0" indent="0">
              <a:buFontTx/>
              <a:buNone/>
            </a:pPr>
            <a:r>
              <a:rPr lang="fr-CA" baseline="0" dirty="0" smtClean="0"/>
              <a:t>Ils fonctionnent normalement</a:t>
            </a:r>
          </a:p>
          <a:p>
            <a:pPr marL="0" indent="0">
              <a:buFontTx/>
              <a:buNone/>
            </a:pPr>
            <a:endParaRPr lang="fr-CA" baseline="0" dirty="0" smtClean="0"/>
          </a:p>
          <a:p>
            <a:pPr marL="0" indent="0">
              <a:buFontTx/>
              <a:buNone/>
            </a:pPr>
            <a:r>
              <a:rPr lang="fr-CA" baseline="0" dirty="0" smtClean="0"/>
              <a:t>C’est une prise de contrôle afin de répondre à leurs besoins et contrôler plus faible qu’eux</a:t>
            </a:r>
          </a:p>
          <a:p>
            <a:pPr marL="0" indent="0">
              <a:buFontTx/>
              <a:buNone/>
            </a:pPr>
            <a:endParaRPr lang="fr-CA" baseline="0" dirty="0" smtClean="0"/>
          </a:p>
          <a:p>
            <a:pPr marL="0" indent="0">
              <a:buFontTx/>
              <a:buNone/>
            </a:pPr>
            <a:r>
              <a:rPr lang="fr-CA" baseline="0" dirty="0" smtClean="0"/>
              <a:t>Cela devient un problème quand nous utilisons pour poser un geste qui n’apportent rien au bien-être de l’enfant et qui l’abaisse plutôt que de l’élever, le valoriser</a:t>
            </a:r>
          </a:p>
          <a:p>
            <a:pPr marL="0" indent="0">
              <a:buFontTx/>
              <a:buNone/>
            </a:pPr>
            <a:endParaRPr lang="fr-CA" baseline="0" dirty="0" smtClean="0"/>
          </a:p>
          <a:p>
            <a:pPr marL="0" indent="0">
              <a:buFontTx/>
              <a:buNone/>
            </a:pPr>
            <a:r>
              <a:rPr lang="fr-CA" baseline="0" dirty="0" smtClean="0"/>
              <a:t>Ces abus de pouvoir peuvent se traduire en agression</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8</a:t>
            </a:fld>
            <a:endParaRPr lang="fr-CA" dirty="0"/>
          </a:p>
        </p:txBody>
      </p:sp>
    </p:spTree>
    <p:extLst>
      <p:ext uri="{BB962C8B-B14F-4D97-AF65-F5344CB8AC3E}">
        <p14:creationId xmlns:p14="http://schemas.microsoft.com/office/powerpoint/2010/main" val="60425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9</a:t>
            </a:fld>
            <a:endParaRPr lang="fr-CA" dirty="0"/>
          </a:p>
        </p:txBody>
      </p:sp>
    </p:spTree>
    <p:extLst>
      <p:ext uri="{BB962C8B-B14F-4D97-AF65-F5344CB8AC3E}">
        <p14:creationId xmlns:p14="http://schemas.microsoft.com/office/powerpoint/2010/main" val="1709087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155" y="0"/>
            <a:ext cx="7645620" cy="7825466"/>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48563" r="-48563"/>
          <a:stretch/>
        </p:blipFill>
        <p:spPr>
          <a:xfrm>
            <a:off x="995956" y="1090307"/>
            <a:ext cx="3649030" cy="345311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091" y="433082"/>
            <a:ext cx="2092750" cy="1033768"/>
          </a:xfrm>
          <a:prstGeom prst="rect">
            <a:avLst/>
          </a:prstGeom>
        </p:spPr>
      </p:pic>
      <p:pic>
        <p:nvPicPr>
          <p:cNvPr id="7" name="Image 6" descr="1_cahier_dessus enfant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47998" y="4543425"/>
            <a:ext cx="2335631" cy="2095931"/>
          </a:xfrm>
          <a:prstGeom prst="rect">
            <a:avLst/>
          </a:prstGeom>
        </p:spPr>
      </p:pic>
      <p:sp>
        <p:nvSpPr>
          <p:cNvPr id="8" name="ZoneTexte 7"/>
          <p:cNvSpPr txBox="1"/>
          <p:nvPr/>
        </p:nvSpPr>
        <p:spPr>
          <a:xfrm>
            <a:off x="3635671" y="2524125"/>
            <a:ext cx="4441529" cy="2092881"/>
          </a:xfrm>
          <a:prstGeom prst="rect">
            <a:avLst/>
          </a:prstGeom>
          <a:noFill/>
        </p:spPr>
        <p:txBody>
          <a:bodyPr wrap="square" rtlCol="0">
            <a:spAutoFit/>
          </a:bodyPr>
          <a:lstStyle/>
          <a:p>
            <a:pPr algn="ctr"/>
            <a:r>
              <a:rPr lang="fr-CA" sz="4000" dirty="0" smtClean="0">
                <a:solidFill>
                  <a:srgbClr val="111748"/>
                </a:solidFill>
              </a:rPr>
              <a:t>Atelier</a:t>
            </a:r>
          </a:p>
          <a:p>
            <a:pPr algn="ctr"/>
            <a:endParaRPr lang="fr-CA" dirty="0" smtClean="0"/>
          </a:p>
          <a:p>
            <a:pPr algn="ctr"/>
            <a:endParaRPr lang="fr-CA" dirty="0" smtClean="0"/>
          </a:p>
          <a:p>
            <a:pPr algn="ctr"/>
            <a:endParaRPr lang="fr-CA" dirty="0" smtClean="0"/>
          </a:p>
          <a:p>
            <a:pPr algn="ctr"/>
            <a:endParaRPr lang="fr-CA" dirty="0" smtClean="0"/>
          </a:p>
          <a:p>
            <a:pPr algn="ctr"/>
            <a:endParaRPr lang="fr-CA" dirty="0"/>
          </a:p>
        </p:txBody>
      </p:sp>
    </p:spTree>
    <p:extLst>
      <p:ext uri="{BB962C8B-B14F-4D97-AF65-F5344CB8AC3E}">
        <p14:creationId xmlns:p14="http://schemas.microsoft.com/office/powerpoint/2010/main" val="166120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775460"/>
      </p:ext>
    </p:extLst>
  </p:cSld>
  <p:clrMapOvr>
    <a:masterClrMapping/>
  </p:clrMapOvr>
  <p:transition spd="med">
    <p:cover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62050" y="457200"/>
            <a:ext cx="2864643" cy="1600200"/>
          </a:xfrm>
        </p:spPr>
        <p:txBody>
          <a:bodyPr anchor="b"/>
          <a:lstStyle>
            <a:lvl1pPr>
              <a:defRPr sz="3200">
                <a:solidFill>
                  <a:srgbClr val="111748"/>
                </a:solidFill>
              </a:defRPr>
            </a:lvl1pPr>
          </a:lstStyle>
          <a:p>
            <a:r>
              <a:rPr lang="fr-FR" smtClean="0"/>
              <a:t>Modifiez le style du titre</a:t>
            </a:r>
            <a:endParaRPr lang="fr-CA" dirty="0"/>
          </a:p>
        </p:txBody>
      </p:sp>
      <p:sp>
        <p:nvSpPr>
          <p:cNvPr id="3" name="Espace réservé du contenu 2"/>
          <p:cNvSpPr>
            <a:spLocks noGrp="1"/>
          </p:cNvSpPr>
          <p:nvPr>
            <p:ph idx="1"/>
          </p:nvPr>
        </p:nvSpPr>
        <p:spPr>
          <a:xfrm>
            <a:off x="4296966" y="995364"/>
            <a:ext cx="4629150" cy="4873625"/>
          </a:xfrm>
        </p:spPr>
        <p:txBody>
          <a:bodyPr/>
          <a:lstStyle>
            <a:lvl1pPr>
              <a:defRPr sz="3200">
                <a:solidFill>
                  <a:srgbClr val="111748"/>
                </a:solidFill>
              </a:defRPr>
            </a:lvl1pPr>
            <a:lvl2pPr>
              <a:defRPr sz="2800">
                <a:solidFill>
                  <a:srgbClr val="111748"/>
                </a:solidFill>
              </a:defRPr>
            </a:lvl2pPr>
            <a:lvl3pPr>
              <a:defRPr sz="2400">
                <a:solidFill>
                  <a:srgbClr val="111748"/>
                </a:solidFill>
              </a:defRPr>
            </a:lvl3pPr>
            <a:lvl4pPr>
              <a:defRPr sz="2000">
                <a:solidFill>
                  <a:srgbClr val="111748"/>
                </a:solidFill>
              </a:defRPr>
            </a:lvl4pPr>
            <a:lvl5pPr>
              <a:defRPr sz="2000">
                <a:solidFill>
                  <a:srgbClr val="111748"/>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4" name="Espace réservé du texte 3"/>
          <p:cNvSpPr>
            <a:spLocks noGrp="1"/>
          </p:cNvSpPr>
          <p:nvPr>
            <p:ph type="body" sz="half" idx="2"/>
          </p:nvPr>
        </p:nvSpPr>
        <p:spPr>
          <a:xfrm>
            <a:off x="1162050" y="2057400"/>
            <a:ext cx="2864644" cy="3811588"/>
          </a:xfrm>
        </p:spPr>
        <p:txBody>
          <a:bodyPr/>
          <a:lstStyle>
            <a:lvl1pPr marL="0" indent="0">
              <a:buNone/>
              <a:defRPr sz="1600">
                <a:solidFill>
                  <a:srgbClr val="11174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31506881"/>
      </p:ext>
    </p:extLst>
  </p:cSld>
  <p:clrMapOvr>
    <a:masterClrMapping/>
  </p:clrMapOvr>
  <p:transition spd="med">
    <p:cover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00150" y="457200"/>
            <a:ext cx="2728317" cy="1600200"/>
          </a:xfrm>
        </p:spPr>
        <p:txBody>
          <a:bodyPr anchor="b"/>
          <a:lstStyle>
            <a:lvl1pPr>
              <a:defRPr sz="3200">
                <a:solidFill>
                  <a:srgbClr val="111748"/>
                </a:solidFill>
              </a:defRPr>
            </a:lvl1pPr>
          </a:lstStyle>
          <a:p>
            <a:r>
              <a:rPr lang="fr-FR" smtClean="0"/>
              <a:t>Modifiez le style du titre</a:t>
            </a:r>
            <a:endParaRPr lang="fr-CA" dirty="0"/>
          </a:p>
        </p:txBody>
      </p:sp>
      <p:sp>
        <p:nvSpPr>
          <p:cNvPr id="3" name="Espace réservé pour une image  2"/>
          <p:cNvSpPr>
            <a:spLocks noGrp="1"/>
          </p:cNvSpPr>
          <p:nvPr>
            <p:ph type="pic" idx="1"/>
          </p:nvPr>
        </p:nvSpPr>
        <p:spPr>
          <a:xfrm>
            <a:off x="4277916" y="995364"/>
            <a:ext cx="4629150" cy="4873625"/>
          </a:xfrm>
        </p:spPr>
        <p:txBody>
          <a:bodyPr/>
          <a:lstStyle>
            <a:lvl1pPr marL="0" indent="0">
              <a:buNone/>
              <a:defRPr sz="3200">
                <a:solidFill>
                  <a:srgbClr val="11174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CA" dirty="0"/>
          </a:p>
        </p:txBody>
      </p:sp>
      <p:sp>
        <p:nvSpPr>
          <p:cNvPr id="4" name="Espace réservé du texte 3"/>
          <p:cNvSpPr>
            <a:spLocks noGrp="1"/>
          </p:cNvSpPr>
          <p:nvPr>
            <p:ph type="body" sz="half" idx="2"/>
          </p:nvPr>
        </p:nvSpPr>
        <p:spPr>
          <a:xfrm>
            <a:off x="1200150" y="2057400"/>
            <a:ext cx="2728317" cy="3811588"/>
          </a:xfrm>
        </p:spPr>
        <p:txBody>
          <a:bodyPr/>
          <a:lstStyle>
            <a:lvl1pPr marL="0" indent="0">
              <a:buNone/>
              <a:defRPr sz="1600">
                <a:solidFill>
                  <a:srgbClr val="11174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336734418"/>
      </p:ext>
    </p:extLst>
  </p:cSld>
  <p:clrMapOvr>
    <a:masterClrMapping/>
  </p:clrMapOvr>
  <p:transition spd="med">
    <p:cover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247775" y="383666"/>
            <a:ext cx="7581900"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texte vertical 2"/>
          <p:cNvSpPr>
            <a:spLocks noGrp="1"/>
          </p:cNvSpPr>
          <p:nvPr>
            <p:ph type="body" orient="vert" idx="1"/>
          </p:nvPr>
        </p:nvSpPr>
        <p:spPr>
          <a:xfrm>
            <a:off x="1247775" y="1927225"/>
            <a:ext cx="7581900" cy="4351338"/>
          </a:xfrm>
        </p:spPr>
        <p:txBody>
          <a:bodyPr vert="eaVert"/>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2884404700"/>
      </p:ext>
    </p:extLst>
  </p:cSld>
  <p:clrMapOvr>
    <a:masterClrMapping/>
  </p:clrMapOvr>
  <p:transition spd="med">
    <p:cover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lvl1pPr>
              <a:defRPr>
                <a:solidFill>
                  <a:srgbClr val="111748"/>
                </a:solidFill>
              </a:defRPr>
            </a:lvl1pPr>
          </a:lstStyle>
          <a:p>
            <a:r>
              <a:rPr lang="fr-FR" smtClean="0"/>
              <a:t>Modifiez le style du titre</a:t>
            </a:r>
            <a:endParaRPr lang="fr-CA" dirty="0"/>
          </a:p>
        </p:txBody>
      </p:sp>
      <p:sp>
        <p:nvSpPr>
          <p:cNvPr id="3" name="Espace réservé du texte vertical 2"/>
          <p:cNvSpPr>
            <a:spLocks noGrp="1"/>
          </p:cNvSpPr>
          <p:nvPr>
            <p:ph type="body" orient="vert" idx="1"/>
          </p:nvPr>
        </p:nvSpPr>
        <p:spPr>
          <a:xfrm>
            <a:off x="1247775" y="365125"/>
            <a:ext cx="5181600" cy="5811838"/>
          </a:xfrm>
        </p:spPr>
        <p:txBody>
          <a:bodyPr vert="eaVert"/>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4200479447"/>
      </p:ext>
    </p:extLst>
  </p:cSld>
  <p:clrMapOvr>
    <a:masterClrMapping/>
  </p:clrMapOvr>
  <p:transition spd="med">
    <p:cover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a:xfrm>
            <a:off x="457200" y="6356350"/>
            <a:ext cx="2133600" cy="365125"/>
          </a:xfrm>
          <a:prstGeom prst="rect">
            <a:avLst/>
          </a:prstGeom>
        </p:spPr>
        <p:txBody>
          <a:bodyPr/>
          <a:lstStyle/>
          <a:p>
            <a:fld id="{D8F780E3-10B2-4947-86A1-DF320261DF88}" type="datetimeFigureOut">
              <a:rPr lang="fr-FR" smtClean="0"/>
              <a:pPr/>
              <a:t>12/09/2018</a:t>
            </a:fld>
            <a:endParaRPr lang="fr-CA" dirty="0"/>
          </a:p>
        </p:txBody>
      </p:sp>
      <p:sp>
        <p:nvSpPr>
          <p:cNvPr id="19" name="Espace réservé du pied de page 18"/>
          <p:cNvSpPr>
            <a:spLocks noGrp="1"/>
          </p:cNvSpPr>
          <p:nvPr>
            <p:ph type="ftr" sz="quarter" idx="11"/>
          </p:nvPr>
        </p:nvSpPr>
        <p:spPr>
          <a:xfrm>
            <a:off x="2667000" y="6356350"/>
            <a:ext cx="3352800" cy="365125"/>
          </a:xfrm>
          <a:prstGeom prst="rect">
            <a:avLst/>
          </a:prstGeom>
        </p:spPr>
        <p:txBody>
          <a:bodyPr/>
          <a:lstStyle/>
          <a:p>
            <a:endParaRPr lang="fr-CA" dirty="0"/>
          </a:p>
        </p:txBody>
      </p:sp>
      <p:sp>
        <p:nvSpPr>
          <p:cNvPr id="27" name="Espace réservé du numéro de diapositive 26"/>
          <p:cNvSpPr>
            <a:spLocks noGrp="1"/>
          </p:cNvSpPr>
          <p:nvPr>
            <p:ph type="sldNum" sz="quarter" idx="12"/>
          </p:nvPr>
        </p:nvSpPr>
        <p:spPr>
          <a:xfrm>
            <a:off x="7924800" y="6356350"/>
            <a:ext cx="762000" cy="365125"/>
          </a:xfrm>
          <a:prstGeom prst="rect">
            <a:avLst/>
          </a:prstGeom>
        </p:spPr>
        <p:txBody>
          <a:bodyPr/>
          <a:lstStyle/>
          <a:p>
            <a:fld id="{332C6211-CD75-4828-8723-E538BB42A70C}" type="slidenum">
              <a:rPr lang="fr-CA" smtClean="0"/>
              <a:pPr/>
              <a:t>‹N°›</a:t>
            </a:fld>
            <a:endParaRPr lang="fr-CA" dirty="0"/>
          </a:p>
        </p:txBody>
      </p:sp>
    </p:spTree>
    <p:extLst>
      <p:ext uri="{BB962C8B-B14F-4D97-AF65-F5344CB8AC3E}">
        <p14:creationId xmlns:p14="http://schemas.microsoft.com/office/powerpoint/2010/main" val="903497693"/>
      </p:ext>
    </p:extLst>
  </p:cSld>
  <p:clrMapOvr>
    <a:masterClrMapping/>
  </p:clrMapOvr>
  <p:transition spd="med">
    <p:cover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image de la bibliothèque 3"/>
          <p:cNvSpPr>
            <a:spLocks noGrp="1"/>
          </p:cNvSpPr>
          <p:nvPr>
            <p:ph type="clipArt" sz="half" idx="2"/>
          </p:nvPr>
        </p:nvSpPr>
        <p:spPr>
          <a:xfrm>
            <a:off x="4648200" y="1981200"/>
            <a:ext cx="3810000" cy="4114800"/>
          </a:xfrm>
        </p:spPr>
        <p:txBody>
          <a:bodyPr/>
          <a:lstStyle/>
          <a:p>
            <a:pPr lvl="0"/>
            <a:endParaRPr lang="fr-CA" noProof="0" dirty="0" smtClean="0"/>
          </a:p>
        </p:txBody>
      </p:sp>
      <p:sp>
        <p:nvSpPr>
          <p:cNvPr id="5" name="Espace réservé de la dat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fr-CA" dirty="0"/>
          </a:p>
        </p:txBody>
      </p:sp>
      <p:sp>
        <p:nvSpPr>
          <p:cNvPr id="6" name="Espace réservé du pied de page 5"/>
          <p:cNvSpPr>
            <a:spLocks noGrp="1" noChangeArrowheads="1"/>
          </p:cNvSpPr>
          <p:nvPr>
            <p:ph type="ftr" sz="quarter" idx="11"/>
          </p:nvPr>
        </p:nvSpPr>
        <p:spPr>
          <a:xfrm>
            <a:off x="2667000" y="6356350"/>
            <a:ext cx="3352800" cy="365125"/>
          </a:xfrm>
          <a:prstGeom prst="rect">
            <a:avLst/>
          </a:prstGeom>
        </p:spPr>
        <p:txBody>
          <a:bodyPr/>
          <a:lstStyle>
            <a:lvl1pPr>
              <a:defRPr/>
            </a:lvl1pPr>
          </a:lstStyle>
          <a:p>
            <a:pPr>
              <a:defRPr/>
            </a:pPr>
            <a:endParaRPr lang="fr-CA" dirty="0"/>
          </a:p>
        </p:txBody>
      </p:sp>
      <p:sp>
        <p:nvSpPr>
          <p:cNvPr id="7" name="Espace réservé du numéro de diapositive 6"/>
          <p:cNvSpPr>
            <a:spLocks noGrp="1" noChangeArrowheads="1"/>
          </p:cNvSpPr>
          <p:nvPr>
            <p:ph type="sldNum" sz="quarter" idx="12"/>
          </p:nvPr>
        </p:nvSpPr>
        <p:spPr>
          <a:xfrm>
            <a:off x="7924800" y="6356350"/>
            <a:ext cx="762000" cy="365125"/>
          </a:xfrm>
          <a:prstGeom prst="rect">
            <a:avLst/>
          </a:prstGeom>
        </p:spPr>
        <p:txBody>
          <a:bodyPr/>
          <a:lstStyle>
            <a:lvl1pPr>
              <a:defRPr/>
            </a:lvl1pPr>
          </a:lstStyle>
          <a:p>
            <a:pPr>
              <a:defRPr/>
            </a:pPr>
            <a:fld id="{7F79501E-CF28-4659-8EA7-6F67129773D8}" type="slidenum">
              <a:rPr lang="fr-CA"/>
              <a:pPr>
                <a:defRPr/>
              </a:pPr>
              <a:t>‹N°›</a:t>
            </a:fld>
            <a:endParaRPr lang="fr-CA" dirty="0"/>
          </a:p>
        </p:txBody>
      </p:sp>
    </p:spTree>
    <p:extLst>
      <p:ext uri="{BB962C8B-B14F-4D97-AF65-F5344CB8AC3E}">
        <p14:creationId xmlns:p14="http://schemas.microsoft.com/office/powerpoint/2010/main" val="2178275510"/>
      </p:ext>
    </p:extLst>
  </p:cSld>
  <p:clrMapOvr>
    <a:masterClrMapping/>
  </p:clrMapOvr>
  <p:transition spd="med">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62074" y="1122363"/>
            <a:ext cx="7343775" cy="2387600"/>
          </a:xfrm>
        </p:spPr>
        <p:txBody>
          <a:bodyPr anchor="b"/>
          <a:lstStyle>
            <a:lvl1pPr algn="ctr">
              <a:defRPr sz="6000"/>
            </a:lvl1pPr>
          </a:lstStyle>
          <a:p>
            <a:r>
              <a:rPr lang="fr-FR" smtClean="0"/>
              <a:t>Modifiez le style du titre</a:t>
            </a:r>
            <a:endParaRPr lang="fr-CA" dirty="0"/>
          </a:p>
        </p:txBody>
      </p:sp>
      <p:sp>
        <p:nvSpPr>
          <p:cNvPr id="3" name="Sous-titre 2"/>
          <p:cNvSpPr>
            <a:spLocks noGrp="1"/>
          </p:cNvSpPr>
          <p:nvPr>
            <p:ph type="subTitle" idx="1"/>
          </p:nvPr>
        </p:nvSpPr>
        <p:spPr>
          <a:xfrm>
            <a:off x="1362073" y="3602038"/>
            <a:ext cx="73437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Tree>
    <p:extLst>
      <p:ext uri="{BB962C8B-B14F-4D97-AF65-F5344CB8AC3E}">
        <p14:creationId xmlns:p14="http://schemas.microsoft.com/office/powerpoint/2010/main" val="2556634743"/>
      </p:ext>
    </p:extLst>
  </p:cSld>
  <p:clrMapOvr>
    <a:masterClrMapping/>
  </p:clrMapOvr>
  <p:transition spd="med">
    <p:cover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38249" y="383666"/>
            <a:ext cx="7591425"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contenu 2"/>
          <p:cNvSpPr>
            <a:spLocks noGrp="1"/>
          </p:cNvSpPr>
          <p:nvPr>
            <p:ph idx="1"/>
          </p:nvPr>
        </p:nvSpPr>
        <p:spPr>
          <a:xfrm>
            <a:off x="1238249" y="1927225"/>
            <a:ext cx="7591426" cy="4351338"/>
          </a:xfrm>
        </p:spPr>
        <p:txBody>
          <a:bodyPr/>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4080542230"/>
      </p:ext>
    </p:extLst>
  </p:cSld>
  <p:clrMapOvr>
    <a:masterClrMapping/>
  </p:clrMapOvr>
  <p:transition spd="med">
    <p:cover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76350" y="1087439"/>
            <a:ext cx="7558088" cy="2852737"/>
          </a:xfrm>
        </p:spPr>
        <p:txBody>
          <a:bodyPr anchor="b"/>
          <a:lstStyle>
            <a:lvl1pPr>
              <a:defRPr sz="6000">
                <a:solidFill>
                  <a:srgbClr val="111748"/>
                </a:solidFill>
              </a:defRPr>
            </a:lvl1pPr>
          </a:lstStyle>
          <a:p>
            <a:r>
              <a:rPr lang="fr-FR" smtClean="0"/>
              <a:t>Modifiez le style du titre</a:t>
            </a:r>
            <a:endParaRPr lang="fr-CA" dirty="0"/>
          </a:p>
        </p:txBody>
      </p:sp>
      <p:sp>
        <p:nvSpPr>
          <p:cNvPr id="3" name="Espace réservé du texte 2"/>
          <p:cNvSpPr>
            <a:spLocks noGrp="1"/>
          </p:cNvSpPr>
          <p:nvPr>
            <p:ph type="body" idx="1"/>
          </p:nvPr>
        </p:nvSpPr>
        <p:spPr>
          <a:xfrm>
            <a:off x="1276350" y="4043364"/>
            <a:ext cx="7558088" cy="1500187"/>
          </a:xfrm>
        </p:spPr>
        <p:txBody>
          <a:bodyPr/>
          <a:lstStyle>
            <a:lvl1pPr marL="0" indent="0">
              <a:buNone/>
              <a:defRPr sz="2400">
                <a:solidFill>
                  <a:srgbClr val="1117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2282655716"/>
      </p:ext>
    </p:extLst>
  </p:cSld>
  <p:clrMapOvr>
    <a:masterClrMapping/>
  </p:clrMapOvr>
  <p:transition spd="med">
    <p:cover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38249" y="383666"/>
            <a:ext cx="7591425"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contenu 2"/>
          <p:cNvSpPr>
            <a:spLocks noGrp="1"/>
          </p:cNvSpPr>
          <p:nvPr>
            <p:ph idx="1"/>
          </p:nvPr>
        </p:nvSpPr>
        <p:spPr>
          <a:xfrm>
            <a:off x="1238249" y="1927225"/>
            <a:ext cx="7591426" cy="4351338"/>
          </a:xfrm>
        </p:spPr>
        <p:txBody>
          <a:bodyPr/>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698521531"/>
      </p:ext>
    </p:extLst>
  </p:cSld>
  <p:clrMapOvr>
    <a:masterClrMapping/>
  </p:clrMapOvr>
  <p:transition spd="med">
    <p:cover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190625" y="383666"/>
            <a:ext cx="7639050"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contenu 2"/>
          <p:cNvSpPr>
            <a:spLocks noGrp="1"/>
          </p:cNvSpPr>
          <p:nvPr>
            <p:ph sz="half" idx="1"/>
          </p:nvPr>
        </p:nvSpPr>
        <p:spPr>
          <a:xfrm>
            <a:off x="1190625" y="1825625"/>
            <a:ext cx="3638550" cy="4351338"/>
          </a:xfrm>
        </p:spPr>
        <p:txBody>
          <a:bodyPr/>
          <a:lstStyle>
            <a:lvl1pPr>
              <a:defRPr>
                <a:solidFill>
                  <a:srgbClr val="111748"/>
                </a:solidFill>
              </a:defRPr>
            </a:lvl1pPr>
            <a:lvl2pPr marL="685800" indent="-228600">
              <a:buFontTx/>
              <a:buBlip>
                <a:blip r:embed="rId2"/>
              </a:buBlip>
              <a:defRPr>
                <a:solidFill>
                  <a:srgbClr val="111748"/>
                </a:solidFill>
              </a:defRPr>
            </a:lvl2pPr>
            <a:lvl3pPr marL="1143000" indent="-228600">
              <a:buFontTx/>
              <a:buBlip>
                <a:blip r:embed="rId2"/>
              </a:buBlip>
              <a:defRPr>
                <a:solidFill>
                  <a:srgbClr val="111748"/>
                </a:solidFill>
              </a:defRPr>
            </a:lvl3pPr>
            <a:lvl4pPr marL="1600200" indent="-228600">
              <a:buFontTx/>
              <a:buBlip>
                <a:blip r:embed="rId2"/>
              </a:buBlip>
              <a:defRPr>
                <a:solidFill>
                  <a:srgbClr val="111748"/>
                </a:solidFill>
              </a:defRPr>
            </a:lvl4pPr>
            <a:lvl5pPr marL="2057400" indent="-228600">
              <a:buFontTx/>
              <a:buBlip>
                <a:blip r:embed="rId2"/>
              </a:buBlip>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4" name="Espace réservé du contenu 3"/>
          <p:cNvSpPr>
            <a:spLocks noGrp="1"/>
          </p:cNvSpPr>
          <p:nvPr>
            <p:ph sz="half" idx="2"/>
          </p:nvPr>
        </p:nvSpPr>
        <p:spPr>
          <a:xfrm>
            <a:off x="4943475" y="1825625"/>
            <a:ext cx="3886200" cy="4351338"/>
          </a:xfrm>
        </p:spPr>
        <p:txBody>
          <a:bodyPr/>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3519056756"/>
      </p:ext>
    </p:extLst>
  </p:cSld>
  <p:clrMapOvr>
    <a:masterClrMapping/>
  </p:clrMapOvr>
  <p:transition spd="med">
    <p:cover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181100" y="272257"/>
            <a:ext cx="7630716"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texte 2"/>
          <p:cNvSpPr>
            <a:spLocks noGrp="1"/>
          </p:cNvSpPr>
          <p:nvPr>
            <p:ph type="body" idx="1"/>
          </p:nvPr>
        </p:nvSpPr>
        <p:spPr>
          <a:xfrm>
            <a:off x="1181100" y="1681162"/>
            <a:ext cx="3743325" cy="823912"/>
          </a:xfrm>
        </p:spPr>
        <p:txBody>
          <a:bodyPr anchor="b"/>
          <a:lstStyle>
            <a:lvl1pPr marL="0" indent="0">
              <a:buNone/>
              <a:defRPr sz="2400" b="1">
                <a:solidFill>
                  <a:srgbClr val="1117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1181100" y="2588417"/>
            <a:ext cx="3743325" cy="3684588"/>
          </a:xfrm>
        </p:spPr>
        <p:txBody>
          <a:bodyPr/>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5" name="Espace réservé du texte 4"/>
          <p:cNvSpPr>
            <a:spLocks noGrp="1"/>
          </p:cNvSpPr>
          <p:nvPr>
            <p:ph type="body" sz="quarter" idx="3"/>
          </p:nvPr>
        </p:nvSpPr>
        <p:spPr>
          <a:xfrm>
            <a:off x="5086350" y="1681162"/>
            <a:ext cx="3725466" cy="823912"/>
          </a:xfrm>
        </p:spPr>
        <p:txBody>
          <a:bodyPr anchor="b"/>
          <a:lstStyle>
            <a:lvl1pPr marL="0" indent="0">
              <a:buNone/>
              <a:defRPr sz="2400" b="1">
                <a:solidFill>
                  <a:srgbClr val="1117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86350" y="2588418"/>
            <a:ext cx="3725466" cy="3684588"/>
          </a:xfrm>
        </p:spPr>
        <p:txBody>
          <a:bodyPr/>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3343166414"/>
      </p:ext>
    </p:extLst>
  </p:cSld>
  <p:clrMapOvr>
    <a:masterClrMapping/>
  </p:clrMapOvr>
  <p:transition spd="med">
    <p:cover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111748"/>
                </a:solidFill>
              </a:defRPr>
            </a:lvl1pPr>
          </a:lstStyle>
          <a:p>
            <a:r>
              <a:rPr lang="fr-FR" smtClean="0"/>
              <a:t>Modifiez le style du titre</a:t>
            </a:r>
            <a:endParaRPr lang="fr-CA" dirty="0"/>
          </a:p>
        </p:txBody>
      </p:sp>
    </p:spTree>
    <p:extLst>
      <p:ext uri="{BB962C8B-B14F-4D97-AF65-F5344CB8AC3E}">
        <p14:creationId xmlns:p14="http://schemas.microsoft.com/office/powerpoint/2010/main" val="4162942792"/>
      </p:ext>
    </p:extLst>
  </p:cSld>
  <p:clrMapOvr>
    <a:masterClrMapping/>
  </p:clrMapOvr>
  <p:transition spd="med">
    <p:cover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433861"/>
      </p:ext>
    </p:extLst>
  </p:cSld>
  <p:clrMapOvr>
    <a:masterClrMapping/>
  </p:clrMapOvr>
  <p:transition spd="med">
    <p:cover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62050" y="457200"/>
            <a:ext cx="2864643" cy="1600200"/>
          </a:xfrm>
        </p:spPr>
        <p:txBody>
          <a:bodyPr anchor="b"/>
          <a:lstStyle>
            <a:lvl1pPr>
              <a:defRPr sz="3200">
                <a:solidFill>
                  <a:srgbClr val="111748"/>
                </a:solidFill>
              </a:defRPr>
            </a:lvl1pPr>
          </a:lstStyle>
          <a:p>
            <a:r>
              <a:rPr lang="fr-FR" smtClean="0"/>
              <a:t>Modifiez le style du titre</a:t>
            </a:r>
            <a:endParaRPr lang="fr-CA" dirty="0"/>
          </a:p>
        </p:txBody>
      </p:sp>
      <p:sp>
        <p:nvSpPr>
          <p:cNvPr id="3" name="Espace réservé du contenu 2"/>
          <p:cNvSpPr>
            <a:spLocks noGrp="1"/>
          </p:cNvSpPr>
          <p:nvPr>
            <p:ph idx="1"/>
          </p:nvPr>
        </p:nvSpPr>
        <p:spPr>
          <a:xfrm>
            <a:off x="4296966" y="995364"/>
            <a:ext cx="4629150" cy="4873625"/>
          </a:xfrm>
        </p:spPr>
        <p:txBody>
          <a:bodyPr/>
          <a:lstStyle>
            <a:lvl1pPr>
              <a:defRPr sz="3200">
                <a:solidFill>
                  <a:srgbClr val="111748"/>
                </a:solidFill>
              </a:defRPr>
            </a:lvl1pPr>
            <a:lvl2pPr>
              <a:defRPr sz="2800">
                <a:solidFill>
                  <a:srgbClr val="111748"/>
                </a:solidFill>
              </a:defRPr>
            </a:lvl2pPr>
            <a:lvl3pPr>
              <a:defRPr sz="2400">
                <a:solidFill>
                  <a:srgbClr val="111748"/>
                </a:solidFill>
              </a:defRPr>
            </a:lvl3pPr>
            <a:lvl4pPr>
              <a:defRPr sz="2000">
                <a:solidFill>
                  <a:srgbClr val="111748"/>
                </a:solidFill>
              </a:defRPr>
            </a:lvl4pPr>
            <a:lvl5pPr>
              <a:defRPr sz="2000">
                <a:solidFill>
                  <a:srgbClr val="111748"/>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4" name="Espace réservé du texte 3"/>
          <p:cNvSpPr>
            <a:spLocks noGrp="1"/>
          </p:cNvSpPr>
          <p:nvPr>
            <p:ph type="body" sz="half" idx="2"/>
          </p:nvPr>
        </p:nvSpPr>
        <p:spPr>
          <a:xfrm>
            <a:off x="1162050" y="2057400"/>
            <a:ext cx="2864644" cy="3811588"/>
          </a:xfrm>
        </p:spPr>
        <p:txBody>
          <a:bodyPr/>
          <a:lstStyle>
            <a:lvl1pPr marL="0" indent="0">
              <a:buNone/>
              <a:defRPr sz="1600">
                <a:solidFill>
                  <a:srgbClr val="11174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652138551"/>
      </p:ext>
    </p:extLst>
  </p:cSld>
  <p:clrMapOvr>
    <a:masterClrMapping/>
  </p:clrMapOvr>
  <p:transition spd="med">
    <p:cover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00150" y="457200"/>
            <a:ext cx="2728317" cy="1600200"/>
          </a:xfrm>
        </p:spPr>
        <p:txBody>
          <a:bodyPr anchor="b"/>
          <a:lstStyle>
            <a:lvl1pPr>
              <a:defRPr sz="3200">
                <a:solidFill>
                  <a:srgbClr val="111748"/>
                </a:solidFill>
              </a:defRPr>
            </a:lvl1pPr>
          </a:lstStyle>
          <a:p>
            <a:r>
              <a:rPr lang="fr-FR" smtClean="0"/>
              <a:t>Modifiez le style du titre</a:t>
            </a:r>
            <a:endParaRPr lang="fr-CA" dirty="0"/>
          </a:p>
        </p:txBody>
      </p:sp>
      <p:sp>
        <p:nvSpPr>
          <p:cNvPr id="3" name="Espace réservé pour une image  2"/>
          <p:cNvSpPr>
            <a:spLocks noGrp="1"/>
          </p:cNvSpPr>
          <p:nvPr>
            <p:ph type="pic" idx="1"/>
          </p:nvPr>
        </p:nvSpPr>
        <p:spPr>
          <a:xfrm>
            <a:off x="4277916" y="995364"/>
            <a:ext cx="4629150" cy="4873625"/>
          </a:xfrm>
        </p:spPr>
        <p:txBody>
          <a:bodyPr/>
          <a:lstStyle>
            <a:lvl1pPr marL="0" indent="0">
              <a:buNone/>
              <a:defRPr sz="3200">
                <a:solidFill>
                  <a:srgbClr val="11174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CA" dirty="0"/>
          </a:p>
        </p:txBody>
      </p:sp>
      <p:sp>
        <p:nvSpPr>
          <p:cNvPr id="4" name="Espace réservé du texte 3"/>
          <p:cNvSpPr>
            <a:spLocks noGrp="1"/>
          </p:cNvSpPr>
          <p:nvPr>
            <p:ph type="body" sz="half" idx="2"/>
          </p:nvPr>
        </p:nvSpPr>
        <p:spPr>
          <a:xfrm>
            <a:off x="1200150" y="2057400"/>
            <a:ext cx="2728317" cy="3811588"/>
          </a:xfrm>
        </p:spPr>
        <p:txBody>
          <a:bodyPr/>
          <a:lstStyle>
            <a:lvl1pPr marL="0" indent="0">
              <a:buNone/>
              <a:defRPr sz="1600">
                <a:solidFill>
                  <a:srgbClr val="11174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822236342"/>
      </p:ext>
    </p:extLst>
  </p:cSld>
  <p:clrMapOvr>
    <a:masterClrMapping/>
  </p:clrMapOvr>
  <p:transition spd="med">
    <p:cover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247775" y="383666"/>
            <a:ext cx="7581900"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texte vertical 2"/>
          <p:cNvSpPr>
            <a:spLocks noGrp="1"/>
          </p:cNvSpPr>
          <p:nvPr>
            <p:ph type="body" orient="vert" idx="1"/>
          </p:nvPr>
        </p:nvSpPr>
        <p:spPr>
          <a:xfrm>
            <a:off x="1247775" y="1927225"/>
            <a:ext cx="7581900" cy="4351338"/>
          </a:xfrm>
        </p:spPr>
        <p:txBody>
          <a:bodyPr vert="eaVert"/>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963381854"/>
      </p:ext>
    </p:extLst>
  </p:cSld>
  <p:clrMapOvr>
    <a:masterClrMapping/>
  </p:clrMapOvr>
  <p:transition spd="med">
    <p:cover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lvl1pPr>
              <a:defRPr>
                <a:solidFill>
                  <a:srgbClr val="111748"/>
                </a:solidFill>
              </a:defRPr>
            </a:lvl1pPr>
          </a:lstStyle>
          <a:p>
            <a:r>
              <a:rPr lang="fr-FR" smtClean="0"/>
              <a:t>Modifiez le style du titre</a:t>
            </a:r>
            <a:endParaRPr lang="fr-CA" dirty="0"/>
          </a:p>
        </p:txBody>
      </p:sp>
      <p:sp>
        <p:nvSpPr>
          <p:cNvPr id="3" name="Espace réservé du texte vertical 2"/>
          <p:cNvSpPr>
            <a:spLocks noGrp="1"/>
          </p:cNvSpPr>
          <p:nvPr>
            <p:ph type="body" orient="vert" idx="1"/>
          </p:nvPr>
        </p:nvSpPr>
        <p:spPr>
          <a:xfrm>
            <a:off x="1247775" y="365125"/>
            <a:ext cx="5181600" cy="5811838"/>
          </a:xfrm>
        </p:spPr>
        <p:txBody>
          <a:bodyPr vert="eaVert"/>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675329288"/>
      </p:ext>
    </p:extLst>
  </p:cSld>
  <p:clrMapOvr>
    <a:masterClrMapping/>
  </p:clrMapOvr>
  <p:transition spd="med">
    <p:cover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image de la bibliothèque 3"/>
          <p:cNvSpPr>
            <a:spLocks noGrp="1"/>
          </p:cNvSpPr>
          <p:nvPr>
            <p:ph type="clipArt" sz="half" idx="2"/>
          </p:nvPr>
        </p:nvSpPr>
        <p:spPr>
          <a:xfrm>
            <a:off x="4648200" y="1981200"/>
            <a:ext cx="3810000" cy="4114800"/>
          </a:xfrm>
        </p:spPr>
        <p:txBody>
          <a:bodyPr/>
          <a:lstStyle/>
          <a:p>
            <a:pPr lvl="0"/>
            <a:endParaRPr lang="fr-CA" noProof="0" dirty="0" smtClean="0"/>
          </a:p>
        </p:txBody>
      </p:sp>
      <p:sp>
        <p:nvSpPr>
          <p:cNvPr id="5" name="Espace réservé de la dat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fr-CA" dirty="0">
              <a:solidFill>
                <a:prstClr val="black"/>
              </a:solidFill>
            </a:endParaRPr>
          </a:p>
        </p:txBody>
      </p:sp>
      <p:sp>
        <p:nvSpPr>
          <p:cNvPr id="6" name="Espace réservé du pied de page 5"/>
          <p:cNvSpPr>
            <a:spLocks noGrp="1" noChangeArrowheads="1"/>
          </p:cNvSpPr>
          <p:nvPr>
            <p:ph type="ftr" sz="quarter" idx="11"/>
          </p:nvPr>
        </p:nvSpPr>
        <p:spPr>
          <a:xfrm>
            <a:off x="2667000" y="6356350"/>
            <a:ext cx="3352800" cy="365125"/>
          </a:xfrm>
          <a:prstGeom prst="rect">
            <a:avLst/>
          </a:prstGeom>
        </p:spPr>
        <p:txBody>
          <a:bodyPr/>
          <a:lstStyle>
            <a:lvl1pPr>
              <a:defRPr/>
            </a:lvl1pPr>
          </a:lstStyle>
          <a:p>
            <a:pPr>
              <a:defRPr/>
            </a:pPr>
            <a:endParaRPr lang="fr-CA" dirty="0">
              <a:solidFill>
                <a:prstClr val="black"/>
              </a:solidFill>
            </a:endParaRPr>
          </a:p>
        </p:txBody>
      </p:sp>
      <p:sp>
        <p:nvSpPr>
          <p:cNvPr id="7" name="Espace réservé du numéro de diapositive 6"/>
          <p:cNvSpPr>
            <a:spLocks noGrp="1" noChangeArrowheads="1"/>
          </p:cNvSpPr>
          <p:nvPr>
            <p:ph type="sldNum" sz="quarter" idx="12"/>
          </p:nvPr>
        </p:nvSpPr>
        <p:spPr>
          <a:xfrm>
            <a:off x="7924800" y="6356350"/>
            <a:ext cx="762000" cy="365125"/>
          </a:xfrm>
          <a:prstGeom prst="rect">
            <a:avLst/>
          </a:prstGeom>
        </p:spPr>
        <p:txBody>
          <a:bodyPr/>
          <a:lstStyle>
            <a:lvl1pPr>
              <a:defRPr/>
            </a:lvl1pPr>
          </a:lstStyle>
          <a:p>
            <a:pPr>
              <a:defRPr/>
            </a:pPr>
            <a:fld id="{7F79501E-CF28-4659-8EA7-6F67129773D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981558282"/>
      </p:ext>
    </p:extLst>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38249" y="383666"/>
            <a:ext cx="7591425"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contenu 2"/>
          <p:cNvSpPr>
            <a:spLocks noGrp="1"/>
          </p:cNvSpPr>
          <p:nvPr>
            <p:ph idx="1"/>
          </p:nvPr>
        </p:nvSpPr>
        <p:spPr>
          <a:xfrm>
            <a:off x="1238249" y="1927225"/>
            <a:ext cx="7591426" cy="4351338"/>
          </a:xfrm>
        </p:spPr>
        <p:txBody>
          <a:bodyPr/>
          <a:lstStyle>
            <a:lvl1pPr>
              <a:defRPr>
                <a:solidFill>
                  <a:srgbClr val="111748"/>
                </a:solidFill>
              </a:defRPr>
            </a:lvl1pPr>
            <a:lvl2pPr marL="685800" indent="-228600">
              <a:buFontTx/>
              <a:buBlip>
                <a:blip r:embed="rId2"/>
              </a:buBlip>
              <a:defRPr>
                <a:solidFill>
                  <a:srgbClr val="111748"/>
                </a:solidFill>
              </a:defRPr>
            </a:lvl2pPr>
            <a:lvl3pPr marL="1143000" indent="-228600">
              <a:buFontTx/>
              <a:buBlip>
                <a:blip r:embed="rId2"/>
              </a:buBlip>
              <a:defRPr>
                <a:solidFill>
                  <a:srgbClr val="111748"/>
                </a:solidFill>
              </a:defRPr>
            </a:lvl3pPr>
            <a:lvl4pPr marL="1600200" indent="-228600">
              <a:buFontTx/>
              <a:buBlip>
                <a:blip r:embed="rId2"/>
              </a:buBlip>
              <a:defRPr>
                <a:solidFill>
                  <a:srgbClr val="111748"/>
                </a:solidFill>
              </a:defRPr>
            </a:lvl4pPr>
            <a:lvl5pPr marL="2057400" indent="-228600">
              <a:buFontTx/>
              <a:buBlip>
                <a:blip r:embed="rId2"/>
              </a:buBlip>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307467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38249" y="383666"/>
            <a:ext cx="7591425"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contenu 2"/>
          <p:cNvSpPr>
            <a:spLocks noGrp="1"/>
          </p:cNvSpPr>
          <p:nvPr>
            <p:ph idx="1"/>
          </p:nvPr>
        </p:nvSpPr>
        <p:spPr>
          <a:xfrm>
            <a:off x="1238249" y="1927225"/>
            <a:ext cx="7591426" cy="4351338"/>
          </a:xfrm>
        </p:spPr>
        <p:txBody>
          <a:bodyPr/>
          <a:lstStyle>
            <a:lvl1pPr>
              <a:defRPr>
                <a:solidFill>
                  <a:srgbClr val="111748"/>
                </a:solidFill>
              </a:defRPr>
            </a:lvl1pPr>
            <a:lvl2pPr marL="685800" indent="-228600">
              <a:buFontTx/>
              <a:buBlip>
                <a:blip r:embed="rId2"/>
              </a:buBlip>
              <a:defRPr>
                <a:solidFill>
                  <a:srgbClr val="111748"/>
                </a:solidFill>
              </a:defRPr>
            </a:lvl2pPr>
            <a:lvl3pPr marL="1143000" indent="-228600">
              <a:buFontTx/>
              <a:buBlip>
                <a:blip r:embed="rId2"/>
              </a:buBlip>
              <a:defRPr>
                <a:solidFill>
                  <a:srgbClr val="111748"/>
                </a:solidFill>
              </a:defRPr>
            </a:lvl3pPr>
            <a:lvl4pPr marL="1600200" indent="-228600">
              <a:buFontTx/>
              <a:buBlip>
                <a:blip r:embed="rId2"/>
              </a:buBlip>
              <a:defRPr>
                <a:solidFill>
                  <a:srgbClr val="111748"/>
                </a:solidFill>
              </a:defRPr>
            </a:lvl4pPr>
            <a:lvl5pPr marL="2057400" indent="-228600">
              <a:buFontTx/>
              <a:buBlip>
                <a:blip r:embed="rId2"/>
              </a:buBlip>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208420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38249" y="383666"/>
            <a:ext cx="7591425"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contenu 2"/>
          <p:cNvSpPr>
            <a:spLocks noGrp="1"/>
          </p:cNvSpPr>
          <p:nvPr>
            <p:ph idx="1"/>
          </p:nvPr>
        </p:nvSpPr>
        <p:spPr>
          <a:xfrm>
            <a:off x="1238249" y="1927225"/>
            <a:ext cx="7591426" cy="4351338"/>
          </a:xfrm>
        </p:spPr>
        <p:txBody>
          <a:bodyPr/>
          <a:lstStyle>
            <a:lvl1pPr>
              <a:defRPr>
                <a:solidFill>
                  <a:srgbClr val="111748"/>
                </a:solidFill>
              </a:defRPr>
            </a:lvl1pPr>
            <a:lvl2pPr marL="685800" indent="-228600">
              <a:buFontTx/>
              <a:buBlip>
                <a:blip r:embed="rId2"/>
              </a:buBlip>
              <a:defRPr>
                <a:solidFill>
                  <a:srgbClr val="111748"/>
                </a:solidFill>
              </a:defRPr>
            </a:lvl2pPr>
            <a:lvl3pPr marL="1143000" indent="-228600">
              <a:buFontTx/>
              <a:buBlip>
                <a:blip r:embed="rId2"/>
              </a:buBlip>
              <a:defRPr>
                <a:solidFill>
                  <a:srgbClr val="111748"/>
                </a:solidFill>
              </a:defRPr>
            </a:lvl3pPr>
            <a:lvl4pPr marL="1600200" indent="-228600">
              <a:buFontTx/>
              <a:buBlip>
                <a:blip r:embed="rId2"/>
              </a:buBlip>
              <a:defRPr>
                <a:solidFill>
                  <a:srgbClr val="111748"/>
                </a:solidFill>
              </a:defRPr>
            </a:lvl4pPr>
            <a:lvl5pPr marL="2057400" indent="-228600">
              <a:buFontTx/>
              <a:buBlip>
                <a:blip r:embed="rId2"/>
              </a:buBlip>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160644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76350" y="1087439"/>
            <a:ext cx="7558088" cy="2852737"/>
          </a:xfrm>
        </p:spPr>
        <p:txBody>
          <a:bodyPr anchor="b"/>
          <a:lstStyle>
            <a:lvl1pPr>
              <a:defRPr sz="6000">
                <a:solidFill>
                  <a:srgbClr val="111748"/>
                </a:solidFill>
              </a:defRPr>
            </a:lvl1pPr>
          </a:lstStyle>
          <a:p>
            <a:r>
              <a:rPr lang="fr-FR" smtClean="0"/>
              <a:t>Modifiez le style du titre</a:t>
            </a:r>
            <a:endParaRPr lang="fr-CA" dirty="0"/>
          </a:p>
        </p:txBody>
      </p:sp>
      <p:sp>
        <p:nvSpPr>
          <p:cNvPr id="3" name="Espace réservé du texte 2"/>
          <p:cNvSpPr>
            <a:spLocks noGrp="1"/>
          </p:cNvSpPr>
          <p:nvPr>
            <p:ph type="body" idx="1"/>
          </p:nvPr>
        </p:nvSpPr>
        <p:spPr>
          <a:xfrm>
            <a:off x="1276350" y="4043364"/>
            <a:ext cx="7558088" cy="1500187"/>
          </a:xfrm>
        </p:spPr>
        <p:txBody>
          <a:bodyPr/>
          <a:lstStyle>
            <a:lvl1pPr marL="0" indent="0">
              <a:buNone/>
              <a:defRPr sz="2400">
                <a:solidFill>
                  <a:srgbClr val="1117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3230270360"/>
      </p:ext>
    </p:extLst>
  </p:cSld>
  <p:clrMapOvr>
    <a:masterClrMapping/>
  </p:clrMapOvr>
  <p:transition spd="med">
    <p:cover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190625" y="383666"/>
            <a:ext cx="7639050"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contenu 2"/>
          <p:cNvSpPr>
            <a:spLocks noGrp="1"/>
          </p:cNvSpPr>
          <p:nvPr>
            <p:ph sz="half" idx="1"/>
          </p:nvPr>
        </p:nvSpPr>
        <p:spPr>
          <a:xfrm>
            <a:off x="1190625" y="1825625"/>
            <a:ext cx="3638550" cy="4351338"/>
          </a:xfrm>
        </p:spPr>
        <p:txBody>
          <a:bodyPr/>
          <a:lstStyle>
            <a:lvl1pPr>
              <a:defRPr>
                <a:solidFill>
                  <a:srgbClr val="111748"/>
                </a:solidFill>
              </a:defRPr>
            </a:lvl1pPr>
            <a:lvl2pPr marL="685800" indent="-228600">
              <a:buFontTx/>
              <a:buBlip>
                <a:blip r:embed="rId2"/>
              </a:buBlip>
              <a:defRPr>
                <a:solidFill>
                  <a:srgbClr val="111748"/>
                </a:solidFill>
              </a:defRPr>
            </a:lvl2pPr>
            <a:lvl3pPr marL="1143000" indent="-228600">
              <a:buFontTx/>
              <a:buBlip>
                <a:blip r:embed="rId2"/>
              </a:buBlip>
              <a:defRPr>
                <a:solidFill>
                  <a:srgbClr val="111748"/>
                </a:solidFill>
              </a:defRPr>
            </a:lvl3pPr>
            <a:lvl4pPr marL="1600200" indent="-228600">
              <a:buFontTx/>
              <a:buBlip>
                <a:blip r:embed="rId2"/>
              </a:buBlip>
              <a:defRPr>
                <a:solidFill>
                  <a:srgbClr val="111748"/>
                </a:solidFill>
              </a:defRPr>
            </a:lvl4pPr>
            <a:lvl5pPr marL="2057400" indent="-228600">
              <a:buFontTx/>
              <a:buBlip>
                <a:blip r:embed="rId2"/>
              </a:buBlip>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4" name="Espace réservé du contenu 3"/>
          <p:cNvSpPr>
            <a:spLocks noGrp="1"/>
          </p:cNvSpPr>
          <p:nvPr>
            <p:ph sz="half" idx="2"/>
          </p:nvPr>
        </p:nvSpPr>
        <p:spPr>
          <a:xfrm>
            <a:off x="4943475" y="1825625"/>
            <a:ext cx="3886200" cy="4351338"/>
          </a:xfrm>
        </p:spPr>
        <p:txBody>
          <a:bodyPr/>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2832223595"/>
      </p:ext>
    </p:extLst>
  </p:cSld>
  <p:clrMapOvr>
    <a:masterClrMapping/>
  </p:clrMapOvr>
  <p:transition spd="med">
    <p:cover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181100" y="272257"/>
            <a:ext cx="7630716"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texte 2"/>
          <p:cNvSpPr>
            <a:spLocks noGrp="1"/>
          </p:cNvSpPr>
          <p:nvPr>
            <p:ph type="body" idx="1"/>
          </p:nvPr>
        </p:nvSpPr>
        <p:spPr>
          <a:xfrm>
            <a:off x="1181100" y="1681162"/>
            <a:ext cx="3743325" cy="823912"/>
          </a:xfrm>
        </p:spPr>
        <p:txBody>
          <a:bodyPr anchor="b"/>
          <a:lstStyle>
            <a:lvl1pPr marL="0" indent="0">
              <a:buNone/>
              <a:defRPr sz="2400" b="1">
                <a:solidFill>
                  <a:srgbClr val="1117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1181100" y="2588417"/>
            <a:ext cx="3743325" cy="3684588"/>
          </a:xfrm>
        </p:spPr>
        <p:txBody>
          <a:bodyPr/>
          <a:lstStyle>
            <a:lvl1pPr>
              <a:defRPr>
                <a:solidFill>
                  <a:srgbClr val="111748"/>
                </a:solidFill>
              </a:defRPr>
            </a:lvl1pPr>
            <a:lvl2pPr marL="685800" indent="-228600">
              <a:buFontTx/>
              <a:buBlip>
                <a:blip r:embed="rId2"/>
              </a:buBlip>
              <a:defRPr>
                <a:solidFill>
                  <a:srgbClr val="111748"/>
                </a:solidFill>
              </a:defRPr>
            </a:lvl2pPr>
            <a:lvl3pPr marL="1143000" indent="-228600">
              <a:buFontTx/>
              <a:buBlip>
                <a:blip r:embed="rId2"/>
              </a:buBlip>
              <a:defRPr>
                <a:solidFill>
                  <a:srgbClr val="111748"/>
                </a:solidFill>
              </a:defRPr>
            </a:lvl3pPr>
            <a:lvl4pPr marL="1600200" indent="-228600">
              <a:buFontTx/>
              <a:buBlip>
                <a:blip r:embed="rId2"/>
              </a:buBlip>
              <a:defRPr>
                <a:solidFill>
                  <a:srgbClr val="111748"/>
                </a:solidFill>
              </a:defRPr>
            </a:lvl4pPr>
            <a:lvl5pPr marL="2057400" indent="-228600">
              <a:buFontTx/>
              <a:buBlip>
                <a:blip r:embed="rId2"/>
              </a:buBlip>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5" name="Espace réservé du texte 4"/>
          <p:cNvSpPr>
            <a:spLocks noGrp="1"/>
          </p:cNvSpPr>
          <p:nvPr>
            <p:ph type="body" sz="quarter" idx="3"/>
          </p:nvPr>
        </p:nvSpPr>
        <p:spPr>
          <a:xfrm>
            <a:off x="5086350" y="1681162"/>
            <a:ext cx="3725466" cy="823912"/>
          </a:xfrm>
        </p:spPr>
        <p:txBody>
          <a:bodyPr anchor="b"/>
          <a:lstStyle>
            <a:lvl1pPr marL="0" indent="0">
              <a:buNone/>
              <a:defRPr sz="2400" b="1">
                <a:solidFill>
                  <a:srgbClr val="1117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86350" y="2588418"/>
            <a:ext cx="3725466" cy="3684588"/>
          </a:xfrm>
        </p:spPr>
        <p:txBody>
          <a:bodyPr/>
          <a:lstStyle>
            <a:lvl1pPr>
              <a:defRPr>
                <a:solidFill>
                  <a:srgbClr val="111748"/>
                </a:solidFill>
              </a:defRPr>
            </a:lvl1pPr>
            <a:lvl2pPr marL="685800" indent="-228600">
              <a:buFontTx/>
              <a:buBlip>
                <a:blip r:embed="rId3"/>
              </a:buBlip>
              <a:defRPr>
                <a:solidFill>
                  <a:srgbClr val="111748"/>
                </a:solidFill>
              </a:defRPr>
            </a:lvl2pPr>
            <a:lvl3pPr marL="1143000" indent="-228600">
              <a:buFontTx/>
              <a:buBlip>
                <a:blip r:embed="rId3"/>
              </a:buBlip>
              <a:defRPr>
                <a:solidFill>
                  <a:srgbClr val="111748"/>
                </a:solidFill>
              </a:defRPr>
            </a:lvl3pPr>
            <a:lvl4pPr marL="1600200" indent="-228600">
              <a:buFontTx/>
              <a:buBlip>
                <a:blip r:embed="rId3"/>
              </a:buBlip>
              <a:defRPr>
                <a:solidFill>
                  <a:srgbClr val="111748"/>
                </a:solidFill>
              </a:defRPr>
            </a:lvl4pPr>
            <a:lvl5pPr marL="2057400" indent="-228600">
              <a:buFontTx/>
              <a:buBlip>
                <a:blip r:embed="rId3"/>
              </a:buBlip>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3840210012"/>
      </p:ext>
    </p:extLst>
  </p:cSld>
  <p:clrMapOvr>
    <a:masterClrMapping/>
  </p:clrMapOvr>
  <p:transition spd="med">
    <p:cover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111748"/>
                </a:solidFill>
              </a:defRPr>
            </a:lvl1pPr>
          </a:lstStyle>
          <a:p>
            <a:r>
              <a:rPr lang="fr-FR" smtClean="0"/>
              <a:t>Modifiez le style du titre</a:t>
            </a:r>
            <a:endParaRPr lang="fr-CA" dirty="0"/>
          </a:p>
        </p:txBody>
      </p:sp>
    </p:spTree>
    <p:extLst>
      <p:ext uri="{BB962C8B-B14F-4D97-AF65-F5344CB8AC3E}">
        <p14:creationId xmlns:p14="http://schemas.microsoft.com/office/powerpoint/2010/main" val="3056801594"/>
      </p:ext>
    </p:extLst>
  </p:cSld>
  <p:clrMapOvr>
    <a:masterClrMapping/>
  </p:clrMapOvr>
  <p:transition spd="med">
    <p:cover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76350" y="383666"/>
            <a:ext cx="7553324" cy="1325563"/>
          </a:xfrm>
          <a:prstGeom prst="rect">
            <a:avLst/>
          </a:prstGeom>
        </p:spPr>
        <p:txBody>
          <a:bodyPr vert="horz" lIns="91440" tIns="45720" rIns="91440" bIns="45720" rtlCol="0" anchor="ctr">
            <a:normAutofit/>
          </a:bodyPr>
          <a:lstStyle/>
          <a:p>
            <a:r>
              <a:rPr lang="fr-FR" dirty="0" smtClean="0"/>
              <a:t>Modifiez le style du titre</a:t>
            </a:r>
            <a:endParaRPr lang="fr-CA" dirty="0"/>
          </a:p>
        </p:txBody>
      </p:sp>
      <p:sp>
        <p:nvSpPr>
          <p:cNvPr id="3" name="Espace réservé du texte 2"/>
          <p:cNvSpPr>
            <a:spLocks noGrp="1"/>
          </p:cNvSpPr>
          <p:nvPr>
            <p:ph type="body" idx="1"/>
          </p:nvPr>
        </p:nvSpPr>
        <p:spPr>
          <a:xfrm>
            <a:off x="1276349" y="1927225"/>
            <a:ext cx="7553325"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pic>
        <p:nvPicPr>
          <p:cNvPr id="11" name="Picture 3"/>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73052" t="15974" r="13969" b="23160"/>
          <a:stretch/>
        </p:blipFill>
        <p:spPr bwMode="auto">
          <a:xfrm>
            <a:off x="-180528" y="-1"/>
            <a:ext cx="1194443" cy="350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73052" t="15974" r="13969" b="23160"/>
          <a:stretch/>
        </p:blipFill>
        <p:spPr bwMode="auto">
          <a:xfrm rot="10800000">
            <a:off x="-180527" y="3356998"/>
            <a:ext cx="1194441" cy="350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0528" y="2935491"/>
            <a:ext cx="1192086" cy="106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2426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ransition spd="med">
    <p:cover dir="r"/>
  </p:transition>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rgbClr val="11174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748"/>
          </a:solidFill>
          <a:latin typeface="+mn-lt"/>
          <a:ea typeface="+mn-ea"/>
          <a:cs typeface="+mn-cs"/>
        </a:defRPr>
      </a:lvl1pPr>
      <a:lvl2pPr marL="685800" indent="-228600" algn="l" defTabSz="914400" rtl="0" eaLnBrk="1" latinLnBrk="0" hangingPunct="1">
        <a:lnSpc>
          <a:spcPct val="90000"/>
        </a:lnSpc>
        <a:spcBef>
          <a:spcPts val="500"/>
        </a:spcBef>
        <a:buFontTx/>
        <a:buBlip>
          <a:blip r:embed="rId20"/>
        </a:buBlip>
        <a:defRPr sz="2400" kern="1200">
          <a:solidFill>
            <a:srgbClr val="111748"/>
          </a:solidFill>
          <a:latin typeface="+mn-lt"/>
          <a:ea typeface="+mn-ea"/>
          <a:cs typeface="+mn-cs"/>
        </a:defRPr>
      </a:lvl2pPr>
      <a:lvl3pPr marL="1143000" indent="-228600" algn="l" defTabSz="914400" rtl="0" eaLnBrk="1" latinLnBrk="0" hangingPunct="1">
        <a:lnSpc>
          <a:spcPct val="90000"/>
        </a:lnSpc>
        <a:spcBef>
          <a:spcPts val="500"/>
        </a:spcBef>
        <a:buFontTx/>
        <a:buBlip>
          <a:blip r:embed="rId20"/>
        </a:buBlip>
        <a:defRPr sz="2000" kern="1200">
          <a:solidFill>
            <a:srgbClr val="111748"/>
          </a:solidFill>
          <a:latin typeface="+mn-lt"/>
          <a:ea typeface="+mn-ea"/>
          <a:cs typeface="+mn-cs"/>
        </a:defRPr>
      </a:lvl3pPr>
      <a:lvl4pPr marL="1600200" indent="-228600" algn="l" defTabSz="914400" rtl="0" eaLnBrk="1" latinLnBrk="0" hangingPunct="1">
        <a:lnSpc>
          <a:spcPct val="90000"/>
        </a:lnSpc>
        <a:spcBef>
          <a:spcPts val="500"/>
        </a:spcBef>
        <a:buFontTx/>
        <a:buBlip>
          <a:blip r:embed="rId20"/>
        </a:buBlip>
        <a:defRPr sz="1800" kern="1200">
          <a:solidFill>
            <a:srgbClr val="111748"/>
          </a:solidFill>
          <a:latin typeface="+mn-lt"/>
          <a:ea typeface="+mn-ea"/>
          <a:cs typeface="+mn-cs"/>
        </a:defRPr>
      </a:lvl4pPr>
      <a:lvl5pPr marL="2057400" indent="-228600" algn="l" defTabSz="914400" rtl="0" eaLnBrk="1" latinLnBrk="0" hangingPunct="1">
        <a:lnSpc>
          <a:spcPct val="90000"/>
        </a:lnSpc>
        <a:spcBef>
          <a:spcPts val="500"/>
        </a:spcBef>
        <a:buFontTx/>
        <a:buBlip>
          <a:blip r:embed="rId20"/>
        </a:buBlip>
        <a:defRPr sz="1800" kern="1200">
          <a:solidFill>
            <a:srgbClr val="1117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76350" y="383666"/>
            <a:ext cx="7553324" cy="1325563"/>
          </a:xfrm>
          <a:prstGeom prst="rect">
            <a:avLst/>
          </a:prstGeom>
        </p:spPr>
        <p:txBody>
          <a:bodyPr vert="horz" lIns="91440" tIns="45720" rIns="91440" bIns="45720" rtlCol="0" anchor="ctr">
            <a:normAutofit/>
          </a:bodyPr>
          <a:lstStyle/>
          <a:p>
            <a:r>
              <a:rPr lang="fr-FR" dirty="0" smtClean="0"/>
              <a:t>Modifiez le style du titre</a:t>
            </a:r>
            <a:endParaRPr lang="fr-CA" dirty="0"/>
          </a:p>
        </p:txBody>
      </p:sp>
      <p:sp>
        <p:nvSpPr>
          <p:cNvPr id="3" name="Espace réservé du texte 2"/>
          <p:cNvSpPr>
            <a:spLocks noGrp="1"/>
          </p:cNvSpPr>
          <p:nvPr>
            <p:ph type="body" idx="1"/>
          </p:nvPr>
        </p:nvSpPr>
        <p:spPr>
          <a:xfrm>
            <a:off x="1276349" y="1927225"/>
            <a:ext cx="7553325"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pic>
        <p:nvPicPr>
          <p:cNvPr id="11"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3052" t="15974" r="13969" b="23160"/>
          <a:stretch/>
        </p:blipFill>
        <p:spPr bwMode="auto">
          <a:xfrm>
            <a:off x="-180528" y="-1"/>
            <a:ext cx="1194443" cy="350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3052" t="15974" r="13969" b="23160"/>
          <a:stretch/>
        </p:blipFill>
        <p:spPr bwMode="auto">
          <a:xfrm rot="10800000">
            <a:off x="-180527" y="3356998"/>
            <a:ext cx="1194441" cy="350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528" y="2935491"/>
            <a:ext cx="1192086" cy="106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8514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ransition spd="med">
    <p:cover dir="r"/>
  </p:transition>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rgbClr val="11174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748"/>
          </a:solidFill>
          <a:latin typeface="+mn-lt"/>
          <a:ea typeface="+mn-ea"/>
          <a:cs typeface="+mn-cs"/>
        </a:defRPr>
      </a:lvl1pPr>
      <a:lvl2pPr marL="685800" indent="-228600" algn="l" defTabSz="914400" rtl="0" eaLnBrk="1" latinLnBrk="0" hangingPunct="1">
        <a:lnSpc>
          <a:spcPct val="90000"/>
        </a:lnSpc>
        <a:spcBef>
          <a:spcPts val="500"/>
        </a:spcBef>
        <a:buFontTx/>
        <a:buBlip>
          <a:blip r:embed="rId16"/>
        </a:buBlip>
        <a:defRPr sz="2400" kern="1200">
          <a:solidFill>
            <a:srgbClr val="111748"/>
          </a:solidFill>
          <a:latin typeface="+mn-lt"/>
          <a:ea typeface="+mn-ea"/>
          <a:cs typeface="+mn-cs"/>
        </a:defRPr>
      </a:lvl2pPr>
      <a:lvl3pPr marL="1143000" indent="-228600" algn="l" defTabSz="914400" rtl="0" eaLnBrk="1" latinLnBrk="0" hangingPunct="1">
        <a:lnSpc>
          <a:spcPct val="90000"/>
        </a:lnSpc>
        <a:spcBef>
          <a:spcPts val="500"/>
        </a:spcBef>
        <a:buFontTx/>
        <a:buBlip>
          <a:blip r:embed="rId16"/>
        </a:buBlip>
        <a:defRPr sz="2000" kern="1200">
          <a:solidFill>
            <a:srgbClr val="111748"/>
          </a:solidFill>
          <a:latin typeface="+mn-lt"/>
          <a:ea typeface="+mn-ea"/>
          <a:cs typeface="+mn-cs"/>
        </a:defRPr>
      </a:lvl3pPr>
      <a:lvl4pPr marL="1600200" indent="-228600" algn="l" defTabSz="914400" rtl="0" eaLnBrk="1" latinLnBrk="0" hangingPunct="1">
        <a:lnSpc>
          <a:spcPct val="90000"/>
        </a:lnSpc>
        <a:spcBef>
          <a:spcPts val="500"/>
        </a:spcBef>
        <a:buFontTx/>
        <a:buBlip>
          <a:blip r:embed="rId16"/>
        </a:buBlip>
        <a:defRPr sz="1800" kern="1200">
          <a:solidFill>
            <a:srgbClr val="111748"/>
          </a:solidFill>
          <a:latin typeface="+mn-lt"/>
          <a:ea typeface="+mn-ea"/>
          <a:cs typeface="+mn-cs"/>
        </a:defRPr>
      </a:lvl4pPr>
      <a:lvl5pPr marL="2057400" indent="-228600" algn="l" defTabSz="914400" rtl="0" eaLnBrk="1" latinLnBrk="0" hangingPunct="1">
        <a:lnSpc>
          <a:spcPct val="90000"/>
        </a:lnSpc>
        <a:spcBef>
          <a:spcPts val="500"/>
        </a:spcBef>
        <a:buFontTx/>
        <a:buBlip>
          <a:blip r:embed="rId16"/>
        </a:buBlip>
        <a:defRPr sz="1800" kern="1200">
          <a:solidFill>
            <a:srgbClr val="1117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23.jpeg"/><Relationship Id="rId3" Type="http://schemas.openxmlformats.org/officeDocument/2006/relationships/tags" Target="../tags/tag16.xml"/><Relationship Id="rId7" Type="http://schemas.openxmlformats.org/officeDocument/2006/relationships/slideLayout" Target="../slideLayouts/slideLayout2.xml"/><Relationship Id="rId12" Type="http://schemas.openxmlformats.org/officeDocument/2006/relationships/image" Target="../media/image22.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1.jpeg"/><Relationship Id="rId5" Type="http://schemas.openxmlformats.org/officeDocument/2006/relationships/tags" Target="../tags/tag18.xml"/><Relationship Id="rId10" Type="http://schemas.openxmlformats.org/officeDocument/2006/relationships/image" Target="../media/image20.jpeg"/><Relationship Id="rId4" Type="http://schemas.openxmlformats.org/officeDocument/2006/relationships/tags" Target="../tags/tag17.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2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31.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3.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2.jpeg"/><Relationship Id="rId5" Type="http://schemas.openxmlformats.org/officeDocument/2006/relationships/image" Target="../media/image9.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4.jpeg"/><Relationship Id="rId5" Type="http://schemas.openxmlformats.org/officeDocument/2006/relationships/image" Target="../media/image4.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36.jp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8.png"/><Relationship Id="rId5" Type="http://schemas.openxmlformats.org/officeDocument/2006/relationships/notesSlide" Target="../notesSlides/notesSlide38.xml"/><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7.jpeg"/><Relationship Id="rId5" Type="http://schemas.openxmlformats.org/officeDocument/2006/relationships/image" Target="../media/image9.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4.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3.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8.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8.w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59.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9.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40.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4.png"/><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3.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8.pn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9.png"/><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42.wmf"/><Relationship Id="rId2" Type="http://schemas.openxmlformats.org/officeDocument/2006/relationships/tags" Target="../tags/tag7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oleObject" Target="../embeddings/oleObject6.bin"/><Relationship Id="rId18" Type="http://schemas.openxmlformats.org/officeDocument/2006/relationships/image" Target="../media/image46.wmf"/><Relationship Id="rId3" Type="http://schemas.openxmlformats.org/officeDocument/2006/relationships/tags" Target="../tags/tag78.xml"/><Relationship Id="rId21" Type="http://schemas.openxmlformats.org/officeDocument/2006/relationships/oleObject" Target="../embeddings/oleObject10.bin"/><Relationship Id="rId7" Type="http://schemas.openxmlformats.org/officeDocument/2006/relationships/tags" Target="../tags/tag82.xml"/><Relationship Id="rId12" Type="http://schemas.openxmlformats.org/officeDocument/2006/relationships/image" Target="../media/image43.wmf"/><Relationship Id="rId17" Type="http://schemas.openxmlformats.org/officeDocument/2006/relationships/oleObject" Target="../embeddings/oleObject8.bin"/><Relationship Id="rId2" Type="http://schemas.openxmlformats.org/officeDocument/2006/relationships/tags" Target="../tags/tag77.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5.vml"/><Relationship Id="rId6" Type="http://schemas.openxmlformats.org/officeDocument/2006/relationships/tags" Target="../tags/tag81.xml"/><Relationship Id="rId11" Type="http://schemas.openxmlformats.org/officeDocument/2006/relationships/oleObject" Target="../embeddings/oleObject5.bin"/><Relationship Id="rId5" Type="http://schemas.openxmlformats.org/officeDocument/2006/relationships/tags" Target="../tags/tag80.xml"/><Relationship Id="rId15" Type="http://schemas.openxmlformats.org/officeDocument/2006/relationships/oleObject" Target="../embeddings/oleObject7.bin"/><Relationship Id="rId23" Type="http://schemas.openxmlformats.org/officeDocument/2006/relationships/image" Target="../media/image8.png"/><Relationship Id="rId10" Type="http://schemas.openxmlformats.org/officeDocument/2006/relationships/notesSlide" Target="../notesSlides/notesSlide55.xml"/><Relationship Id="rId19" Type="http://schemas.openxmlformats.org/officeDocument/2006/relationships/oleObject" Target="../embeddings/oleObject9.bin"/><Relationship Id="rId4" Type="http://schemas.openxmlformats.org/officeDocument/2006/relationships/tags" Target="../tags/tag79.xml"/><Relationship Id="rId9" Type="http://schemas.openxmlformats.org/officeDocument/2006/relationships/slideLayout" Target="../slideLayouts/slideLayout2.xml"/><Relationship Id="rId14" Type="http://schemas.openxmlformats.org/officeDocument/2006/relationships/image" Target="../media/image44.wmf"/><Relationship Id="rId22" Type="http://schemas.openxmlformats.org/officeDocument/2006/relationships/image" Target="../media/image48.wmf"/></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49.jpeg"/><Relationship Id="rId5" Type="http://schemas.openxmlformats.org/officeDocument/2006/relationships/image" Target="../media/image3.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8.png"/><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51.jpe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4.png"/><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91.xml"/><Relationship Id="rId5" Type="http://schemas.openxmlformats.org/officeDocument/2006/relationships/image" Target="../media/image52.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3.png"/><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8.png"/><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53.jpg"/><Relationship Id="rId5" Type="http://schemas.openxmlformats.org/officeDocument/2006/relationships/tags" Target="../tags/tag100.xml"/><Relationship Id="rId10" Type="http://schemas.openxmlformats.org/officeDocument/2006/relationships/notesSlide" Target="../notesSlides/notesSlide65.xml"/><Relationship Id="rId4" Type="http://schemas.openxmlformats.org/officeDocument/2006/relationships/tags" Target="../tags/tag99.xml"/><Relationship Id="rId9"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9.png"/><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oleObject" Target="../embeddings/oleObject11.bin"/><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55.jpeg"/><Relationship Id="rId2" Type="http://schemas.openxmlformats.org/officeDocument/2006/relationships/tags" Target="../tags/tag107.xml"/><Relationship Id="rId16" Type="http://schemas.openxmlformats.org/officeDocument/2006/relationships/image" Target="../media/image57.jpeg"/><Relationship Id="rId1" Type="http://schemas.openxmlformats.org/officeDocument/2006/relationships/vmlDrawing" Target="../drawings/vmlDrawing6.vml"/><Relationship Id="rId6" Type="http://schemas.openxmlformats.org/officeDocument/2006/relationships/tags" Target="../tags/tag111.xml"/><Relationship Id="rId11" Type="http://schemas.openxmlformats.org/officeDocument/2006/relationships/notesSlide" Target="../notesSlides/notesSlide68.xml"/><Relationship Id="rId5" Type="http://schemas.openxmlformats.org/officeDocument/2006/relationships/tags" Target="../tags/tag110.xml"/><Relationship Id="rId15" Type="http://schemas.openxmlformats.org/officeDocument/2006/relationships/image" Target="../media/image56.png"/><Relationship Id="rId10"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image" Target="../media/image54.w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6.xml"/><Relationship Id="rId1" Type="http://schemas.openxmlformats.org/officeDocument/2006/relationships/tags" Target="../tags/tag115.xml"/><Relationship Id="rId4" Type="http://schemas.openxmlformats.org/officeDocument/2006/relationships/image" Target="../media/image58.jpeg"/></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5.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9.xml"/><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48563" r="-48563"/>
          <a:stretch/>
        </p:blipFill>
        <p:spPr>
          <a:xfrm>
            <a:off x="995956" y="1090307"/>
            <a:ext cx="3649030" cy="3453118"/>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500" y="-176891"/>
            <a:ext cx="7645620" cy="7825466"/>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091" y="433082"/>
            <a:ext cx="2092750" cy="1033768"/>
          </a:xfrm>
          <a:prstGeom prst="rect">
            <a:avLst/>
          </a:prstGeom>
        </p:spPr>
      </p:pic>
      <p:pic>
        <p:nvPicPr>
          <p:cNvPr id="10" name="Image 9" descr="1_cahier_dessus enfant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147998" y="4543425"/>
            <a:ext cx="2335631" cy="2095931"/>
          </a:xfrm>
          <a:prstGeom prst="rect">
            <a:avLst/>
          </a:prstGeom>
        </p:spPr>
      </p:pic>
      <p:sp>
        <p:nvSpPr>
          <p:cNvPr id="12" name="ZoneTexte 11"/>
          <p:cNvSpPr txBox="1"/>
          <p:nvPr/>
        </p:nvSpPr>
        <p:spPr>
          <a:xfrm>
            <a:off x="3865415" y="2948548"/>
            <a:ext cx="4105790" cy="1569660"/>
          </a:xfrm>
          <a:prstGeom prst="rect">
            <a:avLst/>
          </a:prstGeom>
          <a:noFill/>
        </p:spPr>
        <p:txBody>
          <a:bodyPr wrap="square" rtlCol="0">
            <a:spAutoFit/>
          </a:bodyPr>
          <a:lstStyle/>
          <a:p>
            <a:pPr algn="ctr"/>
            <a:r>
              <a:rPr lang="fr-CA" sz="4800" b="1" dirty="0" smtClean="0">
                <a:solidFill>
                  <a:srgbClr val="111748"/>
                </a:solidFill>
                <a:latin typeface="+mj-lt"/>
              </a:rPr>
              <a:t>Atelier destiné </a:t>
            </a:r>
            <a:endParaRPr lang="fr-CA" sz="4800" b="1" dirty="0">
              <a:solidFill>
                <a:srgbClr val="111748"/>
              </a:solidFill>
              <a:latin typeface="+mj-lt"/>
            </a:endParaRPr>
          </a:p>
          <a:p>
            <a:pPr algn="ctr"/>
            <a:r>
              <a:rPr lang="fr-CA" sz="4800" b="1" dirty="0" smtClean="0">
                <a:solidFill>
                  <a:srgbClr val="111748"/>
                </a:solidFill>
                <a:latin typeface="+mj-lt"/>
              </a:rPr>
              <a:t>aux parents</a:t>
            </a:r>
            <a:endParaRPr lang="fr-CA" sz="4800" b="1" dirty="0">
              <a:solidFill>
                <a:srgbClr val="111748"/>
              </a:solidFill>
              <a:latin typeface="+mj-lt"/>
            </a:endParaRPr>
          </a:p>
        </p:txBody>
      </p:sp>
    </p:spTree>
    <p:extLst>
      <p:ext uri="{BB962C8B-B14F-4D97-AF65-F5344CB8AC3E}">
        <p14:creationId xmlns:p14="http://schemas.microsoft.com/office/powerpoint/2010/main" val="397231238"/>
      </p:ext>
    </p:extLst>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b="1" dirty="0" smtClean="0">
                <a:solidFill>
                  <a:srgbClr val="002060"/>
                </a:solidFill>
              </a:rPr>
              <a:t>Actions à favoriser…</a:t>
            </a:r>
            <a:endParaRPr lang="fr-CA" b="1" dirty="0">
              <a:solidFill>
                <a:srgbClr val="002060"/>
              </a:solidFill>
            </a:endParaRPr>
          </a:p>
        </p:txBody>
      </p:sp>
      <p:sp>
        <p:nvSpPr>
          <p:cNvPr id="5" name="Espace réservé du contenu 4"/>
          <p:cNvSpPr>
            <a:spLocks noGrp="1"/>
          </p:cNvSpPr>
          <p:nvPr>
            <p:ph sz="half" idx="2"/>
          </p:nvPr>
        </p:nvSpPr>
        <p:spPr>
          <a:xfrm>
            <a:off x="1411474" y="1597820"/>
            <a:ext cx="7169968" cy="4752528"/>
          </a:xfrm>
        </p:spPr>
        <p:txBody>
          <a:bodyPr>
            <a:normAutofit fontScale="92500" lnSpcReduction="10000"/>
          </a:bodyPr>
          <a:lstStyle/>
          <a:p>
            <a:pPr marL="0" indent="0">
              <a:buNone/>
            </a:pPr>
            <a:r>
              <a:rPr lang="fr-CA" sz="2600" b="1" dirty="0" smtClean="0">
                <a:solidFill>
                  <a:srgbClr val="002060"/>
                </a:solidFill>
              </a:rPr>
              <a:t>Le manque d’information </a:t>
            </a:r>
            <a:endParaRPr lang="fr-CA" sz="2600" dirty="0" smtClean="0">
              <a:solidFill>
                <a:srgbClr val="002060"/>
              </a:solidFill>
            </a:endParaRPr>
          </a:p>
          <a:p>
            <a:pPr>
              <a:buBlip>
                <a:blip r:embed="rId3"/>
              </a:buBlip>
            </a:pPr>
            <a:r>
              <a:rPr lang="fr-CA" sz="2600" dirty="0" smtClean="0">
                <a:solidFill>
                  <a:srgbClr val="002060"/>
                </a:solidFill>
              </a:rPr>
              <a:t> Reconnaitre la violence</a:t>
            </a:r>
          </a:p>
          <a:p>
            <a:pPr>
              <a:buBlip>
                <a:blip r:embed="rId3"/>
              </a:buBlip>
            </a:pPr>
            <a:r>
              <a:rPr lang="fr-CA" sz="2600" dirty="0" smtClean="0">
                <a:solidFill>
                  <a:srgbClr val="002060"/>
                </a:solidFill>
              </a:rPr>
              <a:t> Savoir comment réagir</a:t>
            </a:r>
          </a:p>
          <a:p>
            <a:pPr>
              <a:buFontTx/>
              <a:buChar char="-"/>
            </a:pPr>
            <a:endParaRPr lang="fr-CA" sz="2600" dirty="0">
              <a:solidFill>
                <a:srgbClr val="002060"/>
              </a:solidFill>
            </a:endParaRPr>
          </a:p>
          <a:p>
            <a:pPr marL="0" indent="0">
              <a:buNone/>
            </a:pPr>
            <a:r>
              <a:rPr lang="fr-CA" sz="2600" b="1" dirty="0" smtClean="0">
                <a:solidFill>
                  <a:srgbClr val="002060"/>
                </a:solidFill>
              </a:rPr>
              <a:t>La dépendance vis-à-vis des adultes </a:t>
            </a:r>
          </a:p>
          <a:p>
            <a:pPr>
              <a:buBlip>
                <a:blip r:embed="rId3"/>
              </a:buBlip>
            </a:pPr>
            <a:r>
              <a:rPr lang="fr-CA" sz="2600" dirty="0" smtClean="0">
                <a:solidFill>
                  <a:srgbClr val="002060"/>
                </a:solidFill>
              </a:rPr>
              <a:t> Développer affirmation de soi et jugement critique</a:t>
            </a:r>
          </a:p>
          <a:p>
            <a:pPr marL="0" indent="0">
              <a:buNone/>
            </a:pPr>
            <a:endParaRPr lang="fr-CA" sz="2600" b="1" dirty="0" smtClean="0">
              <a:solidFill>
                <a:srgbClr val="002060"/>
              </a:solidFill>
            </a:endParaRPr>
          </a:p>
          <a:p>
            <a:pPr marL="0" indent="0">
              <a:buNone/>
            </a:pPr>
            <a:r>
              <a:rPr lang="fr-CA" sz="2600" b="1" dirty="0" smtClean="0">
                <a:solidFill>
                  <a:srgbClr val="002060"/>
                </a:solidFill>
              </a:rPr>
              <a:t>L’isolement social</a:t>
            </a:r>
          </a:p>
          <a:p>
            <a:pPr>
              <a:buBlip>
                <a:blip r:embed="rId3"/>
              </a:buBlip>
            </a:pPr>
            <a:r>
              <a:rPr lang="fr-CA" sz="2600" dirty="0" smtClean="0">
                <a:solidFill>
                  <a:srgbClr val="002060"/>
                </a:solidFill>
              </a:rPr>
              <a:t> Développer l’entraide</a:t>
            </a:r>
          </a:p>
          <a:p>
            <a:pPr>
              <a:buBlip>
                <a:blip r:embed="rId3"/>
              </a:buBlip>
            </a:pPr>
            <a:r>
              <a:rPr lang="fr-CA" sz="2600" dirty="0" smtClean="0">
                <a:solidFill>
                  <a:srgbClr val="002060"/>
                </a:solidFill>
              </a:rPr>
              <a:t> Connaitre les ressources</a:t>
            </a:r>
          </a:p>
          <a:p>
            <a:pPr>
              <a:buBlip>
                <a:blip r:embed="rId3"/>
              </a:buBlip>
            </a:pPr>
            <a:r>
              <a:rPr lang="fr-CA" sz="2600" dirty="0" smtClean="0">
                <a:solidFill>
                  <a:srgbClr val="002060"/>
                </a:solidFill>
              </a:rPr>
              <a:t> Identifier des personnes de confiance</a:t>
            </a:r>
          </a:p>
          <a:p>
            <a:pPr>
              <a:buFontTx/>
              <a:buChar char="-"/>
            </a:pPr>
            <a:endParaRPr lang="fr-CA" dirty="0"/>
          </a:p>
        </p:txBody>
      </p:sp>
    </p:spTree>
    <p:extLst>
      <p:ext uri="{BB962C8B-B14F-4D97-AF65-F5344CB8AC3E}">
        <p14:creationId xmlns:p14="http://schemas.microsoft.com/office/powerpoint/2010/main" val="1692851355"/>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b="1" dirty="0" smtClean="0"/>
              <a:t>L’atelier des enfants</a:t>
            </a:r>
            <a:endParaRPr lang="fr-CA" b="1" dirty="0"/>
          </a:p>
        </p:txBody>
      </p:sp>
      <p:sp>
        <p:nvSpPr>
          <p:cNvPr id="3" name="Espace réservé du contenu 2"/>
          <p:cNvSpPr>
            <a:spLocks noGrp="1"/>
          </p:cNvSpPr>
          <p:nvPr>
            <p:ph idx="1"/>
          </p:nvPr>
        </p:nvSpPr>
        <p:spPr>
          <a:xfrm>
            <a:off x="1238249" y="1556792"/>
            <a:ext cx="7591426" cy="4351338"/>
          </a:xfrm>
        </p:spPr>
        <p:txBody>
          <a:bodyPr/>
          <a:lstStyle/>
          <a:p>
            <a:pPr algn="ctr">
              <a:buNone/>
            </a:pPr>
            <a:endParaRPr lang="fr-CA" sz="2800" dirty="0" smtClean="0">
              <a:latin typeface="Comic Sans MS" pitchFamily="66" charset="0"/>
            </a:endParaRPr>
          </a:p>
          <a:p>
            <a:pPr algn="ctr">
              <a:buNone/>
            </a:pPr>
            <a:endParaRPr lang="fr-CA" sz="2800" dirty="0" smtClean="0">
              <a:latin typeface="Comic Sans MS" pitchFamily="66" charset="0"/>
            </a:endParaRPr>
          </a:p>
          <a:p>
            <a:pPr>
              <a:buBlip>
                <a:blip r:embed="rId3"/>
              </a:buBlip>
            </a:pPr>
            <a:r>
              <a:rPr lang="fr-CA" dirty="0" smtClean="0"/>
              <a:t>  Visite tout le milieu</a:t>
            </a:r>
          </a:p>
          <a:p>
            <a:pPr>
              <a:buBlip>
                <a:blip r:embed="rId3"/>
              </a:buBlip>
            </a:pPr>
            <a:r>
              <a:rPr lang="fr-CA" dirty="0" smtClean="0"/>
              <a:t>  Adapté </a:t>
            </a:r>
          </a:p>
          <a:p>
            <a:pPr>
              <a:buBlip>
                <a:blip r:embed="rId3"/>
              </a:buBlip>
            </a:pPr>
            <a:r>
              <a:rPr lang="fr-CA" dirty="0" smtClean="0"/>
              <a:t>  3 personnes</a:t>
            </a:r>
          </a:p>
          <a:p>
            <a:pPr>
              <a:buBlip>
                <a:blip r:embed="rId3"/>
              </a:buBlip>
            </a:pPr>
            <a:r>
              <a:rPr lang="fr-CA" dirty="0" smtClean="0"/>
              <a:t>  Mises en situation et discussions</a:t>
            </a:r>
          </a:p>
        </p:txBody>
      </p:sp>
      <p:pic>
        <p:nvPicPr>
          <p:cNvPr id="4" name="Image 3" descr="j0409375.jpg"/>
          <p:cNvPicPr>
            <a:picLocks noChangeAspect="1"/>
          </p:cNvPicPr>
          <p:nvPr/>
        </p:nvPicPr>
        <p:blipFill>
          <a:blip r:embed="rId4" cstate="print"/>
          <a:stretch>
            <a:fillRect/>
          </a:stretch>
        </p:blipFill>
        <p:spPr>
          <a:xfrm>
            <a:off x="6876256" y="2420888"/>
            <a:ext cx="1512168" cy="15121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AutoShape 5"/>
          <p:cNvSpPr>
            <a:spLocks noChangeArrowheads="1"/>
          </p:cNvSpPr>
          <p:nvPr/>
        </p:nvSpPr>
        <p:spPr bwMode="auto">
          <a:xfrm>
            <a:off x="5789059" y="4967896"/>
            <a:ext cx="2592288" cy="1445096"/>
          </a:xfrm>
          <a:prstGeom prst="foldedCorner">
            <a:avLst>
              <a:gd name="adj" fmla="val 12500"/>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itchFamily="34" charset="0"/>
              <a:buChar char="•"/>
            </a:pPr>
            <a:r>
              <a:rPr lang="fr-FR" sz="2800" dirty="0" smtClean="0"/>
              <a:t>Carte </a:t>
            </a:r>
            <a:endParaRPr lang="fr-FR" sz="2800" dirty="0"/>
          </a:p>
          <a:p>
            <a:pPr>
              <a:buFont typeface="Arial" pitchFamily="34" charset="0"/>
              <a:buChar char="•"/>
            </a:pPr>
            <a:r>
              <a:rPr lang="fr-FR" sz="2800" dirty="0" smtClean="0"/>
              <a:t>Aide-mémoire</a:t>
            </a:r>
            <a:endParaRPr lang="fr-FR" sz="2800" dirty="0"/>
          </a:p>
          <a:p>
            <a:pPr>
              <a:buFont typeface="Arial" pitchFamily="34" charset="0"/>
              <a:buChar char="•"/>
            </a:pPr>
            <a:r>
              <a:rPr lang="fr-FR" sz="2800" dirty="0" smtClean="0"/>
              <a:t>Cahier activités</a:t>
            </a:r>
            <a:endParaRPr lang="fr-FR" sz="2800" dirty="0"/>
          </a:p>
        </p:txBody>
      </p:sp>
    </p:spTree>
    <p:extLst>
      <p:ext uri="{BB962C8B-B14F-4D97-AF65-F5344CB8AC3E}">
        <p14:creationId xmlns:p14="http://schemas.microsoft.com/office/powerpoint/2010/main" val="33787261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smtClean="0"/>
              <a:t>Droits</a:t>
            </a:r>
            <a:endParaRPr lang="fr-CA" b="1"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6765" y="2263340"/>
            <a:ext cx="1631354" cy="3615013"/>
          </a:xfrm>
          <a:prstGeom prst="rect">
            <a:avLst/>
          </a:prstGeom>
          <a:ln>
            <a:noFill/>
          </a:ln>
          <a:effectLst>
            <a:softEdge rad="112500"/>
          </a:effectLst>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1916830"/>
            <a:ext cx="1631993" cy="3615013"/>
          </a:xfrm>
          <a:prstGeom prst="rect">
            <a:avLst/>
          </a:prstGeom>
          <a:ln>
            <a:noFill/>
          </a:ln>
          <a:effectLst>
            <a:softEdge rad="112500"/>
          </a:effectLst>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147" y="1916830"/>
            <a:ext cx="2255301" cy="3660923"/>
          </a:xfrm>
          <a:prstGeom prst="rect">
            <a:avLst/>
          </a:prstGeom>
          <a:ln>
            <a:noFill/>
          </a:ln>
          <a:effectLst>
            <a:softEdge rad="112500"/>
          </a:effectLst>
        </p:spPr>
      </p:pic>
    </p:spTree>
    <p:extLst>
      <p:ext uri="{BB962C8B-B14F-4D97-AF65-F5344CB8AC3E}">
        <p14:creationId xmlns:p14="http://schemas.microsoft.com/office/powerpoint/2010/main" val="2445669119"/>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Stratégies</a:t>
            </a:r>
            <a:endParaRPr lang="fr-CA" b="1" dirty="0"/>
          </a:p>
        </p:txBody>
      </p:sp>
      <p:sp>
        <p:nvSpPr>
          <p:cNvPr id="3" name="Espace réservé du contenu 2"/>
          <p:cNvSpPr>
            <a:spLocks noGrp="1"/>
          </p:cNvSpPr>
          <p:nvPr>
            <p:ph idx="1"/>
            <p:custDataLst>
              <p:tags r:id="rId2"/>
            </p:custDataLst>
          </p:nvPr>
        </p:nvSpPr>
        <p:spPr>
          <a:xfrm>
            <a:off x="1238248" y="1935480"/>
            <a:ext cx="7448551" cy="4389120"/>
          </a:xfrm>
        </p:spPr>
        <p:txBody>
          <a:bodyPr>
            <a:normAutofit lnSpcReduction="10000"/>
          </a:bodyPr>
          <a:lstStyle/>
          <a:p>
            <a:endParaRPr lang="fr-CA" dirty="0" smtClean="0"/>
          </a:p>
          <a:p>
            <a:pPr>
              <a:buNone/>
            </a:pPr>
            <a:endParaRPr lang="fr-CA" dirty="0" smtClean="0"/>
          </a:p>
          <a:p>
            <a:pPr>
              <a:buBlip>
                <a:blip r:embed="rId9"/>
              </a:buBlip>
            </a:pPr>
            <a:r>
              <a:rPr lang="fr-CA" dirty="0" smtClean="0"/>
              <a:t> Dire non</a:t>
            </a:r>
          </a:p>
          <a:p>
            <a:pPr>
              <a:buBlip>
                <a:blip r:embed="rId9"/>
              </a:buBlip>
            </a:pPr>
            <a:r>
              <a:rPr lang="fr-CA" dirty="0" smtClean="0"/>
              <a:t> Demander de l’aide </a:t>
            </a:r>
          </a:p>
          <a:p>
            <a:pPr>
              <a:buBlip>
                <a:blip r:embed="rId9"/>
              </a:buBlip>
            </a:pPr>
            <a:r>
              <a:rPr lang="fr-CA" dirty="0" smtClean="0"/>
              <a:t> Le dire à un adulte</a:t>
            </a:r>
          </a:p>
          <a:p>
            <a:pPr>
              <a:buBlip>
                <a:blip r:embed="rId9"/>
              </a:buBlip>
            </a:pPr>
            <a:endParaRPr lang="fr-CA" dirty="0" smtClean="0"/>
          </a:p>
          <a:p>
            <a:pPr>
              <a:buBlip>
                <a:blip r:embed="rId9"/>
              </a:buBlip>
            </a:pPr>
            <a:endParaRPr lang="fr-CA" dirty="0" smtClean="0"/>
          </a:p>
          <a:p>
            <a:pPr>
              <a:buBlip>
                <a:blip r:embed="rId9"/>
              </a:buBlip>
            </a:pPr>
            <a:r>
              <a:rPr lang="fr-CA" dirty="0" smtClean="0"/>
              <a:t> Utiliser les trucs d’autodéfense </a:t>
            </a:r>
          </a:p>
          <a:p>
            <a:pPr marL="0" indent="0">
              <a:buNone/>
              <a:tabLst>
                <a:tab pos="352425" algn="l"/>
              </a:tabLst>
            </a:pPr>
            <a:r>
              <a:rPr lang="fr-CA" dirty="0"/>
              <a:t> </a:t>
            </a:r>
            <a:r>
              <a:rPr lang="fr-CA" dirty="0" smtClean="0"/>
              <a:t>  	et le cri, si je suis en danger</a:t>
            </a:r>
          </a:p>
          <a:p>
            <a:pPr>
              <a:buNone/>
            </a:pPr>
            <a:endParaRPr lang="fr-CA" dirty="0" smtClean="0"/>
          </a:p>
        </p:txBody>
      </p:sp>
      <p:pic>
        <p:nvPicPr>
          <p:cNvPr id="7" name="Image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572000" y="3774884"/>
            <a:ext cx="1986384" cy="1285308"/>
          </a:xfrm>
          <a:prstGeom prst="rect">
            <a:avLst/>
          </a:prstGeom>
        </p:spPr>
      </p:pic>
      <p:pic>
        <p:nvPicPr>
          <p:cNvPr id="8" name="Image 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423496" y="2691267"/>
            <a:ext cx="1883792" cy="1218924"/>
          </a:xfrm>
          <a:prstGeom prst="rect">
            <a:avLst/>
          </a:prstGeom>
        </p:spPr>
      </p:pic>
      <p:pic>
        <p:nvPicPr>
          <p:cNvPr id="9" name="Image 8"/>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6557650" y="5055166"/>
            <a:ext cx="1900326" cy="1229623"/>
          </a:xfrm>
          <a:prstGeom prst="rect">
            <a:avLst/>
          </a:prstGeom>
        </p:spPr>
      </p:pic>
      <p:pic>
        <p:nvPicPr>
          <p:cNvPr id="10" name="Image 9"/>
          <p:cNvPicPr>
            <a:picLocks noChangeAspect="1"/>
          </p:cNvPicPr>
          <p:nvPr>
            <p:custDataLst>
              <p:tags r:id="rId6"/>
            </p:custDataLst>
          </p:nvPr>
        </p:nvPicPr>
        <p:blipFill rotWithShape="1">
          <a:blip r:embed="rId13" cstate="print">
            <a:extLst>
              <a:ext uri="{28A0092B-C50C-407E-A947-70E740481C1C}">
                <a14:useLocalDpi xmlns:a14="http://schemas.microsoft.com/office/drawing/2010/main" val="0"/>
              </a:ext>
            </a:extLst>
          </a:blip>
          <a:srcRect l="23817" r="17121"/>
          <a:stretch/>
        </p:blipFill>
        <p:spPr>
          <a:xfrm>
            <a:off x="4572000" y="2039427"/>
            <a:ext cx="1366807" cy="1497425"/>
          </a:xfrm>
          <a:prstGeom prst="rect">
            <a:avLst/>
          </a:prstGeom>
        </p:spPr>
      </p:pic>
    </p:spTree>
    <p:extLst>
      <p:ext uri="{BB962C8B-B14F-4D97-AF65-F5344CB8AC3E}">
        <p14:creationId xmlns:p14="http://schemas.microsoft.com/office/powerpoint/2010/main" val="4119987366"/>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across)">
                                      <p:cBhvr>
                                        <p:cTn id="31" dur="500"/>
                                        <p:tgtEl>
                                          <p:spTgt spid="3">
                                            <p:txEl>
                                              <p:pRg st="8" end="8"/>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smtClean="0"/>
              <a:t>Les rencontres individuelles</a:t>
            </a:r>
            <a:endParaRPr lang="fr-CA" b="1" dirty="0"/>
          </a:p>
        </p:txBody>
      </p:sp>
      <p:pic>
        <p:nvPicPr>
          <p:cNvPr id="4" name="Espace réservé du contenu 3" descr="y1pCHyTU8NIzI8qcmNd4HAuvE_3g_HjllP1WnUtGTszul9jhMDpFCga8CRo-JhpO0DXyQuGZD6bhtI.jpg"/>
          <p:cNvPicPr>
            <a:picLocks noGrp="1" noChangeAspect="1"/>
          </p:cNvPicPr>
          <p:nvPr>
            <p:ph sz="half" idx="1"/>
          </p:nvPr>
        </p:nvPicPr>
        <p:blipFill>
          <a:blip r:embed="rId3" cstate="print"/>
          <a:stretch>
            <a:fillRect/>
          </a:stretch>
        </p:blipFill>
        <p:spPr>
          <a:xfrm>
            <a:off x="1256645" y="2780928"/>
            <a:ext cx="2885181"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Espace réservé du contenu 4"/>
          <p:cNvSpPr>
            <a:spLocks noGrp="1"/>
          </p:cNvSpPr>
          <p:nvPr>
            <p:ph sz="half" idx="2"/>
          </p:nvPr>
        </p:nvSpPr>
        <p:spPr>
          <a:xfrm>
            <a:off x="4140264" y="2060848"/>
            <a:ext cx="4913289" cy="3672408"/>
          </a:xfrm>
        </p:spPr>
        <p:txBody>
          <a:bodyPr>
            <a:normAutofit fontScale="92500" lnSpcReduction="20000"/>
          </a:bodyPr>
          <a:lstStyle/>
          <a:p>
            <a:pPr>
              <a:buNone/>
            </a:pPr>
            <a:endParaRPr lang="fr-CA" sz="3000" dirty="0" smtClean="0"/>
          </a:p>
          <a:p>
            <a:pPr>
              <a:buBlip>
                <a:blip r:embed="rId4"/>
              </a:buBlip>
            </a:pPr>
            <a:r>
              <a:rPr lang="fr-CA" sz="3000" dirty="0" smtClean="0"/>
              <a:t> Sur une base volontaire</a:t>
            </a:r>
          </a:p>
          <a:p>
            <a:pPr>
              <a:buBlip>
                <a:blip r:embed="rId4"/>
              </a:buBlip>
            </a:pPr>
            <a:endParaRPr lang="fr-CA" sz="3000" dirty="0" smtClean="0"/>
          </a:p>
          <a:p>
            <a:pPr>
              <a:buBlip>
                <a:blip r:embed="rId4"/>
              </a:buBlip>
            </a:pPr>
            <a:r>
              <a:rPr lang="fr-CA" sz="3000" dirty="0" smtClean="0"/>
              <a:t> Donner leurs commentaires</a:t>
            </a:r>
          </a:p>
          <a:p>
            <a:pPr>
              <a:buBlip>
                <a:blip r:embed="rId4"/>
              </a:buBlip>
            </a:pPr>
            <a:endParaRPr lang="fr-CA" sz="3000" dirty="0" smtClean="0"/>
          </a:p>
          <a:p>
            <a:pPr>
              <a:buBlip>
                <a:blip r:embed="rId4"/>
              </a:buBlip>
            </a:pPr>
            <a:r>
              <a:rPr lang="fr-CA" sz="3000" dirty="0" smtClean="0"/>
              <a:t> Faire de la révision</a:t>
            </a:r>
          </a:p>
          <a:p>
            <a:pPr>
              <a:buBlip>
                <a:blip r:embed="rId4"/>
              </a:buBlip>
            </a:pPr>
            <a:endParaRPr lang="fr-CA" sz="3000" dirty="0" smtClean="0"/>
          </a:p>
          <a:p>
            <a:pPr>
              <a:buBlip>
                <a:blip r:embed="rId4"/>
              </a:buBlip>
            </a:pPr>
            <a:r>
              <a:rPr lang="fr-CA" sz="3000" dirty="0" smtClean="0"/>
              <a:t> Référer au besoin</a:t>
            </a:r>
          </a:p>
          <a:p>
            <a:endParaRPr lang="fr-CA" dirty="0" smtClean="0"/>
          </a:p>
          <a:p>
            <a:endParaRPr lang="fr-CA" dirty="0"/>
          </a:p>
        </p:txBody>
      </p:sp>
    </p:spTree>
    <p:extLst>
      <p:ext uri="{BB962C8B-B14F-4D97-AF65-F5344CB8AC3E}">
        <p14:creationId xmlns:p14="http://schemas.microsoft.com/office/powerpoint/2010/main" val="30288095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blinds(horizontal)">
                                      <p:cBhvr>
                                        <p:cTn id="13" dur="500"/>
                                        <p:tgtEl>
                                          <p:spTgt spid="5">
                                            <p:txEl>
                                              <p:pRg st="5" end="5"/>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blinds(horizontal)">
                                      <p:cBhvr>
                                        <p:cTn id="1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2386" y="980728"/>
            <a:ext cx="7283152" cy="722344"/>
          </a:xfrm>
        </p:spPr>
        <p:txBody>
          <a:bodyPr>
            <a:normAutofit/>
          </a:bodyPr>
          <a:lstStyle/>
          <a:p>
            <a:pPr algn="ctr"/>
            <a:r>
              <a:rPr lang="fr-CA" b="1" dirty="0" smtClean="0"/>
              <a:t>Suite … atelier des enfants</a:t>
            </a:r>
            <a:endParaRPr lang="fr-CA" b="1" dirty="0"/>
          </a:p>
        </p:txBody>
      </p:sp>
      <p:sp>
        <p:nvSpPr>
          <p:cNvPr id="3" name="Espace réservé du contenu 2"/>
          <p:cNvSpPr>
            <a:spLocks noGrp="1"/>
          </p:cNvSpPr>
          <p:nvPr>
            <p:ph idx="1"/>
          </p:nvPr>
        </p:nvSpPr>
        <p:spPr/>
        <p:txBody>
          <a:bodyPr/>
          <a:lstStyle/>
          <a:p>
            <a:pPr>
              <a:buFont typeface="Wingdings" pitchFamily="2" charset="2"/>
              <a:buChar char="z"/>
            </a:pPr>
            <a:endParaRPr lang="fr-CA" dirty="0" smtClean="0">
              <a:latin typeface="Comic Sans MS" pitchFamily="66" charset="0"/>
            </a:endParaRPr>
          </a:p>
          <a:p>
            <a:pPr>
              <a:buFont typeface="Wingdings" pitchFamily="2" charset="2"/>
              <a:buChar char="z"/>
            </a:pPr>
            <a:endParaRPr lang="fr-CA" dirty="0" smtClean="0">
              <a:latin typeface="Comic Sans MS" pitchFamily="66" charset="0"/>
            </a:endParaRPr>
          </a:p>
          <a:p>
            <a:pPr>
              <a:buBlip>
                <a:blip r:embed="rId3"/>
              </a:buBlip>
            </a:pPr>
            <a:r>
              <a:rPr lang="fr-CA" dirty="0" smtClean="0">
                <a:latin typeface="Comic Sans MS" pitchFamily="66" charset="0"/>
              </a:rPr>
              <a:t> </a:t>
            </a:r>
            <a:r>
              <a:rPr lang="fr-CA" dirty="0" smtClean="0"/>
              <a:t>Avantages du programme</a:t>
            </a:r>
          </a:p>
          <a:p>
            <a:pPr>
              <a:buBlip>
                <a:blip r:embed="rId3"/>
              </a:buBlip>
            </a:pPr>
            <a:endParaRPr lang="fr-CA" dirty="0" smtClean="0"/>
          </a:p>
          <a:p>
            <a:pPr>
              <a:buBlip>
                <a:blip r:embed="rId3"/>
              </a:buBlip>
            </a:pPr>
            <a:endParaRPr lang="fr-CA" dirty="0" smtClean="0"/>
          </a:p>
          <a:p>
            <a:pPr>
              <a:buBlip>
                <a:blip r:embed="rId3"/>
              </a:buBlip>
            </a:pPr>
            <a:endParaRPr lang="fr-CA" dirty="0" smtClean="0"/>
          </a:p>
          <a:p>
            <a:pPr>
              <a:buBlip>
                <a:blip r:embed="rId3"/>
              </a:buBlip>
            </a:pPr>
            <a:r>
              <a:rPr lang="fr-CA" dirty="0"/>
              <a:t> </a:t>
            </a:r>
            <a:r>
              <a:rPr lang="fr-CA" dirty="0" smtClean="0"/>
              <a:t>Recherche</a:t>
            </a:r>
            <a:endParaRPr lang="fr-CA" dirty="0"/>
          </a:p>
        </p:txBody>
      </p:sp>
      <p:pic>
        <p:nvPicPr>
          <p:cNvPr id="4" name="Espace réservé du contenu 3" descr="these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860032" y="3140968"/>
            <a:ext cx="3501008" cy="3501008"/>
          </a:xfrm>
          <a:prstGeom prst="rect">
            <a:avLst/>
          </a:prstGeom>
        </p:spPr>
      </p:pic>
    </p:spTree>
    <p:extLst>
      <p:ext uri="{BB962C8B-B14F-4D97-AF65-F5344CB8AC3E}">
        <p14:creationId xmlns:p14="http://schemas.microsoft.com/office/powerpoint/2010/main" val="3919969426"/>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475656" y="1196752"/>
            <a:ext cx="7129040" cy="4187573"/>
            <a:chOff x="249" y="618"/>
            <a:chExt cx="5189" cy="3048"/>
          </a:xfrm>
        </p:grpSpPr>
        <p:sp>
          <p:nvSpPr>
            <p:cNvPr id="33795" name="AutoShape 3"/>
            <p:cNvSpPr>
              <a:spLocks noChangeAspect="1" noChangeArrowheads="1" noTextEdit="1"/>
            </p:cNvSpPr>
            <p:nvPr/>
          </p:nvSpPr>
          <p:spPr bwMode="auto">
            <a:xfrm>
              <a:off x="249" y="618"/>
              <a:ext cx="5189" cy="3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CA" dirty="0"/>
            </a:p>
          </p:txBody>
        </p:sp>
        <p:sp>
          <p:nvSpPr>
            <p:cNvPr id="33797" name="Freeform 5"/>
            <p:cNvSpPr>
              <a:spLocks/>
            </p:cNvSpPr>
            <p:nvPr/>
          </p:nvSpPr>
          <p:spPr bwMode="auto">
            <a:xfrm>
              <a:off x="1614" y="1648"/>
              <a:ext cx="1119" cy="216"/>
            </a:xfrm>
            <a:custGeom>
              <a:avLst/>
              <a:gdLst/>
              <a:ahLst/>
              <a:cxnLst>
                <a:cxn ang="0">
                  <a:pos x="1119" y="216"/>
                </a:cxn>
                <a:cxn ang="0">
                  <a:pos x="1119" y="188"/>
                </a:cxn>
                <a:cxn ang="0">
                  <a:pos x="1103" y="159"/>
                </a:cxn>
                <a:cxn ang="0">
                  <a:pos x="1091" y="143"/>
                </a:cxn>
                <a:cxn ang="0">
                  <a:pos x="1074" y="114"/>
                </a:cxn>
                <a:cxn ang="0">
                  <a:pos x="1046" y="102"/>
                </a:cxn>
                <a:cxn ang="0">
                  <a:pos x="1017" y="85"/>
                </a:cxn>
                <a:cxn ang="0">
                  <a:pos x="988" y="57"/>
                </a:cxn>
                <a:cxn ang="0">
                  <a:pos x="960" y="57"/>
                </a:cxn>
                <a:cxn ang="0">
                  <a:pos x="915" y="45"/>
                </a:cxn>
                <a:cxn ang="0">
                  <a:pos x="870" y="28"/>
                </a:cxn>
                <a:cxn ang="0">
                  <a:pos x="829" y="16"/>
                </a:cxn>
                <a:cxn ang="0">
                  <a:pos x="784" y="16"/>
                </a:cxn>
                <a:cxn ang="0">
                  <a:pos x="727" y="0"/>
                </a:cxn>
                <a:cxn ang="0">
                  <a:pos x="670" y="0"/>
                </a:cxn>
                <a:cxn ang="0">
                  <a:pos x="608" y="0"/>
                </a:cxn>
                <a:cxn ang="0">
                  <a:pos x="568" y="0"/>
                </a:cxn>
                <a:cxn ang="0">
                  <a:pos x="506" y="0"/>
                </a:cxn>
                <a:cxn ang="0">
                  <a:pos x="449" y="0"/>
                </a:cxn>
                <a:cxn ang="0">
                  <a:pos x="392" y="0"/>
                </a:cxn>
                <a:cxn ang="0">
                  <a:pos x="347" y="16"/>
                </a:cxn>
                <a:cxn ang="0">
                  <a:pos x="290" y="16"/>
                </a:cxn>
                <a:cxn ang="0">
                  <a:pos x="245" y="28"/>
                </a:cxn>
                <a:cxn ang="0">
                  <a:pos x="204" y="45"/>
                </a:cxn>
                <a:cxn ang="0">
                  <a:pos x="175" y="57"/>
                </a:cxn>
                <a:cxn ang="0">
                  <a:pos x="130" y="57"/>
                </a:cxn>
                <a:cxn ang="0">
                  <a:pos x="102" y="85"/>
                </a:cxn>
                <a:cxn ang="0">
                  <a:pos x="73" y="102"/>
                </a:cxn>
                <a:cxn ang="0">
                  <a:pos x="45" y="114"/>
                </a:cxn>
                <a:cxn ang="0">
                  <a:pos x="28" y="143"/>
                </a:cxn>
                <a:cxn ang="0">
                  <a:pos x="16" y="159"/>
                </a:cxn>
                <a:cxn ang="0">
                  <a:pos x="0" y="188"/>
                </a:cxn>
                <a:cxn ang="0">
                  <a:pos x="0" y="216"/>
                </a:cxn>
                <a:cxn ang="0">
                  <a:pos x="1119" y="216"/>
                </a:cxn>
              </a:cxnLst>
              <a:rect l="0" t="0" r="r" b="b"/>
              <a:pathLst>
                <a:path w="1119" h="216">
                  <a:moveTo>
                    <a:pt x="1119" y="216"/>
                  </a:moveTo>
                  <a:lnTo>
                    <a:pt x="1119" y="188"/>
                  </a:lnTo>
                  <a:lnTo>
                    <a:pt x="1103" y="159"/>
                  </a:lnTo>
                  <a:lnTo>
                    <a:pt x="1091" y="143"/>
                  </a:lnTo>
                  <a:lnTo>
                    <a:pt x="1074" y="114"/>
                  </a:lnTo>
                  <a:lnTo>
                    <a:pt x="1046" y="102"/>
                  </a:lnTo>
                  <a:lnTo>
                    <a:pt x="1017" y="85"/>
                  </a:lnTo>
                  <a:lnTo>
                    <a:pt x="988" y="57"/>
                  </a:lnTo>
                  <a:lnTo>
                    <a:pt x="960" y="57"/>
                  </a:lnTo>
                  <a:lnTo>
                    <a:pt x="915" y="45"/>
                  </a:lnTo>
                  <a:lnTo>
                    <a:pt x="870" y="28"/>
                  </a:lnTo>
                  <a:lnTo>
                    <a:pt x="829" y="16"/>
                  </a:lnTo>
                  <a:lnTo>
                    <a:pt x="784" y="16"/>
                  </a:lnTo>
                  <a:lnTo>
                    <a:pt x="727" y="0"/>
                  </a:lnTo>
                  <a:lnTo>
                    <a:pt x="670" y="0"/>
                  </a:lnTo>
                  <a:lnTo>
                    <a:pt x="608" y="0"/>
                  </a:lnTo>
                  <a:lnTo>
                    <a:pt x="568" y="0"/>
                  </a:lnTo>
                  <a:lnTo>
                    <a:pt x="506" y="0"/>
                  </a:lnTo>
                  <a:lnTo>
                    <a:pt x="449" y="0"/>
                  </a:lnTo>
                  <a:lnTo>
                    <a:pt x="392" y="0"/>
                  </a:lnTo>
                  <a:lnTo>
                    <a:pt x="347" y="16"/>
                  </a:lnTo>
                  <a:lnTo>
                    <a:pt x="290" y="16"/>
                  </a:lnTo>
                  <a:lnTo>
                    <a:pt x="245" y="28"/>
                  </a:lnTo>
                  <a:lnTo>
                    <a:pt x="204" y="45"/>
                  </a:lnTo>
                  <a:lnTo>
                    <a:pt x="175" y="57"/>
                  </a:lnTo>
                  <a:lnTo>
                    <a:pt x="130" y="57"/>
                  </a:lnTo>
                  <a:lnTo>
                    <a:pt x="102" y="85"/>
                  </a:lnTo>
                  <a:lnTo>
                    <a:pt x="73" y="102"/>
                  </a:lnTo>
                  <a:lnTo>
                    <a:pt x="45" y="114"/>
                  </a:lnTo>
                  <a:lnTo>
                    <a:pt x="28" y="143"/>
                  </a:lnTo>
                  <a:lnTo>
                    <a:pt x="16" y="159"/>
                  </a:lnTo>
                  <a:lnTo>
                    <a:pt x="0" y="188"/>
                  </a:lnTo>
                  <a:lnTo>
                    <a:pt x="0" y="216"/>
                  </a:lnTo>
                  <a:lnTo>
                    <a:pt x="1119" y="216"/>
                  </a:lnTo>
                  <a:close/>
                </a:path>
              </a:pathLst>
            </a:custGeom>
            <a:solidFill>
              <a:srgbClr val="007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798" name="Freeform 6"/>
            <p:cNvSpPr>
              <a:spLocks/>
            </p:cNvSpPr>
            <p:nvPr/>
          </p:nvSpPr>
          <p:spPr bwMode="auto">
            <a:xfrm>
              <a:off x="2182" y="1631"/>
              <a:ext cx="551" cy="233"/>
            </a:xfrm>
            <a:custGeom>
              <a:avLst/>
              <a:gdLst/>
              <a:ahLst/>
              <a:cxnLst>
                <a:cxn ang="0">
                  <a:pos x="0" y="17"/>
                </a:cxn>
                <a:cxn ang="0">
                  <a:pos x="0" y="17"/>
                </a:cxn>
                <a:cxn ang="0">
                  <a:pos x="40" y="17"/>
                </a:cxn>
                <a:cxn ang="0">
                  <a:pos x="102" y="33"/>
                </a:cxn>
                <a:cxn ang="0">
                  <a:pos x="159" y="33"/>
                </a:cxn>
                <a:cxn ang="0">
                  <a:pos x="216" y="33"/>
                </a:cxn>
                <a:cxn ang="0">
                  <a:pos x="261" y="45"/>
                </a:cxn>
                <a:cxn ang="0">
                  <a:pos x="302" y="45"/>
                </a:cxn>
                <a:cxn ang="0">
                  <a:pos x="347" y="62"/>
                </a:cxn>
                <a:cxn ang="0">
                  <a:pos x="375" y="74"/>
                </a:cxn>
                <a:cxn ang="0">
                  <a:pos x="420" y="90"/>
                </a:cxn>
                <a:cxn ang="0">
                  <a:pos x="449" y="102"/>
                </a:cxn>
                <a:cxn ang="0">
                  <a:pos x="478" y="119"/>
                </a:cxn>
                <a:cxn ang="0">
                  <a:pos x="506" y="147"/>
                </a:cxn>
                <a:cxn ang="0">
                  <a:pos x="523" y="160"/>
                </a:cxn>
                <a:cxn ang="0">
                  <a:pos x="535" y="192"/>
                </a:cxn>
                <a:cxn ang="0">
                  <a:pos x="535" y="205"/>
                </a:cxn>
                <a:cxn ang="0">
                  <a:pos x="535" y="233"/>
                </a:cxn>
                <a:cxn ang="0">
                  <a:pos x="551" y="233"/>
                </a:cxn>
                <a:cxn ang="0">
                  <a:pos x="551" y="205"/>
                </a:cxn>
                <a:cxn ang="0">
                  <a:pos x="551" y="176"/>
                </a:cxn>
                <a:cxn ang="0">
                  <a:pos x="535" y="147"/>
                </a:cxn>
                <a:cxn ang="0">
                  <a:pos x="506" y="131"/>
                </a:cxn>
                <a:cxn ang="0">
                  <a:pos x="494" y="102"/>
                </a:cxn>
                <a:cxn ang="0">
                  <a:pos x="461" y="90"/>
                </a:cxn>
                <a:cxn ang="0">
                  <a:pos x="420" y="74"/>
                </a:cxn>
                <a:cxn ang="0">
                  <a:pos x="392" y="62"/>
                </a:cxn>
                <a:cxn ang="0">
                  <a:pos x="347" y="45"/>
                </a:cxn>
                <a:cxn ang="0">
                  <a:pos x="302" y="33"/>
                </a:cxn>
                <a:cxn ang="0">
                  <a:pos x="261" y="33"/>
                </a:cxn>
                <a:cxn ang="0">
                  <a:pos x="216" y="17"/>
                </a:cxn>
                <a:cxn ang="0">
                  <a:pos x="159" y="17"/>
                </a:cxn>
                <a:cxn ang="0">
                  <a:pos x="102" y="0"/>
                </a:cxn>
                <a:cxn ang="0">
                  <a:pos x="40" y="0"/>
                </a:cxn>
                <a:cxn ang="0">
                  <a:pos x="0" y="0"/>
                </a:cxn>
                <a:cxn ang="0">
                  <a:pos x="0" y="0"/>
                </a:cxn>
                <a:cxn ang="0">
                  <a:pos x="0" y="17"/>
                </a:cxn>
              </a:cxnLst>
              <a:rect l="0" t="0" r="r" b="b"/>
              <a:pathLst>
                <a:path w="551" h="233">
                  <a:moveTo>
                    <a:pt x="0" y="17"/>
                  </a:moveTo>
                  <a:lnTo>
                    <a:pt x="0" y="17"/>
                  </a:lnTo>
                  <a:lnTo>
                    <a:pt x="40" y="17"/>
                  </a:lnTo>
                  <a:lnTo>
                    <a:pt x="102" y="33"/>
                  </a:lnTo>
                  <a:lnTo>
                    <a:pt x="159" y="33"/>
                  </a:lnTo>
                  <a:lnTo>
                    <a:pt x="216" y="33"/>
                  </a:lnTo>
                  <a:lnTo>
                    <a:pt x="261" y="45"/>
                  </a:lnTo>
                  <a:lnTo>
                    <a:pt x="302" y="45"/>
                  </a:lnTo>
                  <a:lnTo>
                    <a:pt x="347" y="62"/>
                  </a:lnTo>
                  <a:lnTo>
                    <a:pt x="375" y="74"/>
                  </a:lnTo>
                  <a:lnTo>
                    <a:pt x="420" y="90"/>
                  </a:lnTo>
                  <a:lnTo>
                    <a:pt x="449" y="102"/>
                  </a:lnTo>
                  <a:lnTo>
                    <a:pt x="478" y="119"/>
                  </a:lnTo>
                  <a:lnTo>
                    <a:pt x="506" y="147"/>
                  </a:lnTo>
                  <a:lnTo>
                    <a:pt x="523" y="160"/>
                  </a:lnTo>
                  <a:lnTo>
                    <a:pt x="535" y="192"/>
                  </a:lnTo>
                  <a:lnTo>
                    <a:pt x="535" y="205"/>
                  </a:lnTo>
                  <a:lnTo>
                    <a:pt x="535" y="233"/>
                  </a:lnTo>
                  <a:lnTo>
                    <a:pt x="551" y="233"/>
                  </a:lnTo>
                  <a:lnTo>
                    <a:pt x="551" y="205"/>
                  </a:lnTo>
                  <a:lnTo>
                    <a:pt x="551" y="176"/>
                  </a:lnTo>
                  <a:lnTo>
                    <a:pt x="535" y="147"/>
                  </a:lnTo>
                  <a:lnTo>
                    <a:pt x="506" y="131"/>
                  </a:lnTo>
                  <a:lnTo>
                    <a:pt x="494" y="102"/>
                  </a:lnTo>
                  <a:lnTo>
                    <a:pt x="461" y="90"/>
                  </a:lnTo>
                  <a:lnTo>
                    <a:pt x="420" y="74"/>
                  </a:lnTo>
                  <a:lnTo>
                    <a:pt x="392" y="62"/>
                  </a:lnTo>
                  <a:lnTo>
                    <a:pt x="347" y="45"/>
                  </a:lnTo>
                  <a:lnTo>
                    <a:pt x="302" y="33"/>
                  </a:lnTo>
                  <a:lnTo>
                    <a:pt x="261" y="33"/>
                  </a:lnTo>
                  <a:lnTo>
                    <a:pt x="216" y="17"/>
                  </a:lnTo>
                  <a:lnTo>
                    <a:pt x="159" y="17"/>
                  </a:lnTo>
                  <a:lnTo>
                    <a:pt x="102" y="0"/>
                  </a:lnTo>
                  <a:lnTo>
                    <a:pt x="40" y="0"/>
                  </a:lnTo>
                  <a:lnTo>
                    <a:pt x="0" y="0"/>
                  </a:lnTo>
                  <a:lnTo>
                    <a:pt x="0" y="0"/>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799" name="Freeform 7"/>
            <p:cNvSpPr>
              <a:spLocks/>
            </p:cNvSpPr>
            <p:nvPr/>
          </p:nvSpPr>
          <p:spPr bwMode="auto">
            <a:xfrm>
              <a:off x="1614" y="1631"/>
              <a:ext cx="568" cy="250"/>
            </a:xfrm>
            <a:custGeom>
              <a:avLst/>
              <a:gdLst/>
              <a:ahLst/>
              <a:cxnLst>
                <a:cxn ang="0">
                  <a:pos x="0" y="221"/>
                </a:cxn>
                <a:cxn ang="0">
                  <a:pos x="16" y="233"/>
                </a:cxn>
                <a:cxn ang="0">
                  <a:pos x="16" y="205"/>
                </a:cxn>
                <a:cxn ang="0">
                  <a:pos x="28" y="192"/>
                </a:cxn>
                <a:cxn ang="0">
                  <a:pos x="28" y="160"/>
                </a:cxn>
                <a:cxn ang="0">
                  <a:pos x="57" y="147"/>
                </a:cxn>
                <a:cxn ang="0">
                  <a:pos x="73" y="119"/>
                </a:cxn>
                <a:cxn ang="0">
                  <a:pos x="102" y="102"/>
                </a:cxn>
                <a:cxn ang="0">
                  <a:pos x="130" y="90"/>
                </a:cxn>
                <a:cxn ang="0">
                  <a:pos x="175" y="74"/>
                </a:cxn>
                <a:cxn ang="0">
                  <a:pos x="204" y="62"/>
                </a:cxn>
                <a:cxn ang="0">
                  <a:pos x="245" y="45"/>
                </a:cxn>
                <a:cxn ang="0">
                  <a:pos x="290" y="45"/>
                </a:cxn>
                <a:cxn ang="0">
                  <a:pos x="347" y="33"/>
                </a:cxn>
                <a:cxn ang="0">
                  <a:pos x="392" y="33"/>
                </a:cxn>
                <a:cxn ang="0">
                  <a:pos x="449" y="33"/>
                </a:cxn>
                <a:cxn ang="0">
                  <a:pos x="506" y="17"/>
                </a:cxn>
                <a:cxn ang="0">
                  <a:pos x="568" y="17"/>
                </a:cxn>
                <a:cxn ang="0">
                  <a:pos x="568" y="0"/>
                </a:cxn>
                <a:cxn ang="0">
                  <a:pos x="506" y="0"/>
                </a:cxn>
                <a:cxn ang="0">
                  <a:pos x="449" y="0"/>
                </a:cxn>
                <a:cxn ang="0">
                  <a:pos x="392" y="17"/>
                </a:cxn>
                <a:cxn ang="0">
                  <a:pos x="347" y="17"/>
                </a:cxn>
                <a:cxn ang="0">
                  <a:pos x="290" y="33"/>
                </a:cxn>
                <a:cxn ang="0">
                  <a:pos x="245" y="33"/>
                </a:cxn>
                <a:cxn ang="0">
                  <a:pos x="204" y="45"/>
                </a:cxn>
                <a:cxn ang="0">
                  <a:pos x="159" y="62"/>
                </a:cxn>
                <a:cxn ang="0">
                  <a:pos x="130" y="74"/>
                </a:cxn>
                <a:cxn ang="0">
                  <a:pos x="102" y="90"/>
                </a:cxn>
                <a:cxn ang="0">
                  <a:pos x="73" y="102"/>
                </a:cxn>
                <a:cxn ang="0">
                  <a:pos x="45" y="131"/>
                </a:cxn>
                <a:cxn ang="0">
                  <a:pos x="16" y="147"/>
                </a:cxn>
                <a:cxn ang="0">
                  <a:pos x="0" y="176"/>
                </a:cxn>
                <a:cxn ang="0">
                  <a:pos x="0" y="205"/>
                </a:cxn>
                <a:cxn ang="0">
                  <a:pos x="0" y="233"/>
                </a:cxn>
                <a:cxn ang="0">
                  <a:pos x="0" y="250"/>
                </a:cxn>
                <a:cxn ang="0">
                  <a:pos x="0" y="233"/>
                </a:cxn>
                <a:cxn ang="0">
                  <a:pos x="0" y="250"/>
                </a:cxn>
                <a:cxn ang="0">
                  <a:pos x="0" y="250"/>
                </a:cxn>
                <a:cxn ang="0">
                  <a:pos x="0" y="221"/>
                </a:cxn>
              </a:cxnLst>
              <a:rect l="0" t="0" r="r" b="b"/>
              <a:pathLst>
                <a:path w="568" h="250">
                  <a:moveTo>
                    <a:pt x="0" y="221"/>
                  </a:moveTo>
                  <a:lnTo>
                    <a:pt x="16" y="233"/>
                  </a:lnTo>
                  <a:lnTo>
                    <a:pt x="16" y="205"/>
                  </a:lnTo>
                  <a:lnTo>
                    <a:pt x="28" y="192"/>
                  </a:lnTo>
                  <a:lnTo>
                    <a:pt x="28" y="160"/>
                  </a:lnTo>
                  <a:lnTo>
                    <a:pt x="57" y="147"/>
                  </a:lnTo>
                  <a:lnTo>
                    <a:pt x="73" y="119"/>
                  </a:lnTo>
                  <a:lnTo>
                    <a:pt x="102" y="102"/>
                  </a:lnTo>
                  <a:lnTo>
                    <a:pt x="130" y="90"/>
                  </a:lnTo>
                  <a:lnTo>
                    <a:pt x="175" y="74"/>
                  </a:lnTo>
                  <a:lnTo>
                    <a:pt x="204" y="62"/>
                  </a:lnTo>
                  <a:lnTo>
                    <a:pt x="245" y="45"/>
                  </a:lnTo>
                  <a:lnTo>
                    <a:pt x="290" y="45"/>
                  </a:lnTo>
                  <a:lnTo>
                    <a:pt x="347" y="33"/>
                  </a:lnTo>
                  <a:lnTo>
                    <a:pt x="392" y="33"/>
                  </a:lnTo>
                  <a:lnTo>
                    <a:pt x="449" y="33"/>
                  </a:lnTo>
                  <a:lnTo>
                    <a:pt x="506" y="17"/>
                  </a:lnTo>
                  <a:lnTo>
                    <a:pt x="568" y="17"/>
                  </a:lnTo>
                  <a:lnTo>
                    <a:pt x="568" y="0"/>
                  </a:lnTo>
                  <a:lnTo>
                    <a:pt x="506" y="0"/>
                  </a:lnTo>
                  <a:lnTo>
                    <a:pt x="449" y="0"/>
                  </a:lnTo>
                  <a:lnTo>
                    <a:pt x="392" y="17"/>
                  </a:lnTo>
                  <a:lnTo>
                    <a:pt x="347" y="17"/>
                  </a:lnTo>
                  <a:lnTo>
                    <a:pt x="290" y="33"/>
                  </a:lnTo>
                  <a:lnTo>
                    <a:pt x="245" y="33"/>
                  </a:lnTo>
                  <a:lnTo>
                    <a:pt x="204" y="45"/>
                  </a:lnTo>
                  <a:lnTo>
                    <a:pt x="159" y="62"/>
                  </a:lnTo>
                  <a:lnTo>
                    <a:pt x="130" y="74"/>
                  </a:lnTo>
                  <a:lnTo>
                    <a:pt x="102" y="90"/>
                  </a:lnTo>
                  <a:lnTo>
                    <a:pt x="73" y="102"/>
                  </a:lnTo>
                  <a:lnTo>
                    <a:pt x="45" y="131"/>
                  </a:lnTo>
                  <a:lnTo>
                    <a:pt x="16" y="147"/>
                  </a:lnTo>
                  <a:lnTo>
                    <a:pt x="0" y="176"/>
                  </a:lnTo>
                  <a:lnTo>
                    <a:pt x="0" y="205"/>
                  </a:lnTo>
                  <a:lnTo>
                    <a:pt x="0" y="233"/>
                  </a:lnTo>
                  <a:lnTo>
                    <a:pt x="0" y="250"/>
                  </a:lnTo>
                  <a:lnTo>
                    <a:pt x="0" y="233"/>
                  </a:lnTo>
                  <a:lnTo>
                    <a:pt x="0" y="250"/>
                  </a:lnTo>
                  <a:lnTo>
                    <a:pt x="0" y="250"/>
                  </a:lnTo>
                  <a:lnTo>
                    <a:pt x="0" y="2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0" name="Freeform 8"/>
            <p:cNvSpPr>
              <a:spLocks/>
            </p:cNvSpPr>
            <p:nvPr/>
          </p:nvSpPr>
          <p:spPr bwMode="auto">
            <a:xfrm>
              <a:off x="1614" y="1852"/>
              <a:ext cx="1119" cy="29"/>
            </a:xfrm>
            <a:custGeom>
              <a:avLst/>
              <a:gdLst/>
              <a:ahLst/>
              <a:cxnLst>
                <a:cxn ang="0">
                  <a:pos x="1103" y="12"/>
                </a:cxn>
                <a:cxn ang="0">
                  <a:pos x="1119" y="0"/>
                </a:cxn>
                <a:cxn ang="0">
                  <a:pos x="0" y="0"/>
                </a:cxn>
                <a:cxn ang="0">
                  <a:pos x="0" y="29"/>
                </a:cxn>
                <a:cxn ang="0">
                  <a:pos x="1119" y="29"/>
                </a:cxn>
                <a:cxn ang="0">
                  <a:pos x="1119" y="12"/>
                </a:cxn>
                <a:cxn ang="0">
                  <a:pos x="1119" y="29"/>
                </a:cxn>
                <a:cxn ang="0">
                  <a:pos x="1119" y="29"/>
                </a:cxn>
                <a:cxn ang="0">
                  <a:pos x="1119" y="12"/>
                </a:cxn>
                <a:cxn ang="0">
                  <a:pos x="1103" y="12"/>
                </a:cxn>
              </a:cxnLst>
              <a:rect l="0" t="0" r="r" b="b"/>
              <a:pathLst>
                <a:path w="1119" h="29">
                  <a:moveTo>
                    <a:pt x="1103" y="12"/>
                  </a:moveTo>
                  <a:lnTo>
                    <a:pt x="1119" y="0"/>
                  </a:lnTo>
                  <a:lnTo>
                    <a:pt x="0" y="0"/>
                  </a:lnTo>
                  <a:lnTo>
                    <a:pt x="0" y="29"/>
                  </a:lnTo>
                  <a:lnTo>
                    <a:pt x="1119" y="29"/>
                  </a:lnTo>
                  <a:lnTo>
                    <a:pt x="1119" y="12"/>
                  </a:lnTo>
                  <a:lnTo>
                    <a:pt x="1119" y="29"/>
                  </a:lnTo>
                  <a:lnTo>
                    <a:pt x="1119" y="29"/>
                  </a:lnTo>
                  <a:lnTo>
                    <a:pt x="1119" y="12"/>
                  </a:lnTo>
                  <a:lnTo>
                    <a:pt x="110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1" name="Freeform 9"/>
            <p:cNvSpPr>
              <a:spLocks/>
            </p:cNvSpPr>
            <p:nvPr/>
          </p:nvSpPr>
          <p:spPr bwMode="auto">
            <a:xfrm>
              <a:off x="1687" y="777"/>
              <a:ext cx="956" cy="956"/>
            </a:xfrm>
            <a:custGeom>
              <a:avLst/>
              <a:gdLst/>
              <a:ahLst/>
              <a:cxnLst>
                <a:cxn ang="0">
                  <a:pos x="523" y="956"/>
                </a:cxn>
                <a:cxn ang="0">
                  <a:pos x="625" y="928"/>
                </a:cxn>
                <a:cxn ang="0">
                  <a:pos x="711" y="899"/>
                </a:cxn>
                <a:cxn ang="0">
                  <a:pos x="785" y="842"/>
                </a:cxn>
                <a:cxn ang="0">
                  <a:pos x="842" y="785"/>
                </a:cxn>
                <a:cxn ang="0">
                  <a:pos x="899" y="711"/>
                </a:cxn>
                <a:cxn ang="0">
                  <a:pos x="928" y="625"/>
                </a:cxn>
                <a:cxn ang="0">
                  <a:pos x="956" y="523"/>
                </a:cxn>
                <a:cxn ang="0">
                  <a:pos x="956" y="438"/>
                </a:cxn>
                <a:cxn ang="0">
                  <a:pos x="928" y="335"/>
                </a:cxn>
                <a:cxn ang="0">
                  <a:pos x="899" y="245"/>
                </a:cxn>
                <a:cxn ang="0">
                  <a:pos x="842" y="176"/>
                </a:cxn>
                <a:cxn ang="0">
                  <a:pos x="785" y="119"/>
                </a:cxn>
                <a:cxn ang="0">
                  <a:pos x="711" y="58"/>
                </a:cxn>
                <a:cxn ang="0">
                  <a:pos x="625" y="29"/>
                </a:cxn>
                <a:cxn ang="0">
                  <a:pos x="523" y="17"/>
                </a:cxn>
                <a:cxn ang="0">
                  <a:pos x="433" y="17"/>
                </a:cxn>
                <a:cxn ang="0">
                  <a:pos x="335" y="29"/>
                </a:cxn>
                <a:cxn ang="0">
                  <a:pos x="245" y="58"/>
                </a:cxn>
                <a:cxn ang="0">
                  <a:pos x="172" y="119"/>
                </a:cxn>
                <a:cxn ang="0">
                  <a:pos x="115" y="176"/>
                </a:cxn>
                <a:cxn ang="0">
                  <a:pos x="57" y="245"/>
                </a:cxn>
                <a:cxn ang="0">
                  <a:pos x="29" y="335"/>
                </a:cxn>
                <a:cxn ang="0">
                  <a:pos x="0" y="438"/>
                </a:cxn>
                <a:cxn ang="0">
                  <a:pos x="0" y="523"/>
                </a:cxn>
                <a:cxn ang="0">
                  <a:pos x="29" y="625"/>
                </a:cxn>
                <a:cxn ang="0">
                  <a:pos x="57" y="711"/>
                </a:cxn>
                <a:cxn ang="0">
                  <a:pos x="115" y="785"/>
                </a:cxn>
                <a:cxn ang="0">
                  <a:pos x="172" y="842"/>
                </a:cxn>
                <a:cxn ang="0">
                  <a:pos x="245" y="899"/>
                </a:cxn>
                <a:cxn ang="0">
                  <a:pos x="335" y="928"/>
                </a:cxn>
                <a:cxn ang="0">
                  <a:pos x="433" y="956"/>
                </a:cxn>
              </a:cxnLst>
              <a:rect l="0" t="0" r="r" b="b"/>
              <a:pathLst>
                <a:path w="956" h="956">
                  <a:moveTo>
                    <a:pt x="478" y="956"/>
                  </a:moveTo>
                  <a:lnTo>
                    <a:pt x="523" y="956"/>
                  </a:lnTo>
                  <a:lnTo>
                    <a:pt x="580" y="944"/>
                  </a:lnTo>
                  <a:lnTo>
                    <a:pt x="625" y="928"/>
                  </a:lnTo>
                  <a:lnTo>
                    <a:pt x="666" y="916"/>
                  </a:lnTo>
                  <a:lnTo>
                    <a:pt x="711" y="899"/>
                  </a:lnTo>
                  <a:lnTo>
                    <a:pt x="740" y="871"/>
                  </a:lnTo>
                  <a:lnTo>
                    <a:pt x="785" y="842"/>
                  </a:lnTo>
                  <a:lnTo>
                    <a:pt x="813" y="813"/>
                  </a:lnTo>
                  <a:lnTo>
                    <a:pt x="842" y="785"/>
                  </a:lnTo>
                  <a:lnTo>
                    <a:pt x="870" y="740"/>
                  </a:lnTo>
                  <a:lnTo>
                    <a:pt x="899" y="711"/>
                  </a:lnTo>
                  <a:lnTo>
                    <a:pt x="915" y="666"/>
                  </a:lnTo>
                  <a:lnTo>
                    <a:pt x="928" y="625"/>
                  </a:lnTo>
                  <a:lnTo>
                    <a:pt x="944" y="581"/>
                  </a:lnTo>
                  <a:lnTo>
                    <a:pt x="956" y="523"/>
                  </a:lnTo>
                  <a:lnTo>
                    <a:pt x="956" y="478"/>
                  </a:lnTo>
                  <a:lnTo>
                    <a:pt x="956" y="438"/>
                  </a:lnTo>
                  <a:lnTo>
                    <a:pt x="944" y="376"/>
                  </a:lnTo>
                  <a:lnTo>
                    <a:pt x="928" y="335"/>
                  </a:lnTo>
                  <a:lnTo>
                    <a:pt x="915" y="290"/>
                  </a:lnTo>
                  <a:lnTo>
                    <a:pt x="899" y="245"/>
                  </a:lnTo>
                  <a:lnTo>
                    <a:pt x="870" y="217"/>
                  </a:lnTo>
                  <a:lnTo>
                    <a:pt x="842" y="176"/>
                  </a:lnTo>
                  <a:lnTo>
                    <a:pt x="813" y="147"/>
                  </a:lnTo>
                  <a:lnTo>
                    <a:pt x="785" y="119"/>
                  </a:lnTo>
                  <a:lnTo>
                    <a:pt x="740" y="86"/>
                  </a:lnTo>
                  <a:lnTo>
                    <a:pt x="711" y="58"/>
                  </a:lnTo>
                  <a:lnTo>
                    <a:pt x="666" y="45"/>
                  </a:lnTo>
                  <a:lnTo>
                    <a:pt x="625" y="29"/>
                  </a:lnTo>
                  <a:lnTo>
                    <a:pt x="580" y="17"/>
                  </a:lnTo>
                  <a:lnTo>
                    <a:pt x="523" y="17"/>
                  </a:lnTo>
                  <a:lnTo>
                    <a:pt x="478" y="0"/>
                  </a:lnTo>
                  <a:lnTo>
                    <a:pt x="433" y="17"/>
                  </a:lnTo>
                  <a:lnTo>
                    <a:pt x="376" y="17"/>
                  </a:lnTo>
                  <a:lnTo>
                    <a:pt x="335" y="29"/>
                  </a:lnTo>
                  <a:lnTo>
                    <a:pt x="290" y="45"/>
                  </a:lnTo>
                  <a:lnTo>
                    <a:pt x="245" y="58"/>
                  </a:lnTo>
                  <a:lnTo>
                    <a:pt x="217" y="86"/>
                  </a:lnTo>
                  <a:lnTo>
                    <a:pt x="172" y="119"/>
                  </a:lnTo>
                  <a:lnTo>
                    <a:pt x="143" y="147"/>
                  </a:lnTo>
                  <a:lnTo>
                    <a:pt x="115" y="176"/>
                  </a:lnTo>
                  <a:lnTo>
                    <a:pt x="86" y="217"/>
                  </a:lnTo>
                  <a:lnTo>
                    <a:pt x="57" y="245"/>
                  </a:lnTo>
                  <a:lnTo>
                    <a:pt x="41" y="290"/>
                  </a:lnTo>
                  <a:lnTo>
                    <a:pt x="29" y="335"/>
                  </a:lnTo>
                  <a:lnTo>
                    <a:pt x="12" y="376"/>
                  </a:lnTo>
                  <a:lnTo>
                    <a:pt x="0" y="438"/>
                  </a:lnTo>
                  <a:lnTo>
                    <a:pt x="0" y="478"/>
                  </a:lnTo>
                  <a:lnTo>
                    <a:pt x="0" y="523"/>
                  </a:lnTo>
                  <a:lnTo>
                    <a:pt x="12" y="581"/>
                  </a:lnTo>
                  <a:lnTo>
                    <a:pt x="29" y="625"/>
                  </a:lnTo>
                  <a:lnTo>
                    <a:pt x="41" y="666"/>
                  </a:lnTo>
                  <a:lnTo>
                    <a:pt x="57" y="711"/>
                  </a:lnTo>
                  <a:lnTo>
                    <a:pt x="86" y="740"/>
                  </a:lnTo>
                  <a:lnTo>
                    <a:pt x="115" y="785"/>
                  </a:lnTo>
                  <a:lnTo>
                    <a:pt x="143" y="813"/>
                  </a:lnTo>
                  <a:lnTo>
                    <a:pt x="172" y="842"/>
                  </a:lnTo>
                  <a:lnTo>
                    <a:pt x="217" y="871"/>
                  </a:lnTo>
                  <a:lnTo>
                    <a:pt x="245" y="899"/>
                  </a:lnTo>
                  <a:lnTo>
                    <a:pt x="290" y="916"/>
                  </a:lnTo>
                  <a:lnTo>
                    <a:pt x="335" y="928"/>
                  </a:lnTo>
                  <a:lnTo>
                    <a:pt x="376" y="944"/>
                  </a:lnTo>
                  <a:lnTo>
                    <a:pt x="433" y="956"/>
                  </a:lnTo>
                  <a:lnTo>
                    <a:pt x="478" y="956"/>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2" name="Freeform 10"/>
            <p:cNvSpPr>
              <a:spLocks/>
            </p:cNvSpPr>
            <p:nvPr/>
          </p:nvSpPr>
          <p:spPr bwMode="auto">
            <a:xfrm>
              <a:off x="2165" y="1255"/>
              <a:ext cx="478" cy="495"/>
            </a:xfrm>
            <a:custGeom>
              <a:avLst/>
              <a:gdLst/>
              <a:ahLst/>
              <a:cxnLst>
                <a:cxn ang="0">
                  <a:pos x="466" y="0"/>
                </a:cxn>
                <a:cxn ang="0">
                  <a:pos x="466" y="0"/>
                </a:cxn>
                <a:cxn ang="0">
                  <a:pos x="466" y="45"/>
                </a:cxn>
                <a:cxn ang="0">
                  <a:pos x="450" y="103"/>
                </a:cxn>
                <a:cxn ang="0">
                  <a:pos x="450" y="147"/>
                </a:cxn>
                <a:cxn ang="0">
                  <a:pos x="437" y="188"/>
                </a:cxn>
                <a:cxn ang="0">
                  <a:pos x="409" y="217"/>
                </a:cxn>
                <a:cxn ang="0">
                  <a:pos x="392" y="262"/>
                </a:cxn>
                <a:cxn ang="0">
                  <a:pos x="364" y="307"/>
                </a:cxn>
                <a:cxn ang="0">
                  <a:pos x="335" y="335"/>
                </a:cxn>
                <a:cxn ang="0">
                  <a:pos x="290" y="364"/>
                </a:cxn>
                <a:cxn ang="0">
                  <a:pos x="262" y="393"/>
                </a:cxn>
                <a:cxn ang="0">
                  <a:pos x="217" y="409"/>
                </a:cxn>
                <a:cxn ang="0">
                  <a:pos x="176" y="438"/>
                </a:cxn>
                <a:cxn ang="0">
                  <a:pos x="147" y="450"/>
                </a:cxn>
                <a:cxn ang="0">
                  <a:pos x="86" y="466"/>
                </a:cxn>
                <a:cxn ang="0">
                  <a:pos x="45" y="466"/>
                </a:cxn>
                <a:cxn ang="0">
                  <a:pos x="0" y="466"/>
                </a:cxn>
                <a:cxn ang="0">
                  <a:pos x="0" y="495"/>
                </a:cxn>
                <a:cxn ang="0">
                  <a:pos x="45" y="478"/>
                </a:cxn>
                <a:cxn ang="0">
                  <a:pos x="102" y="478"/>
                </a:cxn>
                <a:cxn ang="0">
                  <a:pos x="147" y="466"/>
                </a:cxn>
                <a:cxn ang="0">
                  <a:pos x="188" y="450"/>
                </a:cxn>
                <a:cxn ang="0">
                  <a:pos x="233" y="421"/>
                </a:cxn>
                <a:cxn ang="0">
                  <a:pos x="278" y="409"/>
                </a:cxn>
                <a:cxn ang="0">
                  <a:pos x="307" y="376"/>
                </a:cxn>
                <a:cxn ang="0">
                  <a:pos x="335" y="348"/>
                </a:cxn>
                <a:cxn ang="0">
                  <a:pos x="380" y="307"/>
                </a:cxn>
                <a:cxn ang="0">
                  <a:pos x="392" y="278"/>
                </a:cxn>
                <a:cxn ang="0">
                  <a:pos x="421" y="233"/>
                </a:cxn>
                <a:cxn ang="0">
                  <a:pos x="450" y="188"/>
                </a:cxn>
                <a:cxn ang="0">
                  <a:pos x="466" y="147"/>
                </a:cxn>
                <a:cxn ang="0">
                  <a:pos x="478" y="103"/>
                </a:cxn>
                <a:cxn ang="0">
                  <a:pos x="478" y="45"/>
                </a:cxn>
                <a:cxn ang="0">
                  <a:pos x="478" y="0"/>
                </a:cxn>
                <a:cxn ang="0">
                  <a:pos x="478" y="0"/>
                </a:cxn>
                <a:cxn ang="0">
                  <a:pos x="466" y="0"/>
                </a:cxn>
              </a:cxnLst>
              <a:rect l="0" t="0" r="r" b="b"/>
              <a:pathLst>
                <a:path w="478" h="495">
                  <a:moveTo>
                    <a:pt x="466" y="0"/>
                  </a:moveTo>
                  <a:lnTo>
                    <a:pt x="466" y="0"/>
                  </a:lnTo>
                  <a:lnTo>
                    <a:pt x="466" y="45"/>
                  </a:lnTo>
                  <a:lnTo>
                    <a:pt x="450" y="103"/>
                  </a:lnTo>
                  <a:lnTo>
                    <a:pt x="450" y="147"/>
                  </a:lnTo>
                  <a:lnTo>
                    <a:pt x="437" y="188"/>
                  </a:lnTo>
                  <a:lnTo>
                    <a:pt x="409" y="217"/>
                  </a:lnTo>
                  <a:lnTo>
                    <a:pt x="392" y="262"/>
                  </a:lnTo>
                  <a:lnTo>
                    <a:pt x="364" y="307"/>
                  </a:lnTo>
                  <a:lnTo>
                    <a:pt x="335" y="335"/>
                  </a:lnTo>
                  <a:lnTo>
                    <a:pt x="290" y="364"/>
                  </a:lnTo>
                  <a:lnTo>
                    <a:pt x="262" y="393"/>
                  </a:lnTo>
                  <a:lnTo>
                    <a:pt x="217" y="409"/>
                  </a:lnTo>
                  <a:lnTo>
                    <a:pt x="176" y="438"/>
                  </a:lnTo>
                  <a:lnTo>
                    <a:pt x="147" y="450"/>
                  </a:lnTo>
                  <a:lnTo>
                    <a:pt x="86" y="466"/>
                  </a:lnTo>
                  <a:lnTo>
                    <a:pt x="45" y="466"/>
                  </a:lnTo>
                  <a:lnTo>
                    <a:pt x="0" y="466"/>
                  </a:lnTo>
                  <a:lnTo>
                    <a:pt x="0" y="495"/>
                  </a:lnTo>
                  <a:lnTo>
                    <a:pt x="45" y="478"/>
                  </a:lnTo>
                  <a:lnTo>
                    <a:pt x="102" y="478"/>
                  </a:lnTo>
                  <a:lnTo>
                    <a:pt x="147" y="466"/>
                  </a:lnTo>
                  <a:lnTo>
                    <a:pt x="188" y="450"/>
                  </a:lnTo>
                  <a:lnTo>
                    <a:pt x="233" y="421"/>
                  </a:lnTo>
                  <a:lnTo>
                    <a:pt x="278" y="409"/>
                  </a:lnTo>
                  <a:lnTo>
                    <a:pt x="307" y="376"/>
                  </a:lnTo>
                  <a:lnTo>
                    <a:pt x="335" y="348"/>
                  </a:lnTo>
                  <a:lnTo>
                    <a:pt x="380" y="307"/>
                  </a:lnTo>
                  <a:lnTo>
                    <a:pt x="392" y="278"/>
                  </a:lnTo>
                  <a:lnTo>
                    <a:pt x="421" y="233"/>
                  </a:lnTo>
                  <a:lnTo>
                    <a:pt x="450" y="188"/>
                  </a:lnTo>
                  <a:lnTo>
                    <a:pt x="466" y="147"/>
                  </a:lnTo>
                  <a:lnTo>
                    <a:pt x="478" y="103"/>
                  </a:lnTo>
                  <a:lnTo>
                    <a:pt x="478" y="45"/>
                  </a:lnTo>
                  <a:lnTo>
                    <a:pt x="478" y="0"/>
                  </a:lnTo>
                  <a:lnTo>
                    <a:pt x="478" y="0"/>
                  </a:lnTo>
                  <a:lnTo>
                    <a:pt x="4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3" name="Freeform 11"/>
            <p:cNvSpPr>
              <a:spLocks/>
            </p:cNvSpPr>
            <p:nvPr/>
          </p:nvSpPr>
          <p:spPr bwMode="auto">
            <a:xfrm>
              <a:off x="2165" y="777"/>
              <a:ext cx="478" cy="478"/>
            </a:xfrm>
            <a:custGeom>
              <a:avLst/>
              <a:gdLst/>
              <a:ahLst/>
              <a:cxnLst>
                <a:cxn ang="0">
                  <a:pos x="0" y="17"/>
                </a:cxn>
                <a:cxn ang="0">
                  <a:pos x="0" y="17"/>
                </a:cxn>
                <a:cxn ang="0">
                  <a:pos x="45" y="17"/>
                </a:cxn>
                <a:cxn ang="0">
                  <a:pos x="86" y="29"/>
                </a:cxn>
                <a:cxn ang="0">
                  <a:pos x="147" y="29"/>
                </a:cxn>
                <a:cxn ang="0">
                  <a:pos x="176" y="58"/>
                </a:cxn>
                <a:cxn ang="0">
                  <a:pos x="217" y="74"/>
                </a:cxn>
                <a:cxn ang="0">
                  <a:pos x="262" y="102"/>
                </a:cxn>
                <a:cxn ang="0">
                  <a:pos x="290" y="119"/>
                </a:cxn>
                <a:cxn ang="0">
                  <a:pos x="335" y="147"/>
                </a:cxn>
                <a:cxn ang="0">
                  <a:pos x="364" y="188"/>
                </a:cxn>
                <a:cxn ang="0">
                  <a:pos x="392" y="217"/>
                </a:cxn>
                <a:cxn ang="0">
                  <a:pos x="409" y="262"/>
                </a:cxn>
                <a:cxn ang="0">
                  <a:pos x="437" y="307"/>
                </a:cxn>
                <a:cxn ang="0">
                  <a:pos x="450" y="335"/>
                </a:cxn>
                <a:cxn ang="0">
                  <a:pos x="450" y="393"/>
                </a:cxn>
                <a:cxn ang="0">
                  <a:pos x="466" y="438"/>
                </a:cxn>
                <a:cxn ang="0">
                  <a:pos x="466" y="478"/>
                </a:cxn>
                <a:cxn ang="0">
                  <a:pos x="478" y="478"/>
                </a:cxn>
                <a:cxn ang="0">
                  <a:pos x="478" y="438"/>
                </a:cxn>
                <a:cxn ang="0">
                  <a:pos x="478" y="376"/>
                </a:cxn>
                <a:cxn ang="0">
                  <a:pos x="466" y="335"/>
                </a:cxn>
                <a:cxn ang="0">
                  <a:pos x="450" y="290"/>
                </a:cxn>
                <a:cxn ang="0">
                  <a:pos x="421" y="245"/>
                </a:cxn>
                <a:cxn ang="0">
                  <a:pos x="392" y="205"/>
                </a:cxn>
                <a:cxn ang="0">
                  <a:pos x="380" y="176"/>
                </a:cxn>
                <a:cxn ang="0">
                  <a:pos x="335" y="147"/>
                </a:cxn>
                <a:cxn ang="0">
                  <a:pos x="307" y="102"/>
                </a:cxn>
                <a:cxn ang="0">
                  <a:pos x="278" y="86"/>
                </a:cxn>
                <a:cxn ang="0">
                  <a:pos x="233" y="58"/>
                </a:cxn>
                <a:cxn ang="0">
                  <a:pos x="188" y="29"/>
                </a:cxn>
                <a:cxn ang="0">
                  <a:pos x="147" y="17"/>
                </a:cxn>
                <a:cxn ang="0">
                  <a:pos x="102" y="17"/>
                </a:cxn>
                <a:cxn ang="0">
                  <a:pos x="45" y="0"/>
                </a:cxn>
                <a:cxn ang="0">
                  <a:pos x="0" y="0"/>
                </a:cxn>
                <a:cxn ang="0">
                  <a:pos x="0" y="0"/>
                </a:cxn>
                <a:cxn ang="0">
                  <a:pos x="0" y="17"/>
                </a:cxn>
              </a:cxnLst>
              <a:rect l="0" t="0" r="r" b="b"/>
              <a:pathLst>
                <a:path w="478" h="478">
                  <a:moveTo>
                    <a:pt x="0" y="17"/>
                  </a:moveTo>
                  <a:lnTo>
                    <a:pt x="0" y="17"/>
                  </a:lnTo>
                  <a:lnTo>
                    <a:pt x="45" y="17"/>
                  </a:lnTo>
                  <a:lnTo>
                    <a:pt x="86" y="29"/>
                  </a:lnTo>
                  <a:lnTo>
                    <a:pt x="147" y="29"/>
                  </a:lnTo>
                  <a:lnTo>
                    <a:pt x="176" y="58"/>
                  </a:lnTo>
                  <a:lnTo>
                    <a:pt x="217" y="74"/>
                  </a:lnTo>
                  <a:lnTo>
                    <a:pt x="262" y="102"/>
                  </a:lnTo>
                  <a:lnTo>
                    <a:pt x="290" y="119"/>
                  </a:lnTo>
                  <a:lnTo>
                    <a:pt x="335" y="147"/>
                  </a:lnTo>
                  <a:lnTo>
                    <a:pt x="364" y="188"/>
                  </a:lnTo>
                  <a:lnTo>
                    <a:pt x="392" y="217"/>
                  </a:lnTo>
                  <a:lnTo>
                    <a:pt x="409" y="262"/>
                  </a:lnTo>
                  <a:lnTo>
                    <a:pt x="437" y="307"/>
                  </a:lnTo>
                  <a:lnTo>
                    <a:pt x="450" y="335"/>
                  </a:lnTo>
                  <a:lnTo>
                    <a:pt x="450" y="393"/>
                  </a:lnTo>
                  <a:lnTo>
                    <a:pt x="466" y="438"/>
                  </a:lnTo>
                  <a:lnTo>
                    <a:pt x="466" y="478"/>
                  </a:lnTo>
                  <a:lnTo>
                    <a:pt x="478" y="478"/>
                  </a:lnTo>
                  <a:lnTo>
                    <a:pt x="478" y="438"/>
                  </a:lnTo>
                  <a:lnTo>
                    <a:pt x="478" y="376"/>
                  </a:lnTo>
                  <a:lnTo>
                    <a:pt x="466" y="335"/>
                  </a:lnTo>
                  <a:lnTo>
                    <a:pt x="450" y="290"/>
                  </a:lnTo>
                  <a:lnTo>
                    <a:pt x="421" y="245"/>
                  </a:lnTo>
                  <a:lnTo>
                    <a:pt x="392" y="205"/>
                  </a:lnTo>
                  <a:lnTo>
                    <a:pt x="380" y="176"/>
                  </a:lnTo>
                  <a:lnTo>
                    <a:pt x="335" y="147"/>
                  </a:lnTo>
                  <a:lnTo>
                    <a:pt x="307" y="102"/>
                  </a:lnTo>
                  <a:lnTo>
                    <a:pt x="278" y="86"/>
                  </a:lnTo>
                  <a:lnTo>
                    <a:pt x="233" y="58"/>
                  </a:lnTo>
                  <a:lnTo>
                    <a:pt x="188" y="29"/>
                  </a:lnTo>
                  <a:lnTo>
                    <a:pt x="147" y="17"/>
                  </a:lnTo>
                  <a:lnTo>
                    <a:pt x="102" y="17"/>
                  </a:lnTo>
                  <a:lnTo>
                    <a:pt x="45" y="0"/>
                  </a:lnTo>
                  <a:lnTo>
                    <a:pt x="0" y="0"/>
                  </a:lnTo>
                  <a:lnTo>
                    <a:pt x="0" y="0"/>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4" name="Freeform 12"/>
            <p:cNvSpPr>
              <a:spLocks/>
            </p:cNvSpPr>
            <p:nvPr/>
          </p:nvSpPr>
          <p:spPr bwMode="auto">
            <a:xfrm>
              <a:off x="1687" y="777"/>
              <a:ext cx="478" cy="478"/>
            </a:xfrm>
            <a:custGeom>
              <a:avLst/>
              <a:gdLst/>
              <a:ahLst/>
              <a:cxnLst>
                <a:cxn ang="0">
                  <a:pos x="12" y="478"/>
                </a:cxn>
                <a:cxn ang="0">
                  <a:pos x="12" y="478"/>
                </a:cxn>
                <a:cxn ang="0">
                  <a:pos x="12" y="438"/>
                </a:cxn>
                <a:cxn ang="0">
                  <a:pos x="29" y="393"/>
                </a:cxn>
                <a:cxn ang="0">
                  <a:pos x="29" y="335"/>
                </a:cxn>
                <a:cxn ang="0">
                  <a:pos x="41" y="307"/>
                </a:cxn>
                <a:cxn ang="0">
                  <a:pos x="74" y="262"/>
                </a:cxn>
                <a:cxn ang="0">
                  <a:pos x="86" y="217"/>
                </a:cxn>
                <a:cxn ang="0">
                  <a:pos x="115" y="188"/>
                </a:cxn>
                <a:cxn ang="0">
                  <a:pos x="143" y="147"/>
                </a:cxn>
                <a:cxn ang="0">
                  <a:pos x="188" y="119"/>
                </a:cxn>
                <a:cxn ang="0">
                  <a:pos x="217" y="102"/>
                </a:cxn>
                <a:cxn ang="0">
                  <a:pos x="262" y="74"/>
                </a:cxn>
                <a:cxn ang="0">
                  <a:pos x="290" y="58"/>
                </a:cxn>
                <a:cxn ang="0">
                  <a:pos x="335" y="29"/>
                </a:cxn>
                <a:cxn ang="0">
                  <a:pos x="376" y="29"/>
                </a:cxn>
                <a:cxn ang="0">
                  <a:pos x="433" y="17"/>
                </a:cxn>
                <a:cxn ang="0">
                  <a:pos x="478" y="17"/>
                </a:cxn>
                <a:cxn ang="0">
                  <a:pos x="478" y="0"/>
                </a:cxn>
                <a:cxn ang="0">
                  <a:pos x="433" y="0"/>
                </a:cxn>
                <a:cxn ang="0">
                  <a:pos x="376" y="17"/>
                </a:cxn>
                <a:cxn ang="0">
                  <a:pos x="335" y="17"/>
                </a:cxn>
                <a:cxn ang="0">
                  <a:pos x="290" y="29"/>
                </a:cxn>
                <a:cxn ang="0">
                  <a:pos x="245" y="58"/>
                </a:cxn>
                <a:cxn ang="0">
                  <a:pos x="205" y="86"/>
                </a:cxn>
                <a:cxn ang="0">
                  <a:pos x="172" y="102"/>
                </a:cxn>
                <a:cxn ang="0">
                  <a:pos x="143" y="147"/>
                </a:cxn>
                <a:cxn ang="0">
                  <a:pos x="102" y="176"/>
                </a:cxn>
                <a:cxn ang="0">
                  <a:pos x="74" y="205"/>
                </a:cxn>
                <a:cxn ang="0">
                  <a:pos x="57" y="245"/>
                </a:cxn>
                <a:cxn ang="0">
                  <a:pos x="29" y="290"/>
                </a:cxn>
                <a:cxn ang="0">
                  <a:pos x="12" y="335"/>
                </a:cxn>
                <a:cxn ang="0">
                  <a:pos x="0" y="376"/>
                </a:cxn>
                <a:cxn ang="0">
                  <a:pos x="0" y="438"/>
                </a:cxn>
                <a:cxn ang="0">
                  <a:pos x="0" y="478"/>
                </a:cxn>
                <a:cxn ang="0">
                  <a:pos x="0" y="478"/>
                </a:cxn>
                <a:cxn ang="0">
                  <a:pos x="12" y="478"/>
                </a:cxn>
              </a:cxnLst>
              <a:rect l="0" t="0" r="r" b="b"/>
              <a:pathLst>
                <a:path w="478" h="478">
                  <a:moveTo>
                    <a:pt x="12" y="478"/>
                  </a:moveTo>
                  <a:lnTo>
                    <a:pt x="12" y="478"/>
                  </a:lnTo>
                  <a:lnTo>
                    <a:pt x="12" y="438"/>
                  </a:lnTo>
                  <a:lnTo>
                    <a:pt x="29" y="393"/>
                  </a:lnTo>
                  <a:lnTo>
                    <a:pt x="29" y="335"/>
                  </a:lnTo>
                  <a:lnTo>
                    <a:pt x="41" y="307"/>
                  </a:lnTo>
                  <a:lnTo>
                    <a:pt x="74" y="262"/>
                  </a:lnTo>
                  <a:lnTo>
                    <a:pt x="86" y="217"/>
                  </a:lnTo>
                  <a:lnTo>
                    <a:pt x="115" y="188"/>
                  </a:lnTo>
                  <a:lnTo>
                    <a:pt x="143" y="147"/>
                  </a:lnTo>
                  <a:lnTo>
                    <a:pt x="188" y="119"/>
                  </a:lnTo>
                  <a:lnTo>
                    <a:pt x="217" y="102"/>
                  </a:lnTo>
                  <a:lnTo>
                    <a:pt x="262" y="74"/>
                  </a:lnTo>
                  <a:lnTo>
                    <a:pt x="290" y="58"/>
                  </a:lnTo>
                  <a:lnTo>
                    <a:pt x="335" y="29"/>
                  </a:lnTo>
                  <a:lnTo>
                    <a:pt x="376" y="29"/>
                  </a:lnTo>
                  <a:lnTo>
                    <a:pt x="433" y="17"/>
                  </a:lnTo>
                  <a:lnTo>
                    <a:pt x="478" y="17"/>
                  </a:lnTo>
                  <a:lnTo>
                    <a:pt x="478" y="0"/>
                  </a:lnTo>
                  <a:lnTo>
                    <a:pt x="433" y="0"/>
                  </a:lnTo>
                  <a:lnTo>
                    <a:pt x="376" y="17"/>
                  </a:lnTo>
                  <a:lnTo>
                    <a:pt x="335" y="17"/>
                  </a:lnTo>
                  <a:lnTo>
                    <a:pt x="290" y="29"/>
                  </a:lnTo>
                  <a:lnTo>
                    <a:pt x="245" y="58"/>
                  </a:lnTo>
                  <a:lnTo>
                    <a:pt x="205" y="86"/>
                  </a:lnTo>
                  <a:lnTo>
                    <a:pt x="172" y="102"/>
                  </a:lnTo>
                  <a:lnTo>
                    <a:pt x="143" y="147"/>
                  </a:lnTo>
                  <a:lnTo>
                    <a:pt x="102" y="176"/>
                  </a:lnTo>
                  <a:lnTo>
                    <a:pt x="74" y="205"/>
                  </a:lnTo>
                  <a:lnTo>
                    <a:pt x="57" y="245"/>
                  </a:lnTo>
                  <a:lnTo>
                    <a:pt x="29" y="290"/>
                  </a:lnTo>
                  <a:lnTo>
                    <a:pt x="12" y="335"/>
                  </a:lnTo>
                  <a:lnTo>
                    <a:pt x="0" y="376"/>
                  </a:lnTo>
                  <a:lnTo>
                    <a:pt x="0" y="438"/>
                  </a:lnTo>
                  <a:lnTo>
                    <a:pt x="0" y="478"/>
                  </a:lnTo>
                  <a:lnTo>
                    <a:pt x="0" y="478"/>
                  </a:lnTo>
                  <a:lnTo>
                    <a:pt x="12" y="4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5" name="Freeform 13"/>
            <p:cNvSpPr>
              <a:spLocks/>
            </p:cNvSpPr>
            <p:nvPr/>
          </p:nvSpPr>
          <p:spPr bwMode="auto">
            <a:xfrm>
              <a:off x="1687" y="1255"/>
              <a:ext cx="478" cy="495"/>
            </a:xfrm>
            <a:custGeom>
              <a:avLst/>
              <a:gdLst/>
              <a:ahLst/>
              <a:cxnLst>
                <a:cxn ang="0">
                  <a:pos x="478" y="466"/>
                </a:cxn>
                <a:cxn ang="0">
                  <a:pos x="478" y="466"/>
                </a:cxn>
                <a:cxn ang="0">
                  <a:pos x="433" y="466"/>
                </a:cxn>
                <a:cxn ang="0">
                  <a:pos x="376" y="466"/>
                </a:cxn>
                <a:cxn ang="0">
                  <a:pos x="335" y="450"/>
                </a:cxn>
                <a:cxn ang="0">
                  <a:pos x="290" y="438"/>
                </a:cxn>
                <a:cxn ang="0">
                  <a:pos x="262" y="409"/>
                </a:cxn>
                <a:cxn ang="0">
                  <a:pos x="217" y="393"/>
                </a:cxn>
                <a:cxn ang="0">
                  <a:pos x="188" y="364"/>
                </a:cxn>
                <a:cxn ang="0">
                  <a:pos x="143" y="335"/>
                </a:cxn>
                <a:cxn ang="0">
                  <a:pos x="115" y="307"/>
                </a:cxn>
                <a:cxn ang="0">
                  <a:pos x="86" y="262"/>
                </a:cxn>
                <a:cxn ang="0">
                  <a:pos x="74" y="217"/>
                </a:cxn>
                <a:cxn ang="0">
                  <a:pos x="41" y="188"/>
                </a:cxn>
                <a:cxn ang="0">
                  <a:pos x="29" y="147"/>
                </a:cxn>
                <a:cxn ang="0">
                  <a:pos x="29" y="103"/>
                </a:cxn>
                <a:cxn ang="0">
                  <a:pos x="12" y="45"/>
                </a:cxn>
                <a:cxn ang="0">
                  <a:pos x="12" y="0"/>
                </a:cxn>
                <a:cxn ang="0">
                  <a:pos x="0" y="0"/>
                </a:cxn>
                <a:cxn ang="0">
                  <a:pos x="0" y="45"/>
                </a:cxn>
                <a:cxn ang="0">
                  <a:pos x="0" y="103"/>
                </a:cxn>
                <a:cxn ang="0">
                  <a:pos x="12" y="147"/>
                </a:cxn>
                <a:cxn ang="0">
                  <a:pos x="29" y="188"/>
                </a:cxn>
                <a:cxn ang="0">
                  <a:pos x="57" y="233"/>
                </a:cxn>
                <a:cxn ang="0">
                  <a:pos x="74" y="278"/>
                </a:cxn>
                <a:cxn ang="0">
                  <a:pos x="102" y="307"/>
                </a:cxn>
                <a:cxn ang="0">
                  <a:pos x="143" y="348"/>
                </a:cxn>
                <a:cxn ang="0">
                  <a:pos x="172" y="376"/>
                </a:cxn>
                <a:cxn ang="0">
                  <a:pos x="205" y="409"/>
                </a:cxn>
                <a:cxn ang="0">
                  <a:pos x="245" y="421"/>
                </a:cxn>
                <a:cxn ang="0">
                  <a:pos x="290" y="450"/>
                </a:cxn>
                <a:cxn ang="0">
                  <a:pos x="335" y="466"/>
                </a:cxn>
                <a:cxn ang="0">
                  <a:pos x="376" y="478"/>
                </a:cxn>
                <a:cxn ang="0">
                  <a:pos x="433" y="478"/>
                </a:cxn>
                <a:cxn ang="0">
                  <a:pos x="478" y="495"/>
                </a:cxn>
                <a:cxn ang="0">
                  <a:pos x="478" y="495"/>
                </a:cxn>
                <a:cxn ang="0">
                  <a:pos x="478" y="466"/>
                </a:cxn>
              </a:cxnLst>
              <a:rect l="0" t="0" r="r" b="b"/>
              <a:pathLst>
                <a:path w="478" h="495">
                  <a:moveTo>
                    <a:pt x="478" y="466"/>
                  </a:moveTo>
                  <a:lnTo>
                    <a:pt x="478" y="466"/>
                  </a:lnTo>
                  <a:lnTo>
                    <a:pt x="433" y="466"/>
                  </a:lnTo>
                  <a:lnTo>
                    <a:pt x="376" y="466"/>
                  </a:lnTo>
                  <a:lnTo>
                    <a:pt x="335" y="450"/>
                  </a:lnTo>
                  <a:lnTo>
                    <a:pt x="290" y="438"/>
                  </a:lnTo>
                  <a:lnTo>
                    <a:pt x="262" y="409"/>
                  </a:lnTo>
                  <a:lnTo>
                    <a:pt x="217" y="393"/>
                  </a:lnTo>
                  <a:lnTo>
                    <a:pt x="188" y="364"/>
                  </a:lnTo>
                  <a:lnTo>
                    <a:pt x="143" y="335"/>
                  </a:lnTo>
                  <a:lnTo>
                    <a:pt x="115" y="307"/>
                  </a:lnTo>
                  <a:lnTo>
                    <a:pt x="86" y="262"/>
                  </a:lnTo>
                  <a:lnTo>
                    <a:pt x="74" y="217"/>
                  </a:lnTo>
                  <a:lnTo>
                    <a:pt x="41" y="188"/>
                  </a:lnTo>
                  <a:lnTo>
                    <a:pt x="29" y="147"/>
                  </a:lnTo>
                  <a:lnTo>
                    <a:pt x="29" y="103"/>
                  </a:lnTo>
                  <a:lnTo>
                    <a:pt x="12" y="45"/>
                  </a:lnTo>
                  <a:lnTo>
                    <a:pt x="12" y="0"/>
                  </a:lnTo>
                  <a:lnTo>
                    <a:pt x="0" y="0"/>
                  </a:lnTo>
                  <a:lnTo>
                    <a:pt x="0" y="45"/>
                  </a:lnTo>
                  <a:lnTo>
                    <a:pt x="0" y="103"/>
                  </a:lnTo>
                  <a:lnTo>
                    <a:pt x="12" y="147"/>
                  </a:lnTo>
                  <a:lnTo>
                    <a:pt x="29" y="188"/>
                  </a:lnTo>
                  <a:lnTo>
                    <a:pt x="57" y="233"/>
                  </a:lnTo>
                  <a:lnTo>
                    <a:pt x="74" y="278"/>
                  </a:lnTo>
                  <a:lnTo>
                    <a:pt x="102" y="307"/>
                  </a:lnTo>
                  <a:lnTo>
                    <a:pt x="143" y="348"/>
                  </a:lnTo>
                  <a:lnTo>
                    <a:pt x="172" y="376"/>
                  </a:lnTo>
                  <a:lnTo>
                    <a:pt x="205" y="409"/>
                  </a:lnTo>
                  <a:lnTo>
                    <a:pt x="245" y="421"/>
                  </a:lnTo>
                  <a:lnTo>
                    <a:pt x="290" y="450"/>
                  </a:lnTo>
                  <a:lnTo>
                    <a:pt x="335" y="466"/>
                  </a:lnTo>
                  <a:lnTo>
                    <a:pt x="376" y="478"/>
                  </a:lnTo>
                  <a:lnTo>
                    <a:pt x="433" y="478"/>
                  </a:lnTo>
                  <a:lnTo>
                    <a:pt x="478" y="495"/>
                  </a:lnTo>
                  <a:lnTo>
                    <a:pt x="478" y="495"/>
                  </a:lnTo>
                  <a:lnTo>
                    <a:pt x="478" y="4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6" name="Freeform 14"/>
            <p:cNvSpPr>
              <a:spLocks/>
            </p:cNvSpPr>
            <p:nvPr/>
          </p:nvSpPr>
          <p:spPr bwMode="auto">
            <a:xfrm>
              <a:off x="1961" y="1443"/>
              <a:ext cx="204" cy="102"/>
            </a:xfrm>
            <a:custGeom>
              <a:avLst/>
              <a:gdLst/>
              <a:ahLst/>
              <a:cxnLst>
                <a:cxn ang="0">
                  <a:pos x="204" y="74"/>
                </a:cxn>
                <a:cxn ang="0">
                  <a:pos x="204" y="74"/>
                </a:cxn>
                <a:cxn ang="0">
                  <a:pos x="159" y="74"/>
                </a:cxn>
                <a:cxn ang="0">
                  <a:pos x="118" y="74"/>
                </a:cxn>
                <a:cxn ang="0">
                  <a:pos x="74" y="58"/>
                </a:cxn>
                <a:cxn ang="0">
                  <a:pos x="45" y="45"/>
                </a:cxn>
                <a:cxn ang="0">
                  <a:pos x="29" y="29"/>
                </a:cxn>
                <a:cxn ang="0">
                  <a:pos x="16" y="17"/>
                </a:cxn>
                <a:cxn ang="0">
                  <a:pos x="16" y="0"/>
                </a:cxn>
                <a:cxn ang="0">
                  <a:pos x="16" y="0"/>
                </a:cxn>
                <a:cxn ang="0">
                  <a:pos x="0" y="17"/>
                </a:cxn>
                <a:cxn ang="0">
                  <a:pos x="0" y="17"/>
                </a:cxn>
                <a:cxn ang="0">
                  <a:pos x="0" y="29"/>
                </a:cxn>
                <a:cxn ang="0">
                  <a:pos x="16" y="45"/>
                </a:cxn>
                <a:cxn ang="0">
                  <a:pos x="45" y="58"/>
                </a:cxn>
                <a:cxn ang="0">
                  <a:pos x="74" y="74"/>
                </a:cxn>
                <a:cxn ang="0">
                  <a:pos x="102" y="90"/>
                </a:cxn>
                <a:cxn ang="0">
                  <a:pos x="159" y="90"/>
                </a:cxn>
                <a:cxn ang="0">
                  <a:pos x="204" y="102"/>
                </a:cxn>
                <a:cxn ang="0">
                  <a:pos x="204" y="102"/>
                </a:cxn>
                <a:cxn ang="0">
                  <a:pos x="204" y="74"/>
                </a:cxn>
              </a:cxnLst>
              <a:rect l="0" t="0" r="r" b="b"/>
              <a:pathLst>
                <a:path w="204" h="102">
                  <a:moveTo>
                    <a:pt x="204" y="74"/>
                  </a:moveTo>
                  <a:lnTo>
                    <a:pt x="204" y="74"/>
                  </a:lnTo>
                  <a:lnTo>
                    <a:pt x="159" y="74"/>
                  </a:lnTo>
                  <a:lnTo>
                    <a:pt x="118" y="74"/>
                  </a:lnTo>
                  <a:lnTo>
                    <a:pt x="74" y="58"/>
                  </a:lnTo>
                  <a:lnTo>
                    <a:pt x="45" y="45"/>
                  </a:lnTo>
                  <a:lnTo>
                    <a:pt x="29" y="29"/>
                  </a:lnTo>
                  <a:lnTo>
                    <a:pt x="16" y="17"/>
                  </a:lnTo>
                  <a:lnTo>
                    <a:pt x="16" y="0"/>
                  </a:lnTo>
                  <a:lnTo>
                    <a:pt x="16" y="0"/>
                  </a:lnTo>
                  <a:lnTo>
                    <a:pt x="0" y="17"/>
                  </a:lnTo>
                  <a:lnTo>
                    <a:pt x="0" y="17"/>
                  </a:lnTo>
                  <a:lnTo>
                    <a:pt x="0" y="29"/>
                  </a:lnTo>
                  <a:lnTo>
                    <a:pt x="16" y="45"/>
                  </a:lnTo>
                  <a:lnTo>
                    <a:pt x="45" y="58"/>
                  </a:lnTo>
                  <a:lnTo>
                    <a:pt x="74" y="74"/>
                  </a:lnTo>
                  <a:lnTo>
                    <a:pt x="102" y="90"/>
                  </a:lnTo>
                  <a:lnTo>
                    <a:pt x="159" y="90"/>
                  </a:lnTo>
                  <a:lnTo>
                    <a:pt x="204" y="102"/>
                  </a:lnTo>
                  <a:lnTo>
                    <a:pt x="204" y="102"/>
                  </a:lnTo>
                  <a:lnTo>
                    <a:pt x="204"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7" name="Freeform 15"/>
            <p:cNvSpPr>
              <a:spLocks/>
            </p:cNvSpPr>
            <p:nvPr/>
          </p:nvSpPr>
          <p:spPr bwMode="auto">
            <a:xfrm>
              <a:off x="2165" y="1443"/>
              <a:ext cx="217" cy="102"/>
            </a:xfrm>
            <a:custGeom>
              <a:avLst/>
              <a:gdLst/>
              <a:ahLst/>
              <a:cxnLst>
                <a:cxn ang="0">
                  <a:pos x="205" y="0"/>
                </a:cxn>
                <a:cxn ang="0">
                  <a:pos x="205" y="0"/>
                </a:cxn>
                <a:cxn ang="0">
                  <a:pos x="188" y="17"/>
                </a:cxn>
                <a:cxn ang="0">
                  <a:pos x="188" y="29"/>
                </a:cxn>
                <a:cxn ang="0">
                  <a:pos x="160" y="45"/>
                </a:cxn>
                <a:cxn ang="0">
                  <a:pos x="147" y="58"/>
                </a:cxn>
                <a:cxn ang="0">
                  <a:pos x="102" y="74"/>
                </a:cxn>
                <a:cxn ang="0">
                  <a:pos x="57" y="74"/>
                </a:cxn>
                <a:cxn ang="0">
                  <a:pos x="0" y="74"/>
                </a:cxn>
                <a:cxn ang="0">
                  <a:pos x="0" y="102"/>
                </a:cxn>
                <a:cxn ang="0">
                  <a:pos x="57" y="90"/>
                </a:cxn>
                <a:cxn ang="0">
                  <a:pos x="102" y="90"/>
                </a:cxn>
                <a:cxn ang="0">
                  <a:pos x="147" y="74"/>
                </a:cxn>
                <a:cxn ang="0">
                  <a:pos x="176" y="58"/>
                </a:cxn>
                <a:cxn ang="0">
                  <a:pos x="188" y="45"/>
                </a:cxn>
                <a:cxn ang="0">
                  <a:pos x="205" y="29"/>
                </a:cxn>
                <a:cxn ang="0">
                  <a:pos x="217" y="17"/>
                </a:cxn>
                <a:cxn ang="0">
                  <a:pos x="217" y="17"/>
                </a:cxn>
                <a:cxn ang="0">
                  <a:pos x="205" y="0"/>
                </a:cxn>
              </a:cxnLst>
              <a:rect l="0" t="0" r="r" b="b"/>
              <a:pathLst>
                <a:path w="217" h="102">
                  <a:moveTo>
                    <a:pt x="205" y="0"/>
                  </a:moveTo>
                  <a:lnTo>
                    <a:pt x="205" y="0"/>
                  </a:lnTo>
                  <a:lnTo>
                    <a:pt x="188" y="17"/>
                  </a:lnTo>
                  <a:lnTo>
                    <a:pt x="188" y="29"/>
                  </a:lnTo>
                  <a:lnTo>
                    <a:pt x="160" y="45"/>
                  </a:lnTo>
                  <a:lnTo>
                    <a:pt x="147" y="58"/>
                  </a:lnTo>
                  <a:lnTo>
                    <a:pt x="102" y="74"/>
                  </a:lnTo>
                  <a:lnTo>
                    <a:pt x="57" y="74"/>
                  </a:lnTo>
                  <a:lnTo>
                    <a:pt x="0" y="74"/>
                  </a:lnTo>
                  <a:lnTo>
                    <a:pt x="0" y="102"/>
                  </a:lnTo>
                  <a:lnTo>
                    <a:pt x="57" y="90"/>
                  </a:lnTo>
                  <a:lnTo>
                    <a:pt x="102" y="90"/>
                  </a:lnTo>
                  <a:lnTo>
                    <a:pt x="147" y="74"/>
                  </a:lnTo>
                  <a:lnTo>
                    <a:pt x="176" y="58"/>
                  </a:lnTo>
                  <a:lnTo>
                    <a:pt x="188" y="45"/>
                  </a:lnTo>
                  <a:lnTo>
                    <a:pt x="205" y="29"/>
                  </a:lnTo>
                  <a:lnTo>
                    <a:pt x="217" y="17"/>
                  </a:lnTo>
                  <a:lnTo>
                    <a:pt x="217" y="17"/>
                  </a:lnTo>
                  <a:lnTo>
                    <a:pt x="20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8" name="Freeform 16"/>
            <p:cNvSpPr>
              <a:spLocks/>
            </p:cNvSpPr>
            <p:nvPr/>
          </p:nvSpPr>
          <p:spPr bwMode="auto">
            <a:xfrm>
              <a:off x="2079" y="1300"/>
              <a:ext cx="160" cy="102"/>
            </a:xfrm>
            <a:custGeom>
              <a:avLst/>
              <a:gdLst/>
              <a:ahLst/>
              <a:cxnLst>
                <a:cxn ang="0">
                  <a:pos x="0" y="0"/>
                </a:cxn>
                <a:cxn ang="0">
                  <a:pos x="0" y="29"/>
                </a:cxn>
                <a:cxn ang="0">
                  <a:pos x="0" y="41"/>
                </a:cxn>
                <a:cxn ang="0">
                  <a:pos x="13" y="58"/>
                </a:cxn>
                <a:cxn ang="0">
                  <a:pos x="13" y="74"/>
                </a:cxn>
                <a:cxn ang="0">
                  <a:pos x="29" y="86"/>
                </a:cxn>
                <a:cxn ang="0">
                  <a:pos x="41" y="86"/>
                </a:cxn>
                <a:cxn ang="0">
                  <a:pos x="58" y="102"/>
                </a:cxn>
                <a:cxn ang="0">
                  <a:pos x="74" y="102"/>
                </a:cxn>
                <a:cxn ang="0">
                  <a:pos x="103" y="102"/>
                </a:cxn>
                <a:cxn ang="0">
                  <a:pos x="115" y="86"/>
                </a:cxn>
                <a:cxn ang="0">
                  <a:pos x="131" y="86"/>
                </a:cxn>
                <a:cxn ang="0">
                  <a:pos x="131" y="74"/>
                </a:cxn>
                <a:cxn ang="0">
                  <a:pos x="143" y="58"/>
                </a:cxn>
                <a:cxn ang="0">
                  <a:pos x="143" y="41"/>
                </a:cxn>
                <a:cxn ang="0">
                  <a:pos x="160" y="29"/>
                </a:cxn>
                <a:cxn ang="0">
                  <a:pos x="160" y="0"/>
                </a:cxn>
                <a:cxn ang="0">
                  <a:pos x="0" y="0"/>
                </a:cxn>
              </a:cxnLst>
              <a:rect l="0" t="0" r="r" b="b"/>
              <a:pathLst>
                <a:path w="160" h="102">
                  <a:moveTo>
                    <a:pt x="0" y="0"/>
                  </a:moveTo>
                  <a:lnTo>
                    <a:pt x="0" y="29"/>
                  </a:lnTo>
                  <a:lnTo>
                    <a:pt x="0" y="41"/>
                  </a:lnTo>
                  <a:lnTo>
                    <a:pt x="13" y="58"/>
                  </a:lnTo>
                  <a:lnTo>
                    <a:pt x="13" y="74"/>
                  </a:lnTo>
                  <a:lnTo>
                    <a:pt x="29" y="86"/>
                  </a:lnTo>
                  <a:lnTo>
                    <a:pt x="41" y="86"/>
                  </a:lnTo>
                  <a:lnTo>
                    <a:pt x="58" y="102"/>
                  </a:lnTo>
                  <a:lnTo>
                    <a:pt x="74" y="102"/>
                  </a:lnTo>
                  <a:lnTo>
                    <a:pt x="103" y="102"/>
                  </a:lnTo>
                  <a:lnTo>
                    <a:pt x="115" y="86"/>
                  </a:lnTo>
                  <a:lnTo>
                    <a:pt x="131" y="86"/>
                  </a:lnTo>
                  <a:lnTo>
                    <a:pt x="131" y="74"/>
                  </a:lnTo>
                  <a:lnTo>
                    <a:pt x="143" y="58"/>
                  </a:lnTo>
                  <a:lnTo>
                    <a:pt x="143" y="41"/>
                  </a:lnTo>
                  <a:lnTo>
                    <a:pt x="160" y="29"/>
                  </a:lnTo>
                  <a:lnTo>
                    <a:pt x="160" y="0"/>
                  </a:lnTo>
                  <a:lnTo>
                    <a:pt x="0" y="0"/>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9" name="Freeform 17"/>
            <p:cNvSpPr>
              <a:spLocks/>
            </p:cNvSpPr>
            <p:nvPr/>
          </p:nvSpPr>
          <p:spPr bwMode="auto">
            <a:xfrm>
              <a:off x="2063" y="1300"/>
              <a:ext cx="90" cy="102"/>
            </a:xfrm>
            <a:custGeom>
              <a:avLst/>
              <a:gdLst/>
              <a:ahLst/>
              <a:cxnLst>
                <a:cxn ang="0">
                  <a:pos x="90" y="86"/>
                </a:cxn>
                <a:cxn ang="0">
                  <a:pos x="90" y="86"/>
                </a:cxn>
                <a:cxn ang="0">
                  <a:pos x="74" y="86"/>
                </a:cxn>
                <a:cxn ang="0">
                  <a:pos x="74" y="86"/>
                </a:cxn>
                <a:cxn ang="0">
                  <a:pos x="57" y="74"/>
                </a:cxn>
                <a:cxn ang="0">
                  <a:pos x="45" y="74"/>
                </a:cxn>
                <a:cxn ang="0">
                  <a:pos x="29" y="58"/>
                </a:cxn>
                <a:cxn ang="0">
                  <a:pos x="29" y="41"/>
                </a:cxn>
                <a:cxn ang="0">
                  <a:pos x="29" y="29"/>
                </a:cxn>
                <a:cxn ang="0">
                  <a:pos x="29" y="0"/>
                </a:cxn>
                <a:cxn ang="0">
                  <a:pos x="0" y="0"/>
                </a:cxn>
                <a:cxn ang="0">
                  <a:pos x="0" y="29"/>
                </a:cxn>
                <a:cxn ang="0">
                  <a:pos x="16" y="41"/>
                </a:cxn>
                <a:cxn ang="0">
                  <a:pos x="16" y="58"/>
                </a:cxn>
                <a:cxn ang="0">
                  <a:pos x="29" y="74"/>
                </a:cxn>
                <a:cxn ang="0">
                  <a:pos x="45" y="86"/>
                </a:cxn>
                <a:cxn ang="0">
                  <a:pos x="57" y="102"/>
                </a:cxn>
                <a:cxn ang="0">
                  <a:pos x="74" y="102"/>
                </a:cxn>
                <a:cxn ang="0">
                  <a:pos x="90" y="102"/>
                </a:cxn>
                <a:cxn ang="0">
                  <a:pos x="90" y="102"/>
                </a:cxn>
                <a:cxn ang="0">
                  <a:pos x="90" y="86"/>
                </a:cxn>
              </a:cxnLst>
              <a:rect l="0" t="0" r="r" b="b"/>
              <a:pathLst>
                <a:path w="90" h="102">
                  <a:moveTo>
                    <a:pt x="90" y="86"/>
                  </a:moveTo>
                  <a:lnTo>
                    <a:pt x="90" y="86"/>
                  </a:lnTo>
                  <a:lnTo>
                    <a:pt x="74" y="86"/>
                  </a:lnTo>
                  <a:lnTo>
                    <a:pt x="74" y="86"/>
                  </a:lnTo>
                  <a:lnTo>
                    <a:pt x="57" y="74"/>
                  </a:lnTo>
                  <a:lnTo>
                    <a:pt x="45" y="74"/>
                  </a:lnTo>
                  <a:lnTo>
                    <a:pt x="29" y="58"/>
                  </a:lnTo>
                  <a:lnTo>
                    <a:pt x="29" y="41"/>
                  </a:lnTo>
                  <a:lnTo>
                    <a:pt x="29" y="29"/>
                  </a:lnTo>
                  <a:lnTo>
                    <a:pt x="29" y="0"/>
                  </a:lnTo>
                  <a:lnTo>
                    <a:pt x="0" y="0"/>
                  </a:lnTo>
                  <a:lnTo>
                    <a:pt x="0" y="29"/>
                  </a:lnTo>
                  <a:lnTo>
                    <a:pt x="16" y="41"/>
                  </a:lnTo>
                  <a:lnTo>
                    <a:pt x="16" y="58"/>
                  </a:lnTo>
                  <a:lnTo>
                    <a:pt x="29" y="74"/>
                  </a:lnTo>
                  <a:lnTo>
                    <a:pt x="45" y="86"/>
                  </a:lnTo>
                  <a:lnTo>
                    <a:pt x="57" y="102"/>
                  </a:lnTo>
                  <a:lnTo>
                    <a:pt x="74" y="102"/>
                  </a:lnTo>
                  <a:lnTo>
                    <a:pt x="90" y="102"/>
                  </a:lnTo>
                  <a:lnTo>
                    <a:pt x="90" y="102"/>
                  </a:lnTo>
                  <a:lnTo>
                    <a:pt x="9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0" name="Freeform 18"/>
            <p:cNvSpPr>
              <a:spLocks/>
            </p:cNvSpPr>
            <p:nvPr/>
          </p:nvSpPr>
          <p:spPr bwMode="auto">
            <a:xfrm>
              <a:off x="2153" y="1300"/>
              <a:ext cx="98" cy="102"/>
            </a:xfrm>
            <a:custGeom>
              <a:avLst/>
              <a:gdLst/>
              <a:ahLst/>
              <a:cxnLst>
                <a:cxn ang="0">
                  <a:pos x="69" y="0"/>
                </a:cxn>
                <a:cxn ang="0">
                  <a:pos x="69" y="29"/>
                </a:cxn>
                <a:cxn ang="0">
                  <a:pos x="69" y="41"/>
                </a:cxn>
                <a:cxn ang="0">
                  <a:pos x="69" y="58"/>
                </a:cxn>
                <a:cxn ang="0">
                  <a:pos x="57" y="74"/>
                </a:cxn>
                <a:cxn ang="0">
                  <a:pos x="41" y="74"/>
                </a:cxn>
                <a:cxn ang="0">
                  <a:pos x="29" y="86"/>
                </a:cxn>
                <a:cxn ang="0">
                  <a:pos x="12" y="86"/>
                </a:cxn>
                <a:cxn ang="0">
                  <a:pos x="0" y="86"/>
                </a:cxn>
                <a:cxn ang="0">
                  <a:pos x="0" y="102"/>
                </a:cxn>
                <a:cxn ang="0">
                  <a:pos x="29" y="102"/>
                </a:cxn>
                <a:cxn ang="0">
                  <a:pos x="41" y="102"/>
                </a:cxn>
                <a:cxn ang="0">
                  <a:pos x="57" y="86"/>
                </a:cxn>
                <a:cxn ang="0">
                  <a:pos x="69" y="74"/>
                </a:cxn>
                <a:cxn ang="0">
                  <a:pos x="69" y="58"/>
                </a:cxn>
                <a:cxn ang="0">
                  <a:pos x="86" y="41"/>
                </a:cxn>
                <a:cxn ang="0">
                  <a:pos x="86" y="29"/>
                </a:cxn>
                <a:cxn ang="0">
                  <a:pos x="98" y="0"/>
                </a:cxn>
                <a:cxn ang="0">
                  <a:pos x="69" y="0"/>
                </a:cxn>
              </a:cxnLst>
              <a:rect l="0" t="0" r="r" b="b"/>
              <a:pathLst>
                <a:path w="98" h="102">
                  <a:moveTo>
                    <a:pt x="69" y="0"/>
                  </a:moveTo>
                  <a:lnTo>
                    <a:pt x="69" y="29"/>
                  </a:lnTo>
                  <a:lnTo>
                    <a:pt x="69" y="41"/>
                  </a:lnTo>
                  <a:lnTo>
                    <a:pt x="69" y="58"/>
                  </a:lnTo>
                  <a:lnTo>
                    <a:pt x="57" y="74"/>
                  </a:lnTo>
                  <a:lnTo>
                    <a:pt x="41" y="74"/>
                  </a:lnTo>
                  <a:lnTo>
                    <a:pt x="29" y="86"/>
                  </a:lnTo>
                  <a:lnTo>
                    <a:pt x="12" y="86"/>
                  </a:lnTo>
                  <a:lnTo>
                    <a:pt x="0" y="86"/>
                  </a:lnTo>
                  <a:lnTo>
                    <a:pt x="0" y="102"/>
                  </a:lnTo>
                  <a:lnTo>
                    <a:pt x="29" y="102"/>
                  </a:lnTo>
                  <a:lnTo>
                    <a:pt x="41" y="102"/>
                  </a:lnTo>
                  <a:lnTo>
                    <a:pt x="57" y="86"/>
                  </a:lnTo>
                  <a:lnTo>
                    <a:pt x="69" y="74"/>
                  </a:lnTo>
                  <a:lnTo>
                    <a:pt x="69" y="58"/>
                  </a:lnTo>
                  <a:lnTo>
                    <a:pt x="86" y="41"/>
                  </a:lnTo>
                  <a:lnTo>
                    <a:pt x="86" y="29"/>
                  </a:lnTo>
                  <a:lnTo>
                    <a:pt x="98" y="0"/>
                  </a:lnTo>
                  <a:lnTo>
                    <a:pt x="6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1" name="Freeform 19"/>
            <p:cNvSpPr>
              <a:spLocks/>
            </p:cNvSpPr>
            <p:nvPr/>
          </p:nvSpPr>
          <p:spPr bwMode="auto">
            <a:xfrm>
              <a:off x="2051" y="1153"/>
              <a:ext cx="57" cy="74"/>
            </a:xfrm>
            <a:custGeom>
              <a:avLst/>
              <a:gdLst/>
              <a:ahLst/>
              <a:cxnLst>
                <a:cxn ang="0">
                  <a:pos x="28" y="74"/>
                </a:cxn>
                <a:cxn ang="0">
                  <a:pos x="41" y="74"/>
                </a:cxn>
                <a:cxn ang="0">
                  <a:pos x="57" y="62"/>
                </a:cxn>
                <a:cxn ang="0">
                  <a:pos x="57" y="45"/>
                </a:cxn>
                <a:cxn ang="0">
                  <a:pos x="57" y="45"/>
                </a:cxn>
                <a:cxn ang="0">
                  <a:pos x="57" y="17"/>
                </a:cxn>
                <a:cxn ang="0">
                  <a:pos x="57" y="17"/>
                </a:cxn>
                <a:cxn ang="0">
                  <a:pos x="41" y="0"/>
                </a:cxn>
                <a:cxn ang="0">
                  <a:pos x="28" y="0"/>
                </a:cxn>
                <a:cxn ang="0">
                  <a:pos x="12" y="0"/>
                </a:cxn>
                <a:cxn ang="0">
                  <a:pos x="12" y="17"/>
                </a:cxn>
                <a:cxn ang="0">
                  <a:pos x="0" y="17"/>
                </a:cxn>
                <a:cxn ang="0">
                  <a:pos x="0" y="45"/>
                </a:cxn>
                <a:cxn ang="0">
                  <a:pos x="0" y="45"/>
                </a:cxn>
                <a:cxn ang="0">
                  <a:pos x="12" y="62"/>
                </a:cxn>
                <a:cxn ang="0">
                  <a:pos x="12" y="74"/>
                </a:cxn>
                <a:cxn ang="0">
                  <a:pos x="28" y="74"/>
                </a:cxn>
              </a:cxnLst>
              <a:rect l="0" t="0" r="r" b="b"/>
              <a:pathLst>
                <a:path w="57" h="74">
                  <a:moveTo>
                    <a:pt x="28" y="74"/>
                  </a:moveTo>
                  <a:lnTo>
                    <a:pt x="41" y="74"/>
                  </a:lnTo>
                  <a:lnTo>
                    <a:pt x="57" y="62"/>
                  </a:lnTo>
                  <a:lnTo>
                    <a:pt x="57" y="45"/>
                  </a:lnTo>
                  <a:lnTo>
                    <a:pt x="57" y="45"/>
                  </a:lnTo>
                  <a:lnTo>
                    <a:pt x="57" y="17"/>
                  </a:lnTo>
                  <a:lnTo>
                    <a:pt x="57" y="17"/>
                  </a:lnTo>
                  <a:lnTo>
                    <a:pt x="41" y="0"/>
                  </a:lnTo>
                  <a:lnTo>
                    <a:pt x="28" y="0"/>
                  </a:lnTo>
                  <a:lnTo>
                    <a:pt x="12" y="0"/>
                  </a:lnTo>
                  <a:lnTo>
                    <a:pt x="12" y="17"/>
                  </a:lnTo>
                  <a:lnTo>
                    <a:pt x="0" y="17"/>
                  </a:lnTo>
                  <a:lnTo>
                    <a:pt x="0" y="45"/>
                  </a:lnTo>
                  <a:lnTo>
                    <a:pt x="0" y="45"/>
                  </a:lnTo>
                  <a:lnTo>
                    <a:pt x="12" y="62"/>
                  </a:lnTo>
                  <a:lnTo>
                    <a:pt x="12" y="74"/>
                  </a:lnTo>
                  <a:lnTo>
                    <a:pt x="28"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2" name="Freeform 20"/>
            <p:cNvSpPr>
              <a:spLocks/>
            </p:cNvSpPr>
            <p:nvPr/>
          </p:nvSpPr>
          <p:spPr bwMode="auto">
            <a:xfrm>
              <a:off x="2194" y="1153"/>
              <a:ext cx="57" cy="74"/>
            </a:xfrm>
            <a:custGeom>
              <a:avLst/>
              <a:gdLst/>
              <a:ahLst/>
              <a:cxnLst>
                <a:cxn ang="0">
                  <a:pos x="28" y="74"/>
                </a:cxn>
                <a:cxn ang="0">
                  <a:pos x="45" y="74"/>
                </a:cxn>
                <a:cxn ang="0">
                  <a:pos x="57" y="62"/>
                </a:cxn>
                <a:cxn ang="0">
                  <a:pos x="57" y="45"/>
                </a:cxn>
                <a:cxn ang="0">
                  <a:pos x="57" y="45"/>
                </a:cxn>
                <a:cxn ang="0">
                  <a:pos x="57" y="17"/>
                </a:cxn>
                <a:cxn ang="0">
                  <a:pos x="57" y="17"/>
                </a:cxn>
                <a:cxn ang="0">
                  <a:pos x="45" y="0"/>
                </a:cxn>
                <a:cxn ang="0">
                  <a:pos x="28" y="0"/>
                </a:cxn>
                <a:cxn ang="0">
                  <a:pos x="16" y="0"/>
                </a:cxn>
                <a:cxn ang="0">
                  <a:pos x="16" y="17"/>
                </a:cxn>
                <a:cxn ang="0">
                  <a:pos x="0" y="17"/>
                </a:cxn>
                <a:cxn ang="0">
                  <a:pos x="0" y="45"/>
                </a:cxn>
                <a:cxn ang="0">
                  <a:pos x="0" y="45"/>
                </a:cxn>
                <a:cxn ang="0">
                  <a:pos x="16" y="62"/>
                </a:cxn>
                <a:cxn ang="0">
                  <a:pos x="16" y="74"/>
                </a:cxn>
                <a:cxn ang="0">
                  <a:pos x="28" y="74"/>
                </a:cxn>
              </a:cxnLst>
              <a:rect l="0" t="0" r="r" b="b"/>
              <a:pathLst>
                <a:path w="57" h="74">
                  <a:moveTo>
                    <a:pt x="28" y="74"/>
                  </a:moveTo>
                  <a:lnTo>
                    <a:pt x="45" y="74"/>
                  </a:lnTo>
                  <a:lnTo>
                    <a:pt x="57" y="62"/>
                  </a:lnTo>
                  <a:lnTo>
                    <a:pt x="57" y="45"/>
                  </a:lnTo>
                  <a:lnTo>
                    <a:pt x="57" y="45"/>
                  </a:lnTo>
                  <a:lnTo>
                    <a:pt x="57" y="17"/>
                  </a:lnTo>
                  <a:lnTo>
                    <a:pt x="57" y="17"/>
                  </a:lnTo>
                  <a:lnTo>
                    <a:pt x="45" y="0"/>
                  </a:lnTo>
                  <a:lnTo>
                    <a:pt x="28" y="0"/>
                  </a:lnTo>
                  <a:lnTo>
                    <a:pt x="16" y="0"/>
                  </a:lnTo>
                  <a:lnTo>
                    <a:pt x="16" y="17"/>
                  </a:lnTo>
                  <a:lnTo>
                    <a:pt x="0" y="17"/>
                  </a:lnTo>
                  <a:lnTo>
                    <a:pt x="0" y="45"/>
                  </a:lnTo>
                  <a:lnTo>
                    <a:pt x="0" y="45"/>
                  </a:lnTo>
                  <a:lnTo>
                    <a:pt x="16" y="62"/>
                  </a:lnTo>
                  <a:lnTo>
                    <a:pt x="16" y="74"/>
                  </a:lnTo>
                  <a:lnTo>
                    <a:pt x="28"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3" name="Freeform 21"/>
            <p:cNvSpPr>
              <a:spLocks/>
            </p:cNvSpPr>
            <p:nvPr/>
          </p:nvSpPr>
          <p:spPr bwMode="auto">
            <a:xfrm>
              <a:off x="1585" y="663"/>
              <a:ext cx="1132" cy="723"/>
            </a:xfrm>
            <a:custGeom>
              <a:avLst/>
              <a:gdLst/>
              <a:ahLst/>
              <a:cxnLst>
                <a:cxn ang="0">
                  <a:pos x="1046" y="678"/>
                </a:cxn>
                <a:cxn ang="0">
                  <a:pos x="1046" y="580"/>
                </a:cxn>
                <a:cxn ang="0">
                  <a:pos x="1001" y="478"/>
                </a:cxn>
                <a:cxn ang="0">
                  <a:pos x="928" y="404"/>
                </a:cxn>
                <a:cxn ang="0">
                  <a:pos x="842" y="376"/>
                </a:cxn>
                <a:cxn ang="0">
                  <a:pos x="785" y="347"/>
                </a:cxn>
                <a:cxn ang="0">
                  <a:pos x="727" y="319"/>
                </a:cxn>
                <a:cxn ang="0">
                  <a:pos x="682" y="290"/>
                </a:cxn>
                <a:cxn ang="0">
                  <a:pos x="637" y="245"/>
                </a:cxn>
                <a:cxn ang="0">
                  <a:pos x="609" y="200"/>
                </a:cxn>
                <a:cxn ang="0">
                  <a:pos x="580" y="172"/>
                </a:cxn>
                <a:cxn ang="0">
                  <a:pos x="568" y="159"/>
                </a:cxn>
                <a:cxn ang="0">
                  <a:pos x="568" y="159"/>
                </a:cxn>
                <a:cxn ang="0">
                  <a:pos x="552" y="159"/>
                </a:cxn>
                <a:cxn ang="0">
                  <a:pos x="507" y="172"/>
                </a:cxn>
                <a:cxn ang="0">
                  <a:pos x="466" y="172"/>
                </a:cxn>
                <a:cxn ang="0">
                  <a:pos x="405" y="200"/>
                </a:cxn>
                <a:cxn ang="0">
                  <a:pos x="347" y="233"/>
                </a:cxn>
                <a:cxn ang="0">
                  <a:pos x="290" y="274"/>
                </a:cxn>
                <a:cxn ang="0">
                  <a:pos x="233" y="347"/>
                </a:cxn>
                <a:cxn ang="0">
                  <a:pos x="188" y="449"/>
                </a:cxn>
                <a:cxn ang="0">
                  <a:pos x="159" y="535"/>
                </a:cxn>
                <a:cxn ang="0">
                  <a:pos x="131" y="609"/>
                </a:cxn>
                <a:cxn ang="0">
                  <a:pos x="131" y="678"/>
                </a:cxn>
                <a:cxn ang="0">
                  <a:pos x="86" y="711"/>
                </a:cxn>
                <a:cxn ang="0">
                  <a:pos x="29" y="666"/>
                </a:cxn>
                <a:cxn ang="0">
                  <a:pos x="0" y="609"/>
                </a:cxn>
                <a:cxn ang="0">
                  <a:pos x="0" y="535"/>
                </a:cxn>
                <a:cxn ang="0">
                  <a:pos x="12" y="462"/>
                </a:cxn>
                <a:cxn ang="0">
                  <a:pos x="57" y="376"/>
                </a:cxn>
                <a:cxn ang="0">
                  <a:pos x="102" y="290"/>
                </a:cxn>
                <a:cxn ang="0">
                  <a:pos x="143" y="216"/>
                </a:cxn>
                <a:cxn ang="0">
                  <a:pos x="204" y="143"/>
                </a:cxn>
                <a:cxn ang="0">
                  <a:pos x="274" y="86"/>
                </a:cxn>
                <a:cxn ang="0">
                  <a:pos x="347" y="57"/>
                </a:cxn>
                <a:cxn ang="0">
                  <a:pos x="421" y="29"/>
                </a:cxn>
                <a:cxn ang="0">
                  <a:pos x="478" y="12"/>
                </a:cxn>
                <a:cxn ang="0">
                  <a:pos x="535" y="0"/>
                </a:cxn>
                <a:cxn ang="0">
                  <a:pos x="580" y="0"/>
                </a:cxn>
                <a:cxn ang="0">
                  <a:pos x="597" y="0"/>
                </a:cxn>
                <a:cxn ang="0">
                  <a:pos x="654" y="12"/>
                </a:cxn>
                <a:cxn ang="0">
                  <a:pos x="768" y="41"/>
                </a:cxn>
                <a:cxn ang="0">
                  <a:pos x="858" y="86"/>
                </a:cxn>
                <a:cxn ang="0">
                  <a:pos x="928" y="143"/>
                </a:cxn>
                <a:cxn ang="0">
                  <a:pos x="1001" y="216"/>
                </a:cxn>
                <a:cxn ang="0">
                  <a:pos x="1058" y="290"/>
                </a:cxn>
                <a:cxn ang="0">
                  <a:pos x="1091" y="347"/>
                </a:cxn>
                <a:cxn ang="0">
                  <a:pos x="1103" y="392"/>
                </a:cxn>
                <a:cxn ang="0">
                  <a:pos x="1120" y="462"/>
                </a:cxn>
                <a:cxn ang="0">
                  <a:pos x="1132" y="564"/>
                </a:cxn>
                <a:cxn ang="0">
                  <a:pos x="1120" y="650"/>
                </a:cxn>
                <a:cxn ang="0">
                  <a:pos x="1075" y="711"/>
                </a:cxn>
              </a:cxnLst>
              <a:rect l="0" t="0" r="r" b="b"/>
              <a:pathLst>
                <a:path w="1132" h="723">
                  <a:moveTo>
                    <a:pt x="1030" y="723"/>
                  </a:moveTo>
                  <a:lnTo>
                    <a:pt x="1046" y="678"/>
                  </a:lnTo>
                  <a:lnTo>
                    <a:pt x="1046" y="637"/>
                  </a:lnTo>
                  <a:lnTo>
                    <a:pt x="1046" y="580"/>
                  </a:lnTo>
                  <a:lnTo>
                    <a:pt x="1030" y="519"/>
                  </a:lnTo>
                  <a:lnTo>
                    <a:pt x="1001" y="478"/>
                  </a:lnTo>
                  <a:lnTo>
                    <a:pt x="972" y="433"/>
                  </a:lnTo>
                  <a:lnTo>
                    <a:pt x="928" y="404"/>
                  </a:lnTo>
                  <a:lnTo>
                    <a:pt x="870" y="376"/>
                  </a:lnTo>
                  <a:lnTo>
                    <a:pt x="842" y="376"/>
                  </a:lnTo>
                  <a:lnTo>
                    <a:pt x="813" y="359"/>
                  </a:lnTo>
                  <a:lnTo>
                    <a:pt x="785" y="347"/>
                  </a:lnTo>
                  <a:lnTo>
                    <a:pt x="756" y="331"/>
                  </a:lnTo>
                  <a:lnTo>
                    <a:pt x="727" y="319"/>
                  </a:lnTo>
                  <a:lnTo>
                    <a:pt x="699" y="302"/>
                  </a:lnTo>
                  <a:lnTo>
                    <a:pt x="682" y="290"/>
                  </a:lnTo>
                  <a:lnTo>
                    <a:pt x="654" y="261"/>
                  </a:lnTo>
                  <a:lnTo>
                    <a:pt x="637" y="245"/>
                  </a:lnTo>
                  <a:lnTo>
                    <a:pt x="625" y="233"/>
                  </a:lnTo>
                  <a:lnTo>
                    <a:pt x="609" y="200"/>
                  </a:lnTo>
                  <a:lnTo>
                    <a:pt x="597" y="188"/>
                  </a:lnTo>
                  <a:lnTo>
                    <a:pt x="580" y="172"/>
                  </a:lnTo>
                  <a:lnTo>
                    <a:pt x="580" y="172"/>
                  </a:lnTo>
                  <a:lnTo>
                    <a:pt x="568" y="159"/>
                  </a:lnTo>
                  <a:lnTo>
                    <a:pt x="568" y="159"/>
                  </a:lnTo>
                  <a:lnTo>
                    <a:pt x="568" y="159"/>
                  </a:lnTo>
                  <a:lnTo>
                    <a:pt x="552" y="159"/>
                  </a:lnTo>
                  <a:lnTo>
                    <a:pt x="552" y="159"/>
                  </a:lnTo>
                  <a:lnTo>
                    <a:pt x="523" y="159"/>
                  </a:lnTo>
                  <a:lnTo>
                    <a:pt x="507" y="172"/>
                  </a:lnTo>
                  <a:lnTo>
                    <a:pt x="494" y="172"/>
                  </a:lnTo>
                  <a:lnTo>
                    <a:pt x="466" y="172"/>
                  </a:lnTo>
                  <a:lnTo>
                    <a:pt x="437" y="188"/>
                  </a:lnTo>
                  <a:lnTo>
                    <a:pt x="405" y="200"/>
                  </a:lnTo>
                  <a:lnTo>
                    <a:pt x="376" y="216"/>
                  </a:lnTo>
                  <a:lnTo>
                    <a:pt x="347" y="233"/>
                  </a:lnTo>
                  <a:lnTo>
                    <a:pt x="319" y="245"/>
                  </a:lnTo>
                  <a:lnTo>
                    <a:pt x="290" y="274"/>
                  </a:lnTo>
                  <a:lnTo>
                    <a:pt x="262" y="302"/>
                  </a:lnTo>
                  <a:lnTo>
                    <a:pt x="233" y="347"/>
                  </a:lnTo>
                  <a:lnTo>
                    <a:pt x="217" y="392"/>
                  </a:lnTo>
                  <a:lnTo>
                    <a:pt x="188" y="449"/>
                  </a:lnTo>
                  <a:lnTo>
                    <a:pt x="176" y="490"/>
                  </a:lnTo>
                  <a:lnTo>
                    <a:pt x="159" y="535"/>
                  </a:lnTo>
                  <a:lnTo>
                    <a:pt x="143" y="580"/>
                  </a:lnTo>
                  <a:lnTo>
                    <a:pt x="131" y="609"/>
                  </a:lnTo>
                  <a:lnTo>
                    <a:pt x="131" y="650"/>
                  </a:lnTo>
                  <a:lnTo>
                    <a:pt x="131" y="678"/>
                  </a:lnTo>
                  <a:lnTo>
                    <a:pt x="114" y="723"/>
                  </a:lnTo>
                  <a:lnTo>
                    <a:pt x="86" y="711"/>
                  </a:lnTo>
                  <a:lnTo>
                    <a:pt x="57" y="695"/>
                  </a:lnTo>
                  <a:lnTo>
                    <a:pt x="29" y="666"/>
                  </a:lnTo>
                  <a:lnTo>
                    <a:pt x="12" y="637"/>
                  </a:lnTo>
                  <a:lnTo>
                    <a:pt x="0" y="609"/>
                  </a:lnTo>
                  <a:lnTo>
                    <a:pt x="0" y="580"/>
                  </a:lnTo>
                  <a:lnTo>
                    <a:pt x="0" y="535"/>
                  </a:lnTo>
                  <a:lnTo>
                    <a:pt x="12" y="490"/>
                  </a:lnTo>
                  <a:lnTo>
                    <a:pt x="12" y="462"/>
                  </a:lnTo>
                  <a:lnTo>
                    <a:pt x="29" y="421"/>
                  </a:lnTo>
                  <a:lnTo>
                    <a:pt x="57" y="376"/>
                  </a:lnTo>
                  <a:lnTo>
                    <a:pt x="74" y="331"/>
                  </a:lnTo>
                  <a:lnTo>
                    <a:pt x="102" y="290"/>
                  </a:lnTo>
                  <a:lnTo>
                    <a:pt x="114" y="245"/>
                  </a:lnTo>
                  <a:lnTo>
                    <a:pt x="143" y="216"/>
                  </a:lnTo>
                  <a:lnTo>
                    <a:pt x="176" y="172"/>
                  </a:lnTo>
                  <a:lnTo>
                    <a:pt x="204" y="143"/>
                  </a:lnTo>
                  <a:lnTo>
                    <a:pt x="245" y="114"/>
                  </a:lnTo>
                  <a:lnTo>
                    <a:pt x="274" y="86"/>
                  </a:lnTo>
                  <a:lnTo>
                    <a:pt x="319" y="69"/>
                  </a:lnTo>
                  <a:lnTo>
                    <a:pt x="347" y="57"/>
                  </a:lnTo>
                  <a:lnTo>
                    <a:pt x="376" y="41"/>
                  </a:lnTo>
                  <a:lnTo>
                    <a:pt x="421" y="29"/>
                  </a:lnTo>
                  <a:lnTo>
                    <a:pt x="450" y="29"/>
                  </a:lnTo>
                  <a:lnTo>
                    <a:pt x="478" y="12"/>
                  </a:lnTo>
                  <a:lnTo>
                    <a:pt x="507" y="12"/>
                  </a:lnTo>
                  <a:lnTo>
                    <a:pt x="535" y="0"/>
                  </a:lnTo>
                  <a:lnTo>
                    <a:pt x="568" y="0"/>
                  </a:lnTo>
                  <a:lnTo>
                    <a:pt x="580" y="0"/>
                  </a:lnTo>
                  <a:lnTo>
                    <a:pt x="597" y="0"/>
                  </a:lnTo>
                  <a:lnTo>
                    <a:pt x="597" y="0"/>
                  </a:lnTo>
                  <a:lnTo>
                    <a:pt x="609" y="0"/>
                  </a:lnTo>
                  <a:lnTo>
                    <a:pt x="654" y="12"/>
                  </a:lnTo>
                  <a:lnTo>
                    <a:pt x="711" y="12"/>
                  </a:lnTo>
                  <a:lnTo>
                    <a:pt x="768" y="41"/>
                  </a:lnTo>
                  <a:lnTo>
                    <a:pt x="813" y="57"/>
                  </a:lnTo>
                  <a:lnTo>
                    <a:pt x="858" y="86"/>
                  </a:lnTo>
                  <a:lnTo>
                    <a:pt x="899" y="114"/>
                  </a:lnTo>
                  <a:lnTo>
                    <a:pt x="928" y="143"/>
                  </a:lnTo>
                  <a:lnTo>
                    <a:pt x="972" y="188"/>
                  </a:lnTo>
                  <a:lnTo>
                    <a:pt x="1001" y="216"/>
                  </a:lnTo>
                  <a:lnTo>
                    <a:pt x="1030" y="261"/>
                  </a:lnTo>
                  <a:lnTo>
                    <a:pt x="1058" y="290"/>
                  </a:lnTo>
                  <a:lnTo>
                    <a:pt x="1075" y="319"/>
                  </a:lnTo>
                  <a:lnTo>
                    <a:pt x="1091" y="347"/>
                  </a:lnTo>
                  <a:lnTo>
                    <a:pt x="1103" y="376"/>
                  </a:lnTo>
                  <a:lnTo>
                    <a:pt x="1103" y="392"/>
                  </a:lnTo>
                  <a:lnTo>
                    <a:pt x="1120" y="404"/>
                  </a:lnTo>
                  <a:lnTo>
                    <a:pt x="1120" y="462"/>
                  </a:lnTo>
                  <a:lnTo>
                    <a:pt x="1132" y="519"/>
                  </a:lnTo>
                  <a:lnTo>
                    <a:pt x="1132" y="564"/>
                  </a:lnTo>
                  <a:lnTo>
                    <a:pt x="1132" y="609"/>
                  </a:lnTo>
                  <a:lnTo>
                    <a:pt x="1120" y="650"/>
                  </a:lnTo>
                  <a:lnTo>
                    <a:pt x="1103" y="695"/>
                  </a:lnTo>
                  <a:lnTo>
                    <a:pt x="1075" y="711"/>
                  </a:lnTo>
                  <a:lnTo>
                    <a:pt x="1030" y="723"/>
                  </a:lnTo>
                  <a:close/>
                </a:path>
              </a:pathLst>
            </a:custGeom>
            <a:solidFill>
              <a:srgbClr val="6619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4" name="Freeform 22"/>
            <p:cNvSpPr>
              <a:spLocks/>
            </p:cNvSpPr>
            <p:nvPr/>
          </p:nvSpPr>
          <p:spPr bwMode="auto">
            <a:xfrm>
              <a:off x="2455" y="1039"/>
              <a:ext cx="188" cy="347"/>
            </a:xfrm>
            <a:custGeom>
              <a:avLst/>
              <a:gdLst/>
              <a:ahLst/>
              <a:cxnLst>
                <a:cxn ang="0">
                  <a:pos x="0" y="16"/>
                </a:cxn>
                <a:cxn ang="0">
                  <a:pos x="0" y="16"/>
                </a:cxn>
                <a:cxn ang="0">
                  <a:pos x="58" y="28"/>
                </a:cxn>
                <a:cxn ang="0">
                  <a:pos x="102" y="57"/>
                </a:cxn>
                <a:cxn ang="0">
                  <a:pos x="131" y="102"/>
                </a:cxn>
                <a:cxn ang="0">
                  <a:pos x="147" y="143"/>
                </a:cxn>
                <a:cxn ang="0">
                  <a:pos x="160" y="204"/>
                </a:cxn>
                <a:cxn ang="0">
                  <a:pos x="160" y="261"/>
                </a:cxn>
                <a:cxn ang="0">
                  <a:pos x="160" y="302"/>
                </a:cxn>
                <a:cxn ang="0">
                  <a:pos x="160" y="347"/>
                </a:cxn>
                <a:cxn ang="0">
                  <a:pos x="176" y="347"/>
                </a:cxn>
                <a:cxn ang="0">
                  <a:pos x="188" y="302"/>
                </a:cxn>
                <a:cxn ang="0">
                  <a:pos x="188" y="261"/>
                </a:cxn>
                <a:cxn ang="0">
                  <a:pos x="176" y="204"/>
                </a:cxn>
                <a:cxn ang="0">
                  <a:pos x="160" y="143"/>
                </a:cxn>
                <a:cxn ang="0">
                  <a:pos x="147" y="102"/>
                </a:cxn>
                <a:cxn ang="0">
                  <a:pos x="102" y="57"/>
                </a:cxn>
                <a:cxn ang="0">
                  <a:pos x="58" y="16"/>
                </a:cxn>
                <a:cxn ang="0">
                  <a:pos x="0" y="0"/>
                </a:cxn>
                <a:cxn ang="0">
                  <a:pos x="0" y="0"/>
                </a:cxn>
                <a:cxn ang="0">
                  <a:pos x="0" y="16"/>
                </a:cxn>
              </a:cxnLst>
              <a:rect l="0" t="0" r="r" b="b"/>
              <a:pathLst>
                <a:path w="188" h="347">
                  <a:moveTo>
                    <a:pt x="0" y="16"/>
                  </a:moveTo>
                  <a:lnTo>
                    <a:pt x="0" y="16"/>
                  </a:lnTo>
                  <a:lnTo>
                    <a:pt x="58" y="28"/>
                  </a:lnTo>
                  <a:lnTo>
                    <a:pt x="102" y="57"/>
                  </a:lnTo>
                  <a:lnTo>
                    <a:pt x="131" y="102"/>
                  </a:lnTo>
                  <a:lnTo>
                    <a:pt x="147" y="143"/>
                  </a:lnTo>
                  <a:lnTo>
                    <a:pt x="160" y="204"/>
                  </a:lnTo>
                  <a:lnTo>
                    <a:pt x="160" y="261"/>
                  </a:lnTo>
                  <a:lnTo>
                    <a:pt x="160" y="302"/>
                  </a:lnTo>
                  <a:lnTo>
                    <a:pt x="160" y="347"/>
                  </a:lnTo>
                  <a:lnTo>
                    <a:pt x="176" y="347"/>
                  </a:lnTo>
                  <a:lnTo>
                    <a:pt x="188" y="302"/>
                  </a:lnTo>
                  <a:lnTo>
                    <a:pt x="188" y="261"/>
                  </a:lnTo>
                  <a:lnTo>
                    <a:pt x="176" y="204"/>
                  </a:lnTo>
                  <a:lnTo>
                    <a:pt x="160" y="143"/>
                  </a:lnTo>
                  <a:lnTo>
                    <a:pt x="147" y="102"/>
                  </a:lnTo>
                  <a:lnTo>
                    <a:pt x="102" y="57"/>
                  </a:lnTo>
                  <a:lnTo>
                    <a:pt x="58" y="16"/>
                  </a:lnTo>
                  <a:lnTo>
                    <a:pt x="0" y="0"/>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5" name="Freeform 23"/>
            <p:cNvSpPr>
              <a:spLocks/>
            </p:cNvSpPr>
            <p:nvPr/>
          </p:nvSpPr>
          <p:spPr bwMode="auto">
            <a:xfrm>
              <a:off x="2153" y="822"/>
              <a:ext cx="302" cy="233"/>
            </a:xfrm>
            <a:custGeom>
              <a:avLst/>
              <a:gdLst/>
              <a:ahLst/>
              <a:cxnLst>
                <a:cxn ang="0">
                  <a:pos x="0" y="13"/>
                </a:cxn>
                <a:cxn ang="0">
                  <a:pos x="0" y="13"/>
                </a:cxn>
                <a:cxn ang="0">
                  <a:pos x="0" y="13"/>
                </a:cxn>
                <a:cxn ang="0">
                  <a:pos x="0" y="13"/>
                </a:cxn>
                <a:cxn ang="0">
                  <a:pos x="12" y="29"/>
                </a:cxn>
                <a:cxn ang="0">
                  <a:pos x="12" y="41"/>
                </a:cxn>
                <a:cxn ang="0">
                  <a:pos x="29" y="57"/>
                </a:cxn>
                <a:cxn ang="0">
                  <a:pos x="41" y="74"/>
                </a:cxn>
                <a:cxn ang="0">
                  <a:pos x="69" y="86"/>
                </a:cxn>
                <a:cxn ang="0">
                  <a:pos x="86" y="115"/>
                </a:cxn>
                <a:cxn ang="0">
                  <a:pos x="98" y="131"/>
                </a:cxn>
                <a:cxn ang="0">
                  <a:pos x="131" y="143"/>
                </a:cxn>
                <a:cxn ang="0">
                  <a:pos x="159" y="172"/>
                </a:cxn>
                <a:cxn ang="0">
                  <a:pos x="188" y="188"/>
                </a:cxn>
                <a:cxn ang="0">
                  <a:pos x="200" y="200"/>
                </a:cxn>
                <a:cxn ang="0">
                  <a:pos x="245" y="217"/>
                </a:cxn>
                <a:cxn ang="0">
                  <a:pos x="274" y="233"/>
                </a:cxn>
                <a:cxn ang="0">
                  <a:pos x="302" y="233"/>
                </a:cxn>
                <a:cxn ang="0">
                  <a:pos x="302" y="217"/>
                </a:cxn>
                <a:cxn ang="0">
                  <a:pos x="274" y="200"/>
                </a:cxn>
                <a:cxn ang="0">
                  <a:pos x="245" y="200"/>
                </a:cxn>
                <a:cxn ang="0">
                  <a:pos x="217" y="188"/>
                </a:cxn>
                <a:cxn ang="0">
                  <a:pos x="188" y="172"/>
                </a:cxn>
                <a:cxn ang="0">
                  <a:pos x="159" y="160"/>
                </a:cxn>
                <a:cxn ang="0">
                  <a:pos x="143" y="131"/>
                </a:cxn>
                <a:cxn ang="0">
                  <a:pos x="114" y="115"/>
                </a:cxn>
                <a:cxn ang="0">
                  <a:pos x="98" y="102"/>
                </a:cxn>
                <a:cxn ang="0">
                  <a:pos x="69" y="86"/>
                </a:cxn>
                <a:cxn ang="0">
                  <a:pos x="57" y="57"/>
                </a:cxn>
                <a:cxn ang="0">
                  <a:pos x="41" y="41"/>
                </a:cxn>
                <a:cxn ang="0">
                  <a:pos x="29" y="29"/>
                </a:cxn>
                <a:cxn ang="0">
                  <a:pos x="29" y="13"/>
                </a:cxn>
                <a:cxn ang="0">
                  <a:pos x="12" y="13"/>
                </a:cxn>
                <a:cxn ang="0">
                  <a:pos x="12" y="0"/>
                </a:cxn>
                <a:cxn ang="0">
                  <a:pos x="12" y="0"/>
                </a:cxn>
                <a:cxn ang="0">
                  <a:pos x="0" y="0"/>
                </a:cxn>
                <a:cxn ang="0">
                  <a:pos x="12" y="0"/>
                </a:cxn>
                <a:cxn ang="0">
                  <a:pos x="0" y="0"/>
                </a:cxn>
                <a:cxn ang="0">
                  <a:pos x="0" y="0"/>
                </a:cxn>
                <a:cxn ang="0">
                  <a:pos x="0" y="13"/>
                </a:cxn>
              </a:cxnLst>
              <a:rect l="0" t="0" r="r" b="b"/>
              <a:pathLst>
                <a:path w="302" h="233">
                  <a:moveTo>
                    <a:pt x="0" y="13"/>
                  </a:moveTo>
                  <a:lnTo>
                    <a:pt x="0" y="13"/>
                  </a:lnTo>
                  <a:lnTo>
                    <a:pt x="0" y="13"/>
                  </a:lnTo>
                  <a:lnTo>
                    <a:pt x="0" y="13"/>
                  </a:lnTo>
                  <a:lnTo>
                    <a:pt x="12" y="29"/>
                  </a:lnTo>
                  <a:lnTo>
                    <a:pt x="12" y="41"/>
                  </a:lnTo>
                  <a:lnTo>
                    <a:pt x="29" y="57"/>
                  </a:lnTo>
                  <a:lnTo>
                    <a:pt x="41" y="74"/>
                  </a:lnTo>
                  <a:lnTo>
                    <a:pt x="69" y="86"/>
                  </a:lnTo>
                  <a:lnTo>
                    <a:pt x="86" y="115"/>
                  </a:lnTo>
                  <a:lnTo>
                    <a:pt x="98" y="131"/>
                  </a:lnTo>
                  <a:lnTo>
                    <a:pt x="131" y="143"/>
                  </a:lnTo>
                  <a:lnTo>
                    <a:pt x="159" y="172"/>
                  </a:lnTo>
                  <a:lnTo>
                    <a:pt x="188" y="188"/>
                  </a:lnTo>
                  <a:lnTo>
                    <a:pt x="200" y="200"/>
                  </a:lnTo>
                  <a:lnTo>
                    <a:pt x="245" y="217"/>
                  </a:lnTo>
                  <a:lnTo>
                    <a:pt x="274" y="233"/>
                  </a:lnTo>
                  <a:lnTo>
                    <a:pt x="302" y="233"/>
                  </a:lnTo>
                  <a:lnTo>
                    <a:pt x="302" y="217"/>
                  </a:lnTo>
                  <a:lnTo>
                    <a:pt x="274" y="200"/>
                  </a:lnTo>
                  <a:lnTo>
                    <a:pt x="245" y="200"/>
                  </a:lnTo>
                  <a:lnTo>
                    <a:pt x="217" y="188"/>
                  </a:lnTo>
                  <a:lnTo>
                    <a:pt x="188" y="172"/>
                  </a:lnTo>
                  <a:lnTo>
                    <a:pt x="159" y="160"/>
                  </a:lnTo>
                  <a:lnTo>
                    <a:pt x="143" y="131"/>
                  </a:lnTo>
                  <a:lnTo>
                    <a:pt x="114" y="115"/>
                  </a:lnTo>
                  <a:lnTo>
                    <a:pt x="98" y="102"/>
                  </a:lnTo>
                  <a:lnTo>
                    <a:pt x="69" y="86"/>
                  </a:lnTo>
                  <a:lnTo>
                    <a:pt x="57" y="57"/>
                  </a:lnTo>
                  <a:lnTo>
                    <a:pt x="41" y="41"/>
                  </a:lnTo>
                  <a:lnTo>
                    <a:pt x="29" y="29"/>
                  </a:lnTo>
                  <a:lnTo>
                    <a:pt x="29" y="13"/>
                  </a:lnTo>
                  <a:lnTo>
                    <a:pt x="12" y="13"/>
                  </a:lnTo>
                  <a:lnTo>
                    <a:pt x="12" y="0"/>
                  </a:lnTo>
                  <a:lnTo>
                    <a:pt x="12" y="0"/>
                  </a:lnTo>
                  <a:lnTo>
                    <a:pt x="0" y="0"/>
                  </a:lnTo>
                  <a:lnTo>
                    <a:pt x="12" y="0"/>
                  </a:lnTo>
                  <a:lnTo>
                    <a:pt x="0" y="0"/>
                  </a:lnTo>
                  <a:lnTo>
                    <a:pt x="0" y="0"/>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6" name="Freeform 24"/>
            <p:cNvSpPr>
              <a:spLocks/>
            </p:cNvSpPr>
            <p:nvPr/>
          </p:nvSpPr>
          <p:spPr bwMode="auto">
            <a:xfrm>
              <a:off x="1789" y="822"/>
              <a:ext cx="364" cy="233"/>
            </a:xfrm>
            <a:custGeom>
              <a:avLst/>
              <a:gdLst/>
              <a:ahLst/>
              <a:cxnLst>
                <a:cxn ang="0">
                  <a:pos x="13" y="233"/>
                </a:cxn>
                <a:cxn ang="0">
                  <a:pos x="13" y="233"/>
                </a:cxn>
                <a:cxn ang="0">
                  <a:pos x="41" y="188"/>
                </a:cxn>
                <a:cxn ang="0">
                  <a:pos x="70" y="160"/>
                </a:cxn>
                <a:cxn ang="0">
                  <a:pos x="86" y="131"/>
                </a:cxn>
                <a:cxn ang="0">
                  <a:pos x="115" y="102"/>
                </a:cxn>
                <a:cxn ang="0">
                  <a:pos x="143" y="74"/>
                </a:cxn>
                <a:cxn ang="0">
                  <a:pos x="172" y="57"/>
                </a:cxn>
                <a:cxn ang="0">
                  <a:pos x="201" y="41"/>
                </a:cxn>
                <a:cxn ang="0">
                  <a:pos x="233" y="29"/>
                </a:cxn>
                <a:cxn ang="0">
                  <a:pos x="262" y="29"/>
                </a:cxn>
                <a:cxn ang="0">
                  <a:pos x="290" y="13"/>
                </a:cxn>
                <a:cxn ang="0">
                  <a:pos x="303" y="13"/>
                </a:cxn>
                <a:cxn ang="0">
                  <a:pos x="319" y="13"/>
                </a:cxn>
                <a:cxn ang="0">
                  <a:pos x="348" y="13"/>
                </a:cxn>
                <a:cxn ang="0">
                  <a:pos x="348" y="13"/>
                </a:cxn>
                <a:cxn ang="0">
                  <a:pos x="364" y="13"/>
                </a:cxn>
                <a:cxn ang="0">
                  <a:pos x="364" y="13"/>
                </a:cxn>
                <a:cxn ang="0">
                  <a:pos x="364" y="0"/>
                </a:cxn>
                <a:cxn ang="0">
                  <a:pos x="364" y="0"/>
                </a:cxn>
                <a:cxn ang="0">
                  <a:pos x="348" y="0"/>
                </a:cxn>
                <a:cxn ang="0">
                  <a:pos x="348" y="0"/>
                </a:cxn>
                <a:cxn ang="0">
                  <a:pos x="319" y="0"/>
                </a:cxn>
                <a:cxn ang="0">
                  <a:pos x="303" y="0"/>
                </a:cxn>
                <a:cxn ang="0">
                  <a:pos x="274" y="0"/>
                </a:cxn>
                <a:cxn ang="0">
                  <a:pos x="262" y="13"/>
                </a:cxn>
                <a:cxn ang="0">
                  <a:pos x="233" y="13"/>
                </a:cxn>
                <a:cxn ang="0">
                  <a:pos x="201" y="29"/>
                </a:cxn>
                <a:cxn ang="0">
                  <a:pos x="172" y="41"/>
                </a:cxn>
                <a:cxn ang="0">
                  <a:pos x="143" y="57"/>
                </a:cxn>
                <a:cxn ang="0">
                  <a:pos x="115" y="86"/>
                </a:cxn>
                <a:cxn ang="0">
                  <a:pos x="86" y="115"/>
                </a:cxn>
                <a:cxn ang="0">
                  <a:pos x="58" y="143"/>
                </a:cxn>
                <a:cxn ang="0">
                  <a:pos x="29" y="188"/>
                </a:cxn>
                <a:cxn ang="0">
                  <a:pos x="0" y="233"/>
                </a:cxn>
                <a:cxn ang="0">
                  <a:pos x="0" y="233"/>
                </a:cxn>
                <a:cxn ang="0">
                  <a:pos x="13" y="233"/>
                </a:cxn>
              </a:cxnLst>
              <a:rect l="0" t="0" r="r" b="b"/>
              <a:pathLst>
                <a:path w="364" h="233">
                  <a:moveTo>
                    <a:pt x="13" y="233"/>
                  </a:moveTo>
                  <a:lnTo>
                    <a:pt x="13" y="233"/>
                  </a:lnTo>
                  <a:lnTo>
                    <a:pt x="41" y="188"/>
                  </a:lnTo>
                  <a:lnTo>
                    <a:pt x="70" y="160"/>
                  </a:lnTo>
                  <a:lnTo>
                    <a:pt x="86" y="131"/>
                  </a:lnTo>
                  <a:lnTo>
                    <a:pt x="115" y="102"/>
                  </a:lnTo>
                  <a:lnTo>
                    <a:pt x="143" y="74"/>
                  </a:lnTo>
                  <a:lnTo>
                    <a:pt x="172" y="57"/>
                  </a:lnTo>
                  <a:lnTo>
                    <a:pt x="201" y="41"/>
                  </a:lnTo>
                  <a:lnTo>
                    <a:pt x="233" y="29"/>
                  </a:lnTo>
                  <a:lnTo>
                    <a:pt x="262" y="29"/>
                  </a:lnTo>
                  <a:lnTo>
                    <a:pt x="290" y="13"/>
                  </a:lnTo>
                  <a:lnTo>
                    <a:pt x="303" y="13"/>
                  </a:lnTo>
                  <a:lnTo>
                    <a:pt x="319" y="13"/>
                  </a:lnTo>
                  <a:lnTo>
                    <a:pt x="348" y="13"/>
                  </a:lnTo>
                  <a:lnTo>
                    <a:pt x="348" y="13"/>
                  </a:lnTo>
                  <a:lnTo>
                    <a:pt x="364" y="13"/>
                  </a:lnTo>
                  <a:lnTo>
                    <a:pt x="364" y="13"/>
                  </a:lnTo>
                  <a:lnTo>
                    <a:pt x="364" y="0"/>
                  </a:lnTo>
                  <a:lnTo>
                    <a:pt x="364" y="0"/>
                  </a:lnTo>
                  <a:lnTo>
                    <a:pt x="348" y="0"/>
                  </a:lnTo>
                  <a:lnTo>
                    <a:pt x="348" y="0"/>
                  </a:lnTo>
                  <a:lnTo>
                    <a:pt x="319" y="0"/>
                  </a:lnTo>
                  <a:lnTo>
                    <a:pt x="303" y="0"/>
                  </a:lnTo>
                  <a:lnTo>
                    <a:pt x="274" y="0"/>
                  </a:lnTo>
                  <a:lnTo>
                    <a:pt x="262" y="13"/>
                  </a:lnTo>
                  <a:lnTo>
                    <a:pt x="233" y="13"/>
                  </a:lnTo>
                  <a:lnTo>
                    <a:pt x="201" y="29"/>
                  </a:lnTo>
                  <a:lnTo>
                    <a:pt x="172" y="41"/>
                  </a:lnTo>
                  <a:lnTo>
                    <a:pt x="143" y="57"/>
                  </a:lnTo>
                  <a:lnTo>
                    <a:pt x="115" y="86"/>
                  </a:lnTo>
                  <a:lnTo>
                    <a:pt x="86" y="115"/>
                  </a:lnTo>
                  <a:lnTo>
                    <a:pt x="58" y="143"/>
                  </a:lnTo>
                  <a:lnTo>
                    <a:pt x="29" y="188"/>
                  </a:lnTo>
                  <a:lnTo>
                    <a:pt x="0" y="233"/>
                  </a:lnTo>
                  <a:lnTo>
                    <a:pt x="0" y="233"/>
                  </a:lnTo>
                  <a:lnTo>
                    <a:pt x="13"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7" name="Freeform 25"/>
            <p:cNvSpPr>
              <a:spLocks/>
            </p:cNvSpPr>
            <p:nvPr/>
          </p:nvSpPr>
          <p:spPr bwMode="auto">
            <a:xfrm>
              <a:off x="1699" y="1055"/>
              <a:ext cx="103" cy="331"/>
            </a:xfrm>
            <a:custGeom>
              <a:avLst/>
              <a:gdLst/>
              <a:ahLst/>
              <a:cxnLst>
                <a:cxn ang="0">
                  <a:pos x="0" y="331"/>
                </a:cxn>
                <a:cxn ang="0">
                  <a:pos x="17" y="331"/>
                </a:cxn>
                <a:cxn ang="0">
                  <a:pos x="17" y="286"/>
                </a:cxn>
                <a:cxn ang="0">
                  <a:pos x="29" y="258"/>
                </a:cxn>
                <a:cxn ang="0">
                  <a:pos x="29" y="217"/>
                </a:cxn>
                <a:cxn ang="0">
                  <a:pos x="29" y="188"/>
                </a:cxn>
                <a:cxn ang="0">
                  <a:pos x="45" y="143"/>
                </a:cxn>
                <a:cxn ang="0">
                  <a:pos x="62" y="98"/>
                </a:cxn>
                <a:cxn ang="0">
                  <a:pos x="90" y="57"/>
                </a:cxn>
                <a:cxn ang="0">
                  <a:pos x="103" y="0"/>
                </a:cxn>
                <a:cxn ang="0">
                  <a:pos x="90" y="0"/>
                </a:cxn>
                <a:cxn ang="0">
                  <a:pos x="62" y="41"/>
                </a:cxn>
                <a:cxn ang="0">
                  <a:pos x="45" y="98"/>
                </a:cxn>
                <a:cxn ang="0">
                  <a:pos x="29" y="143"/>
                </a:cxn>
                <a:cxn ang="0">
                  <a:pos x="17" y="172"/>
                </a:cxn>
                <a:cxn ang="0">
                  <a:pos x="17" y="217"/>
                </a:cxn>
                <a:cxn ang="0">
                  <a:pos x="0" y="258"/>
                </a:cxn>
                <a:cxn ang="0">
                  <a:pos x="0" y="286"/>
                </a:cxn>
                <a:cxn ang="0">
                  <a:pos x="0" y="331"/>
                </a:cxn>
                <a:cxn ang="0">
                  <a:pos x="0" y="319"/>
                </a:cxn>
                <a:cxn ang="0">
                  <a:pos x="0" y="331"/>
                </a:cxn>
                <a:cxn ang="0">
                  <a:pos x="17" y="331"/>
                </a:cxn>
                <a:cxn ang="0">
                  <a:pos x="17" y="331"/>
                </a:cxn>
                <a:cxn ang="0">
                  <a:pos x="0" y="331"/>
                </a:cxn>
              </a:cxnLst>
              <a:rect l="0" t="0" r="r" b="b"/>
              <a:pathLst>
                <a:path w="103" h="331">
                  <a:moveTo>
                    <a:pt x="0" y="331"/>
                  </a:moveTo>
                  <a:lnTo>
                    <a:pt x="17" y="331"/>
                  </a:lnTo>
                  <a:lnTo>
                    <a:pt x="17" y="286"/>
                  </a:lnTo>
                  <a:lnTo>
                    <a:pt x="29" y="258"/>
                  </a:lnTo>
                  <a:lnTo>
                    <a:pt x="29" y="217"/>
                  </a:lnTo>
                  <a:lnTo>
                    <a:pt x="29" y="188"/>
                  </a:lnTo>
                  <a:lnTo>
                    <a:pt x="45" y="143"/>
                  </a:lnTo>
                  <a:lnTo>
                    <a:pt x="62" y="98"/>
                  </a:lnTo>
                  <a:lnTo>
                    <a:pt x="90" y="57"/>
                  </a:lnTo>
                  <a:lnTo>
                    <a:pt x="103" y="0"/>
                  </a:lnTo>
                  <a:lnTo>
                    <a:pt x="90" y="0"/>
                  </a:lnTo>
                  <a:lnTo>
                    <a:pt x="62" y="41"/>
                  </a:lnTo>
                  <a:lnTo>
                    <a:pt x="45" y="98"/>
                  </a:lnTo>
                  <a:lnTo>
                    <a:pt x="29" y="143"/>
                  </a:lnTo>
                  <a:lnTo>
                    <a:pt x="17" y="172"/>
                  </a:lnTo>
                  <a:lnTo>
                    <a:pt x="17" y="217"/>
                  </a:lnTo>
                  <a:lnTo>
                    <a:pt x="0" y="258"/>
                  </a:lnTo>
                  <a:lnTo>
                    <a:pt x="0" y="286"/>
                  </a:lnTo>
                  <a:lnTo>
                    <a:pt x="0" y="331"/>
                  </a:lnTo>
                  <a:lnTo>
                    <a:pt x="0" y="319"/>
                  </a:lnTo>
                  <a:lnTo>
                    <a:pt x="0" y="331"/>
                  </a:lnTo>
                  <a:lnTo>
                    <a:pt x="17" y="331"/>
                  </a:lnTo>
                  <a:lnTo>
                    <a:pt x="17" y="331"/>
                  </a:lnTo>
                  <a:lnTo>
                    <a:pt x="0" y="3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8" name="Freeform 26"/>
            <p:cNvSpPr>
              <a:spLocks/>
            </p:cNvSpPr>
            <p:nvPr/>
          </p:nvSpPr>
          <p:spPr bwMode="auto">
            <a:xfrm>
              <a:off x="1569" y="835"/>
              <a:ext cx="204" cy="551"/>
            </a:xfrm>
            <a:custGeom>
              <a:avLst/>
              <a:gdLst/>
              <a:ahLst/>
              <a:cxnLst>
                <a:cxn ang="0">
                  <a:pos x="192" y="0"/>
                </a:cxn>
                <a:cxn ang="0">
                  <a:pos x="192" y="0"/>
                </a:cxn>
                <a:cxn ang="0">
                  <a:pos x="159" y="28"/>
                </a:cxn>
                <a:cxn ang="0">
                  <a:pos x="130" y="73"/>
                </a:cxn>
                <a:cxn ang="0">
                  <a:pos x="102" y="118"/>
                </a:cxn>
                <a:cxn ang="0">
                  <a:pos x="90" y="159"/>
                </a:cxn>
                <a:cxn ang="0">
                  <a:pos x="61" y="204"/>
                </a:cxn>
                <a:cxn ang="0">
                  <a:pos x="45" y="232"/>
                </a:cxn>
                <a:cxn ang="0">
                  <a:pos x="28" y="277"/>
                </a:cxn>
                <a:cxn ang="0">
                  <a:pos x="16" y="318"/>
                </a:cxn>
                <a:cxn ang="0">
                  <a:pos x="0" y="363"/>
                </a:cxn>
                <a:cxn ang="0">
                  <a:pos x="0" y="408"/>
                </a:cxn>
                <a:cxn ang="0">
                  <a:pos x="16" y="437"/>
                </a:cxn>
                <a:cxn ang="0">
                  <a:pos x="16" y="478"/>
                </a:cxn>
                <a:cxn ang="0">
                  <a:pos x="28" y="506"/>
                </a:cxn>
                <a:cxn ang="0">
                  <a:pos x="61" y="523"/>
                </a:cxn>
                <a:cxn ang="0">
                  <a:pos x="102" y="539"/>
                </a:cxn>
                <a:cxn ang="0">
                  <a:pos x="130" y="551"/>
                </a:cxn>
                <a:cxn ang="0">
                  <a:pos x="130" y="539"/>
                </a:cxn>
                <a:cxn ang="0">
                  <a:pos x="102" y="523"/>
                </a:cxn>
                <a:cxn ang="0">
                  <a:pos x="73" y="506"/>
                </a:cxn>
                <a:cxn ang="0">
                  <a:pos x="45" y="494"/>
                </a:cxn>
                <a:cxn ang="0">
                  <a:pos x="28" y="465"/>
                </a:cxn>
                <a:cxn ang="0">
                  <a:pos x="28" y="437"/>
                </a:cxn>
                <a:cxn ang="0">
                  <a:pos x="28" y="408"/>
                </a:cxn>
                <a:cxn ang="0">
                  <a:pos x="28" y="363"/>
                </a:cxn>
                <a:cxn ang="0">
                  <a:pos x="28" y="335"/>
                </a:cxn>
                <a:cxn ang="0">
                  <a:pos x="45" y="290"/>
                </a:cxn>
                <a:cxn ang="0">
                  <a:pos x="61" y="249"/>
                </a:cxn>
                <a:cxn ang="0">
                  <a:pos x="73" y="204"/>
                </a:cxn>
                <a:cxn ang="0">
                  <a:pos x="102" y="159"/>
                </a:cxn>
                <a:cxn ang="0">
                  <a:pos x="118" y="118"/>
                </a:cxn>
                <a:cxn ang="0">
                  <a:pos x="147" y="89"/>
                </a:cxn>
                <a:cxn ang="0">
                  <a:pos x="175" y="44"/>
                </a:cxn>
                <a:cxn ang="0">
                  <a:pos x="204" y="16"/>
                </a:cxn>
                <a:cxn ang="0">
                  <a:pos x="204" y="16"/>
                </a:cxn>
                <a:cxn ang="0">
                  <a:pos x="192" y="0"/>
                </a:cxn>
              </a:cxnLst>
              <a:rect l="0" t="0" r="r" b="b"/>
              <a:pathLst>
                <a:path w="204" h="551">
                  <a:moveTo>
                    <a:pt x="192" y="0"/>
                  </a:moveTo>
                  <a:lnTo>
                    <a:pt x="192" y="0"/>
                  </a:lnTo>
                  <a:lnTo>
                    <a:pt x="159" y="28"/>
                  </a:lnTo>
                  <a:lnTo>
                    <a:pt x="130" y="73"/>
                  </a:lnTo>
                  <a:lnTo>
                    <a:pt x="102" y="118"/>
                  </a:lnTo>
                  <a:lnTo>
                    <a:pt x="90" y="159"/>
                  </a:lnTo>
                  <a:lnTo>
                    <a:pt x="61" y="204"/>
                  </a:lnTo>
                  <a:lnTo>
                    <a:pt x="45" y="232"/>
                  </a:lnTo>
                  <a:lnTo>
                    <a:pt x="28" y="277"/>
                  </a:lnTo>
                  <a:lnTo>
                    <a:pt x="16" y="318"/>
                  </a:lnTo>
                  <a:lnTo>
                    <a:pt x="0" y="363"/>
                  </a:lnTo>
                  <a:lnTo>
                    <a:pt x="0" y="408"/>
                  </a:lnTo>
                  <a:lnTo>
                    <a:pt x="16" y="437"/>
                  </a:lnTo>
                  <a:lnTo>
                    <a:pt x="16" y="478"/>
                  </a:lnTo>
                  <a:lnTo>
                    <a:pt x="28" y="506"/>
                  </a:lnTo>
                  <a:lnTo>
                    <a:pt x="61" y="523"/>
                  </a:lnTo>
                  <a:lnTo>
                    <a:pt x="102" y="539"/>
                  </a:lnTo>
                  <a:lnTo>
                    <a:pt x="130" y="551"/>
                  </a:lnTo>
                  <a:lnTo>
                    <a:pt x="130" y="539"/>
                  </a:lnTo>
                  <a:lnTo>
                    <a:pt x="102" y="523"/>
                  </a:lnTo>
                  <a:lnTo>
                    <a:pt x="73" y="506"/>
                  </a:lnTo>
                  <a:lnTo>
                    <a:pt x="45" y="494"/>
                  </a:lnTo>
                  <a:lnTo>
                    <a:pt x="28" y="465"/>
                  </a:lnTo>
                  <a:lnTo>
                    <a:pt x="28" y="437"/>
                  </a:lnTo>
                  <a:lnTo>
                    <a:pt x="28" y="408"/>
                  </a:lnTo>
                  <a:lnTo>
                    <a:pt x="28" y="363"/>
                  </a:lnTo>
                  <a:lnTo>
                    <a:pt x="28" y="335"/>
                  </a:lnTo>
                  <a:lnTo>
                    <a:pt x="45" y="290"/>
                  </a:lnTo>
                  <a:lnTo>
                    <a:pt x="61" y="249"/>
                  </a:lnTo>
                  <a:lnTo>
                    <a:pt x="73" y="204"/>
                  </a:lnTo>
                  <a:lnTo>
                    <a:pt x="102" y="159"/>
                  </a:lnTo>
                  <a:lnTo>
                    <a:pt x="118" y="118"/>
                  </a:lnTo>
                  <a:lnTo>
                    <a:pt x="147" y="89"/>
                  </a:lnTo>
                  <a:lnTo>
                    <a:pt x="175" y="44"/>
                  </a:lnTo>
                  <a:lnTo>
                    <a:pt x="204" y="16"/>
                  </a:lnTo>
                  <a:lnTo>
                    <a:pt x="204" y="16"/>
                  </a:lnTo>
                  <a:lnTo>
                    <a:pt x="1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9" name="Freeform 27"/>
            <p:cNvSpPr>
              <a:spLocks/>
            </p:cNvSpPr>
            <p:nvPr/>
          </p:nvSpPr>
          <p:spPr bwMode="auto">
            <a:xfrm>
              <a:off x="1761" y="663"/>
              <a:ext cx="433" cy="188"/>
            </a:xfrm>
            <a:custGeom>
              <a:avLst/>
              <a:gdLst/>
              <a:ahLst/>
              <a:cxnLst>
                <a:cxn ang="0">
                  <a:pos x="433" y="0"/>
                </a:cxn>
                <a:cxn ang="0">
                  <a:pos x="433" y="0"/>
                </a:cxn>
                <a:cxn ang="0">
                  <a:pos x="421" y="0"/>
                </a:cxn>
                <a:cxn ang="0">
                  <a:pos x="421" y="0"/>
                </a:cxn>
                <a:cxn ang="0">
                  <a:pos x="404" y="0"/>
                </a:cxn>
                <a:cxn ang="0">
                  <a:pos x="392" y="0"/>
                </a:cxn>
                <a:cxn ang="0">
                  <a:pos x="359" y="0"/>
                </a:cxn>
                <a:cxn ang="0">
                  <a:pos x="331" y="0"/>
                </a:cxn>
                <a:cxn ang="0">
                  <a:pos x="302" y="0"/>
                </a:cxn>
                <a:cxn ang="0">
                  <a:pos x="274" y="12"/>
                </a:cxn>
                <a:cxn ang="0">
                  <a:pos x="245" y="29"/>
                </a:cxn>
                <a:cxn ang="0">
                  <a:pos x="200" y="29"/>
                </a:cxn>
                <a:cxn ang="0">
                  <a:pos x="171" y="41"/>
                </a:cxn>
                <a:cxn ang="0">
                  <a:pos x="131" y="69"/>
                </a:cxn>
                <a:cxn ang="0">
                  <a:pos x="98" y="86"/>
                </a:cxn>
                <a:cxn ang="0">
                  <a:pos x="57" y="114"/>
                </a:cxn>
                <a:cxn ang="0">
                  <a:pos x="28" y="143"/>
                </a:cxn>
                <a:cxn ang="0">
                  <a:pos x="0" y="172"/>
                </a:cxn>
                <a:cxn ang="0">
                  <a:pos x="12" y="188"/>
                </a:cxn>
                <a:cxn ang="0">
                  <a:pos x="41" y="159"/>
                </a:cxn>
                <a:cxn ang="0">
                  <a:pos x="69" y="131"/>
                </a:cxn>
                <a:cxn ang="0">
                  <a:pos x="98" y="102"/>
                </a:cxn>
                <a:cxn ang="0">
                  <a:pos x="143" y="86"/>
                </a:cxn>
                <a:cxn ang="0">
                  <a:pos x="171" y="57"/>
                </a:cxn>
                <a:cxn ang="0">
                  <a:pos x="200" y="41"/>
                </a:cxn>
                <a:cxn ang="0">
                  <a:pos x="245" y="41"/>
                </a:cxn>
                <a:cxn ang="0">
                  <a:pos x="274" y="29"/>
                </a:cxn>
                <a:cxn ang="0">
                  <a:pos x="302" y="29"/>
                </a:cxn>
                <a:cxn ang="0">
                  <a:pos x="331" y="12"/>
                </a:cxn>
                <a:cxn ang="0">
                  <a:pos x="359" y="12"/>
                </a:cxn>
                <a:cxn ang="0">
                  <a:pos x="392" y="12"/>
                </a:cxn>
                <a:cxn ang="0">
                  <a:pos x="404" y="12"/>
                </a:cxn>
                <a:cxn ang="0">
                  <a:pos x="421" y="12"/>
                </a:cxn>
                <a:cxn ang="0">
                  <a:pos x="421" y="12"/>
                </a:cxn>
                <a:cxn ang="0">
                  <a:pos x="433" y="12"/>
                </a:cxn>
                <a:cxn ang="0">
                  <a:pos x="433" y="12"/>
                </a:cxn>
                <a:cxn ang="0">
                  <a:pos x="433" y="0"/>
                </a:cxn>
              </a:cxnLst>
              <a:rect l="0" t="0" r="r" b="b"/>
              <a:pathLst>
                <a:path w="433" h="188">
                  <a:moveTo>
                    <a:pt x="433" y="0"/>
                  </a:moveTo>
                  <a:lnTo>
                    <a:pt x="433" y="0"/>
                  </a:lnTo>
                  <a:lnTo>
                    <a:pt x="421" y="0"/>
                  </a:lnTo>
                  <a:lnTo>
                    <a:pt x="421" y="0"/>
                  </a:lnTo>
                  <a:lnTo>
                    <a:pt x="404" y="0"/>
                  </a:lnTo>
                  <a:lnTo>
                    <a:pt x="392" y="0"/>
                  </a:lnTo>
                  <a:lnTo>
                    <a:pt x="359" y="0"/>
                  </a:lnTo>
                  <a:lnTo>
                    <a:pt x="331" y="0"/>
                  </a:lnTo>
                  <a:lnTo>
                    <a:pt x="302" y="0"/>
                  </a:lnTo>
                  <a:lnTo>
                    <a:pt x="274" y="12"/>
                  </a:lnTo>
                  <a:lnTo>
                    <a:pt x="245" y="29"/>
                  </a:lnTo>
                  <a:lnTo>
                    <a:pt x="200" y="29"/>
                  </a:lnTo>
                  <a:lnTo>
                    <a:pt x="171" y="41"/>
                  </a:lnTo>
                  <a:lnTo>
                    <a:pt x="131" y="69"/>
                  </a:lnTo>
                  <a:lnTo>
                    <a:pt x="98" y="86"/>
                  </a:lnTo>
                  <a:lnTo>
                    <a:pt x="57" y="114"/>
                  </a:lnTo>
                  <a:lnTo>
                    <a:pt x="28" y="143"/>
                  </a:lnTo>
                  <a:lnTo>
                    <a:pt x="0" y="172"/>
                  </a:lnTo>
                  <a:lnTo>
                    <a:pt x="12" y="188"/>
                  </a:lnTo>
                  <a:lnTo>
                    <a:pt x="41" y="159"/>
                  </a:lnTo>
                  <a:lnTo>
                    <a:pt x="69" y="131"/>
                  </a:lnTo>
                  <a:lnTo>
                    <a:pt x="98" y="102"/>
                  </a:lnTo>
                  <a:lnTo>
                    <a:pt x="143" y="86"/>
                  </a:lnTo>
                  <a:lnTo>
                    <a:pt x="171" y="57"/>
                  </a:lnTo>
                  <a:lnTo>
                    <a:pt x="200" y="41"/>
                  </a:lnTo>
                  <a:lnTo>
                    <a:pt x="245" y="41"/>
                  </a:lnTo>
                  <a:lnTo>
                    <a:pt x="274" y="29"/>
                  </a:lnTo>
                  <a:lnTo>
                    <a:pt x="302" y="29"/>
                  </a:lnTo>
                  <a:lnTo>
                    <a:pt x="331" y="12"/>
                  </a:lnTo>
                  <a:lnTo>
                    <a:pt x="359" y="12"/>
                  </a:lnTo>
                  <a:lnTo>
                    <a:pt x="392" y="12"/>
                  </a:lnTo>
                  <a:lnTo>
                    <a:pt x="404" y="12"/>
                  </a:lnTo>
                  <a:lnTo>
                    <a:pt x="421" y="12"/>
                  </a:lnTo>
                  <a:lnTo>
                    <a:pt x="421" y="12"/>
                  </a:lnTo>
                  <a:lnTo>
                    <a:pt x="433" y="12"/>
                  </a:lnTo>
                  <a:lnTo>
                    <a:pt x="433" y="12"/>
                  </a:lnTo>
                  <a:lnTo>
                    <a:pt x="4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0" name="Freeform 28"/>
            <p:cNvSpPr>
              <a:spLocks/>
            </p:cNvSpPr>
            <p:nvPr/>
          </p:nvSpPr>
          <p:spPr bwMode="auto">
            <a:xfrm>
              <a:off x="2194" y="663"/>
              <a:ext cx="511" cy="404"/>
            </a:xfrm>
            <a:custGeom>
              <a:avLst/>
              <a:gdLst/>
              <a:ahLst/>
              <a:cxnLst>
                <a:cxn ang="0">
                  <a:pos x="511" y="404"/>
                </a:cxn>
                <a:cxn ang="0">
                  <a:pos x="511" y="404"/>
                </a:cxn>
                <a:cxn ang="0">
                  <a:pos x="511" y="392"/>
                </a:cxn>
                <a:cxn ang="0">
                  <a:pos x="494" y="359"/>
                </a:cxn>
                <a:cxn ang="0">
                  <a:pos x="494" y="347"/>
                </a:cxn>
                <a:cxn ang="0">
                  <a:pos x="466" y="319"/>
                </a:cxn>
                <a:cxn ang="0">
                  <a:pos x="449" y="274"/>
                </a:cxn>
                <a:cxn ang="0">
                  <a:pos x="421" y="245"/>
                </a:cxn>
                <a:cxn ang="0">
                  <a:pos x="392" y="216"/>
                </a:cxn>
                <a:cxn ang="0">
                  <a:pos x="363" y="172"/>
                </a:cxn>
                <a:cxn ang="0">
                  <a:pos x="335" y="143"/>
                </a:cxn>
                <a:cxn ang="0">
                  <a:pos x="290" y="114"/>
                </a:cxn>
                <a:cxn ang="0">
                  <a:pos x="249" y="86"/>
                </a:cxn>
                <a:cxn ang="0">
                  <a:pos x="204" y="57"/>
                </a:cxn>
                <a:cxn ang="0">
                  <a:pos x="159" y="29"/>
                </a:cxn>
                <a:cxn ang="0">
                  <a:pos x="102" y="12"/>
                </a:cxn>
                <a:cxn ang="0">
                  <a:pos x="45" y="0"/>
                </a:cxn>
                <a:cxn ang="0">
                  <a:pos x="0" y="0"/>
                </a:cxn>
                <a:cxn ang="0">
                  <a:pos x="0" y="12"/>
                </a:cxn>
                <a:cxn ang="0">
                  <a:pos x="45" y="12"/>
                </a:cxn>
                <a:cxn ang="0">
                  <a:pos x="102" y="29"/>
                </a:cxn>
                <a:cxn ang="0">
                  <a:pos x="147" y="41"/>
                </a:cxn>
                <a:cxn ang="0">
                  <a:pos x="204" y="69"/>
                </a:cxn>
                <a:cxn ang="0">
                  <a:pos x="233" y="86"/>
                </a:cxn>
                <a:cxn ang="0">
                  <a:pos x="278" y="131"/>
                </a:cxn>
                <a:cxn ang="0">
                  <a:pos x="319" y="159"/>
                </a:cxn>
                <a:cxn ang="0">
                  <a:pos x="351" y="188"/>
                </a:cxn>
                <a:cxn ang="0">
                  <a:pos x="380" y="216"/>
                </a:cxn>
                <a:cxn ang="0">
                  <a:pos x="408" y="261"/>
                </a:cxn>
                <a:cxn ang="0">
                  <a:pos x="437" y="290"/>
                </a:cxn>
                <a:cxn ang="0">
                  <a:pos x="449" y="319"/>
                </a:cxn>
                <a:cxn ang="0">
                  <a:pos x="482" y="347"/>
                </a:cxn>
                <a:cxn ang="0">
                  <a:pos x="482" y="376"/>
                </a:cxn>
                <a:cxn ang="0">
                  <a:pos x="494" y="392"/>
                </a:cxn>
                <a:cxn ang="0">
                  <a:pos x="494" y="404"/>
                </a:cxn>
                <a:cxn ang="0">
                  <a:pos x="494" y="404"/>
                </a:cxn>
                <a:cxn ang="0">
                  <a:pos x="511" y="404"/>
                </a:cxn>
              </a:cxnLst>
              <a:rect l="0" t="0" r="r" b="b"/>
              <a:pathLst>
                <a:path w="511" h="404">
                  <a:moveTo>
                    <a:pt x="511" y="404"/>
                  </a:moveTo>
                  <a:lnTo>
                    <a:pt x="511" y="404"/>
                  </a:lnTo>
                  <a:lnTo>
                    <a:pt x="511" y="392"/>
                  </a:lnTo>
                  <a:lnTo>
                    <a:pt x="494" y="359"/>
                  </a:lnTo>
                  <a:lnTo>
                    <a:pt x="494" y="347"/>
                  </a:lnTo>
                  <a:lnTo>
                    <a:pt x="466" y="319"/>
                  </a:lnTo>
                  <a:lnTo>
                    <a:pt x="449" y="274"/>
                  </a:lnTo>
                  <a:lnTo>
                    <a:pt x="421" y="245"/>
                  </a:lnTo>
                  <a:lnTo>
                    <a:pt x="392" y="216"/>
                  </a:lnTo>
                  <a:lnTo>
                    <a:pt x="363" y="172"/>
                  </a:lnTo>
                  <a:lnTo>
                    <a:pt x="335" y="143"/>
                  </a:lnTo>
                  <a:lnTo>
                    <a:pt x="290" y="114"/>
                  </a:lnTo>
                  <a:lnTo>
                    <a:pt x="249" y="86"/>
                  </a:lnTo>
                  <a:lnTo>
                    <a:pt x="204" y="57"/>
                  </a:lnTo>
                  <a:lnTo>
                    <a:pt x="159" y="29"/>
                  </a:lnTo>
                  <a:lnTo>
                    <a:pt x="102" y="12"/>
                  </a:lnTo>
                  <a:lnTo>
                    <a:pt x="45" y="0"/>
                  </a:lnTo>
                  <a:lnTo>
                    <a:pt x="0" y="0"/>
                  </a:lnTo>
                  <a:lnTo>
                    <a:pt x="0" y="12"/>
                  </a:lnTo>
                  <a:lnTo>
                    <a:pt x="45" y="12"/>
                  </a:lnTo>
                  <a:lnTo>
                    <a:pt x="102" y="29"/>
                  </a:lnTo>
                  <a:lnTo>
                    <a:pt x="147" y="41"/>
                  </a:lnTo>
                  <a:lnTo>
                    <a:pt x="204" y="69"/>
                  </a:lnTo>
                  <a:lnTo>
                    <a:pt x="233" y="86"/>
                  </a:lnTo>
                  <a:lnTo>
                    <a:pt x="278" y="131"/>
                  </a:lnTo>
                  <a:lnTo>
                    <a:pt x="319" y="159"/>
                  </a:lnTo>
                  <a:lnTo>
                    <a:pt x="351" y="188"/>
                  </a:lnTo>
                  <a:lnTo>
                    <a:pt x="380" y="216"/>
                  </a:lnTo>
                  <a:lnTo>
                    <a:pt x="408" y="261"/>
                  </a:lnTo>
                  <a:lnTo>
                    <a:pt x="437" y="290"/>
                  </a:lnTo>
                  <a:lnTo>
                    <a:pt x="449" y="319"/>
                  </a:lnTo>
                  <a:lnTo>
                    <a:pt x="482" y="347"/>
                  </a:lnTo>
                  <a:lnTo>
                    <a:pt x="482" y="376"/>
                  </a:lnTo>
                  <a:lnTo>
                    <a:pt x="494" y="392"/>
                  </a:lnTo>
                  <a:lnTo>
                    <a:pt x="494" y="404"/>
                  </a:lnTo>
                  <a:lnTo>
                    <a:pt x="494" y="404"/>
                  </a:lnTo>
                  <a:lnTo>
                    <a:pt x="511" y="4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1" name="Freeform 29"/>
            <p:cNvSpPr>
              <a:spLocks/>
            </p:cNvSpPr>
            <p:nvPr/>
          </p:nvSpPr>
          <p:spPr bwMode="auto">
            <a:xfrm>
              <a:off x="2615" y="1067"/>
              <a:ext cx="102" cy="335"/>
            </a:xfrm>
            <a:custGeom>
              <a:avLst/>
              <a:gdLst/>
              <a:ahLst/>
              <a:cxnLst>
                <a:cxn ang="0">
                  <a:pos x="0" y="319"/>
                </a:cxn>
                <a:cxn ang="0">
                  <a:pos x="0" y="335"/>
                </a:cxn>
                <a:cxn ang="0">
                  <a:pos x="45" y="319"/>
                </a:cxn>
                <a:cxn ang="0">
                  <a:pos x="73" y="291"/>
                </a:cxn>
                <a:cxn ang="0">
                  <a:pos x="90" y="262"/>
                </a:cxn>
                <a:cxn ang="0">
                  <a:pos x="102" y="205"/>
                </a:cxn>
                <a:cxn ang="0">
                  <a:pos x="102" y="160"/>
                </a:cxn>
                <a:cxn ang="0">
                  <a:pos x="102" y="115"/>
                </a:cxn>
                <a:cxn ang="0">
                  <a:pos x="102" y="58"/>
                </a:cxn>
                <a:cxn ang="0">
                  <a:pos x="90" y="0"/>
                </a:cxn>
                <a:cxn ang="0">
                  <a:pos x="73" y="0"/>
                </a:cxn>
                <a:cxn ang="0">
                  <a:pos x="90" y="58"/>
                </a:cxn>
                <a:cxn ang="0">
                  <a:pos x="90" y="115"/>
                </a:cxn>
                <a:cxn ang="0">
                  <a:pos x="90" y="160"/>
                </a:cxn>
                <a:cxn ang="0">
                  <a:pos x="90" y="205"/>
                </a:cxn>
                <a:cxn ang="0">
                  <a:pos x="73" y="246"/>
                </a:cxn>
                <a:cxn ang="0">
                  <a:pos x="61" y="274"/>
                </a:cxn>
                <a:cxn ang="0">
                  <a:pos x="45" y="307"/>
                </a:cxn>
                <a:cxn ang="0">
                  <a:pos x="0" y="307"/>
                </a:cxn>
                <a:cxn ang="0">
                  <a:pos x="16" y="319"/>
                </a:cxn>
                <a:cxn ang="0">
                  <a:pos x="0" y="319"/>
                </a:cxn>
                <a:cxn ang="0">
                  <a:pos x="0" y="335"/>
                </a:cxn>
                <a:cxn ang="0">
                  <a:pos x="0" y="335"/>
                </a:cxn>
                <a:cxn ang="0">
                  <a:pos x="0" y="319"/>
                </a:cxn>
              </a:cxnLst>
              <a:rect l="0" t="0" r="r" b="b"/>
              <a:pathLst>
                <a:path w="102" h="335">
                  <a:moveTo>
                    <a:pt x="0" y="319"/>
                  </a:moveTo>
                  <a:lnTo>
                    <a:pt x="0" y="335"/>
                  </a:lnTo>
                  <a:lnTo>
                    <a:pt x="45" y="319"/>
                  </a:lnTo>
                  <a:lnTo>
                    <a:pt x="73" y="291"/>
                  </a:lnTo>
                  <a:lnTo>
                    <a:pt x="90" y="262"/>
                  </a:lnTo>
                  <a:lnTo>
                    <a:pt x="102" y="205"/>
                  </a:lnTo>
                  <a:lnTo>
                    <a:pt x="102" y="160"/>
                  </a:lnTo>
                  <a:lnTo>
                    <a:pt x="102" y="115"/>
                  </a:lnTo>
                  <a:lnTo>
                    <a:pt x="102" y="58"/>
                  </a:lnTo>
                  <a:lnTo>
                    <a:pt x="90" y="0"/>
                  </a:lnTo>
                  <a:lnTo>
                    <a:pt x="73" y="0"/>
                  </a:lnTo>
                  <a:lnTo>
                    <a:pt x="90" y="58"/>
                  </a:lnTo>
                  <a:lnTo>
                    <a:pt x="90" y="115"/>
                  </a:lnTo>
                  <a:lnTo>
                    <a:pt x="90" y="160"/>
                  </a:lnTo>
                  <a:lnTo>
                    <a:pt x="90" y="205"/>
                  </a:lnTo>
                  <a:lnTo>
                    <a:pt x="73" y="246"/>
                  </a:lnTo>
                  <a:lnTo>
                    <a:pt x="61" y="274"/>
                  </a:lnTo>
                  <a:lnTo>
                    <a:pt x="45" y="307"/>
                  </a:lnTo>
                  <a:lnTo>
                    <a:pt x="0" y="307"/>
                  </a:lnTo>
                  <a:lnTo>
                    <a:pt x="16" y="319"/>
                  </a:lnTo>
                  <a:lnTo>
                    <a:pt x="0" y="319"/>
                  </a:lnTo>
                  <a:lnTo>
                    <a:pt x="0" y="335"/>
                  </a:lnTo>
                  <a:lnTo>
                    <a:pt x="0" y="335"/>
                  </a:lnTo>
                  <a:lnTo>
                    <a:pt x="0"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2" name="Freeform 30"/>
            <p:cNvSpPr>
              <a:spLocks/>
            </p:cNvSpPr>
            <p:nvPr/>
          </p:nvSpPr>
          <p:spPr bwMode="auto">
            <a:xfrm>
              <a:off x="2893" y="1648"/>
              <a:ext cx="1115" cy="216"/>
            </a:xfrm>
            <a:custGeom>
              <a:avLst/>
              <a:gdLst/>
              <a:ahLst/>
              <a:cxnLst>
                <a:cxn ang="0">
                  <a:pos x="1115" y="216"/>
                </a:cxn>
                <a:cxn ang="0">
                  <a:pos x="1115" y="188"/>
                </a:cxn>
                <a:cxn ang="0">
                  <a:pos x="1103" y="159"/>
                </a:cxn>
                <a:cxn ang="0">
                  <a:pos x="1086" y="143"/>
                </a:cxn>
                <a:cxn ang="0">
                  <a:pos x="1074" y="114"/>
                </a:cxn>
                <a:cxn ang="0">
                  <a:pos x="1046" y="102"/>
                </a:cxn>
                <a:cxn ang="0">
                  <a:pos x="1017" y="85"/>
                </a:cxn>
                <a:cxn ang="0">
                  <a:pos x="988" y="57"/>
                </a:cxn>
                <a:cxn ang="0">
                  <a:pos x="956" y="57"/>
                </a:cxn>
                <a:cxn ang="0">
                  <a:pos x="915" y="45"/>
                </a:cxn>
                <a:cxn ang="0">
                  <a:pos x="870" y="28"/>
                </a:cxn>
                <a:cxn ang="0">
                  <a:pos x="825" y="16"/>
                </a:cxn>
                <a:cxn ang="0">
                  <a:pos x="784" y="16"/>
                </a:cxn>
                <a:cxn ang="0">
                  <a:pos x="727" y="0"/>
                </a:cxn>
                <a:cxn ang="0">
                  <a:pos x="666" y="0"/>
                </a:cxn>
                <a:cxn ang="0">
                  <a:pos x="625" y="0"/>
                </a:cxn>
                <a:cxn ang="0">
                  <a:pos x="563" y="0"/>
                </a:cxn>
                <a:cxn ang="0">
                  <a:pos x="506" y="0"/>
                </a:cxn>
                <a:cxn ang="0">
                  <a:pos x="449" y="0"/>
                </a:cxn>
                <a:cxn ang="0">
                  <a:pos x="392" y="0"/>
                </a:cxn>
                <a:cxn ang="0">
                  <a:pos x="347" y="16"/>
                </a:cxn>
                <a:cxn ang="0">
                  <a:pos x="302" y="16"/>
                </a:cxn>
                <a:cxn ang="0">
                  <a:pos x="245" y="28"/>
                </a:cxn>
                <a:cxn ang="0">
                  <a:pos x="204" y="45"/>
                </a:cxn>
                <a:cxn ang="0">
                  <a:pos x="171" y="57"/>
                </a:cxn>
                <a:cxn ang="0">
                  <a:pos x="130" y="57"/>
                </a:cxn>
                <a:cxn ang="0">
                  <a:pos x="102" y="85"/>
                </a:cxn>
                <a:cxn ang="0">
                  <a:pos x="73" y="102"/>
                </a:cxn>
                <a:cxn ang="0">
                  <a:pos x="44" y="114"/>
                </a:cxn>
                <a:cxn ang="0">
                  <a:pos x="28" y="143"/>
                </a:cxn>
                <a:cxn ang="0">
                  <a:pos x="12" y="159"/>
                </a:cxn>
                <a:cxn ang="0">
                  <a:pos x="12" y="188"/>
                </a:cxn>
                <a:cxn ang="0">
                  <a:pos x="0" y="216"/>
                </a:cxn>
                <a:cxn ang="0">
                  <a:pos x="1115" y="216"/>
                </a:cxn>
              </a:cxnLst>
              <a:rect l="0" t="0" r="r" b="b"/>
              <a:pathLst>
                <a:path w="1115" h="216">
                  <a:moveTo>
                    <a:pt x="1115" y="216"/>
                  </a:moveTo>
                  <a:lnTo>
                    <a:pt x="1115" y="188"/>
                  </a:lnTo>
                  <a:lnTo>
                    <a:pt x="1103" y="159"/>
                  </a:lnTo>
                  <a:lnTo>
                    <a:pt x="1086" y="143"/>
                  </a:lnTo>
                  <a:lnTo>
                    <a:pt x="1074" y="114"/>
                  </a:lnTo>
                  <a:lnTo>
                    <a:pt x="1046" y="102"/>
                  </a:lnTo>
                  <a:lnTo>
                    <a:pt x="1017" y="85"/>
                  </a:lnTo>
                  <a:lnTo>
                    <a:pt x="988" y="57"/>
                  </a:lnTo>
                  <a:lnTo>
                    <a:pt x="956" y="57"/>
                  </a:lnTo>
                  <a:lnTo>
                    <a:pt x="915" y="45"/>
                  </a:lnTo>
                  <a:lnTo>
                    <a:pt x="870" y="28"/>
                  </a:lnTo>
                  <a:lnTo>
                    <a:pt x="825" y="16"/>
                  </a:lnTo>
                  <a:lnTo>
                    <a:pt x="784" y="16"/>
                  </a:lnTo>
                  <a:lnTo>
                    <a:pt x="727" y="0"/>
                  </a:lnTo>
                  <a:lnTo>
                    <a:pt x="666" y="0"/>
                  </a:lnTo>
                  <a:lnTo>
                    <a:pt x="625" y="0"/>
                  </a:lnTo>
                  <a:lnTo>
                    <a:pt x="563" y="0"/>
                  </a:lnTo>
                  <a:lnTo>
                    <a:pt x="506" y="0"/>
                  </a:lnTo>
                  <a:lnTo>
                    <a:pt x="449" y="0"/>
                  </a:lnTo>
                  <a:lnTo>
                    <a:pt x="392" y="0"/>
                  </a:lnTo>
                  <a:lnTo>
                    <a:pt x="347" y="16"/>
                  </a:lnTo>
                  <a:lnTo>
                    <a:pt x="302" y="16"/>
                  </a:lnTo>
                  <a:lnTo>
                    <a:pt x="245" y="28"/>
                  </a:lnTo>
                  <a:lnTo>
                    <a:pt x="204" y="45"/>
                  </a:lnTo>
                  <a:lnTo>
                    <a:pt x="171" y="57"/>
                  </a:lnTo>
                  <a:lnTo>
                    <a:pt x="130" y="57"/>
                  </a:lnTo>
                  <a:lnTo>
                    <a:pt x="102" y="85"/>
                  </a:lnTo>
                  <a:lnTo>
                    <a:pt x="73" y="102"/>
                  </a:lnTo>
                  <a:lnTo>
                    <a:pt x="44" y="114"/>
                  </a:lnTo>
                  <a:lnTo>
                    <a:pt x="28" y="143"/>
                  </a:lnTo>
                  <a:lnTo>
                    <a:pt x="12" y="159"/>
                  </a:lnTo>
                  <a:lnTo>
                    <a:pt x="12" y="188"/>
                  </a:lnTo>
                  <a:lnTo>
                    <a:pt x="0" y="216"/>
                  </a:lnTo>
                  <a:lnTo>
                    <a:pt x="1115" y="216"/>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3" name="Freeform 31"/>
            <p:cNvSpPr>
              <a:spLocks/>
            </p:cNvSpPr>
            <p:nvPr/>
          </p:nvSpPr>
          <p:spPr bwMode="auto">
            <a:xfrm>
              <a:off x="3456" y="1631"/>
              <a:ext cx="568" cy="233"/>
            </a:xfrm>
            <a:custGeom>
              <a:avLst/>
              <a:gdLst/>
              <a:ahLst/>
              <a:cxnLst>
                <a:cxn ang="0">
                  <a:pos x="0" y="17"/>
                </a:cxn>
                <a:cxn ang="0">
                  <a:pos x="0" y="17"/>
                </a:cxn>
                <a:cxn ang="0">
                  <a:pos x="62" y="17"/>
                </a:cxn>
                <a:cxn ang="0">
                  <a:pos x="103" y="33"/>
                </a:cxn>
                <a:cxn ang="0">
                  <a:pos x="164" y="33"/>
                </a:cxn>
                <a:cxn ang="0">
                  <a:pos x="221" y="33"/>
                </a:cxn>
                <a:cxn ang="0">
                  <a:pos x="262" y="45"/>
                </a:cxn>
                <a:cxn ang="0">
                  <a:pos x="307" y="45"/>
                </a:cxn>
                <a:cxn ang="0">
                  <a:pos x="352" y="62"/>
                </a:cxn>
                <a:cxn ang="0">
                  <a:pos x="393" y="74"/>
                </a:cxn>
                <a:cxn ang="0">
                  <a:pos x="425" y="90"/>
                </a:cxn>
                <a:cxn ang="0">
                  <a:pos x="454" y="102"/>
                </a:cxn>
                <a:cxn ang="0">
                  <a:pos x="483" y="119"/>
                </a:cxn>
                <a:cxn ang="0">
                  <a:pos x="511" y="147"/>
                </a:cxn>
                <a:cxn ang="0">
                  <a:pos x="523" y="160"/>
                </a:cxn>
                <a:cxn ang="0">
                  <a:pos x="540" y="192"/>
                </a:cxn>
                <a:cxn ang="0">
                  <a:pos x="540" y="205"/>
                </a:cxn>
                <a:cxn ang="0">
                  <a:pos x="540" y="233"/>
                </a:cxn>
                <a:cxn ang="0">
                  <a:pos x="568" y="233"/>
                </a:cxn>
                <a:cxn ang="0">
                  <a:pos x="552" y="205"/>
                </a:cxn>
                <a:cxn ang="0">
                  <a:pos x="552" y="176"/>
                </a:cxn>
                <a:cxn ang="0">
                  <a:pos x="540" y="147"/>
                </a:cxn>
                <a:cxn ang="0">
                  <a:pos x="511" y="131"/>
                </a:cxn>
                <a:cxn ang="0">
                  <a:pos x="495" y="102"/>
                </a:cxn>
                <a:cxn ang="0">
                  <a:pos x="466" y="90"/>
                </a:cxn>
                <a:cxn ang="0">
                  <a:pos x="438" y="74"/>
                </a:cxn>
                <a:cxn ang="0">
                  <a:pos x="393" y="62"/>
                </a:cxn>
                <a:cxn ang="0">
                  <a:pos x="352" y="45"/>
                </a:cxn>
                <a:cxn ang="0">
                  <a:pos x="307" y="33"/>
                </a:cxn>
                <a:cxn ang="0">
                  <a:pos x="262" y="33"/>
                </a:cxn>
                <a:cxn ang="0">
                  <a:pos x="221" y="17"/>
                </a:cxn>
                <a:cxn ang="0">
                  <a:pos x="164" y="17"/>
                </a:cxn>
                <a:cxn ang="0">
                  <a:pos x="103" y="0"/>
                </a:cxn>
                <a:cxn ang="0">
                  <a:pos x="62" y="0"/>
                </a:cxn>
                <a:cxn ang="0">
                  <a:pos x="0" y="0"/>
                </a:cxn>
                <a:cxn ang="0">
                  <a:pos x="0" y="0"/>
                </a:cxn>
                <a:cxn ang="0">
                  <a:pos x="0" y="17"/>
                </a:cxn>
              </a:cxnLst>
              <a:rect l="0" t="0" r="r" b="b"/>
              <a:pathLst>
                <a:path w="568" h="233">
                  <a:moveTo>
                    <a:pt x="0" y="17"/>
                  </a:moveTo>
                  <a:lnTo>
                    <a:pt x="0" y="17"/>
                  </a:lnTo>
                  <a:lnTo>
                    <a:pt x="62" y="17"/>
                  </a:lnTo>
                  <a:lnTo>
                    <a:pt x="103" y="33"/>
                  </a:lnTo>
                  <a:lnTo>
                    <a:pt x="164" y="33"/>
                  </a:lnTo>
                  <a:lnTo>
                    <a:pt x="221" y="33"/>
                  </a:lnTo>
                  <a:lnTo>
                    <a:pt x="262" y="45"/>
                  </a:lnTo>
                  <a:lnTo>
                    <a:pt x="307" y="45"/>
                  </a:lnTo>
                  <a:lnTo>
                    <a:pt x="352" y="62"/>
                  </a:lnTo>
                  <a:lnTo>
                    <a:pt x="393" y="74"/>
                  </a:lnTo>
                  <a:lnTo>
                    <a:pt x="425" y="90"/>
                  </a:lnTo>
                  <a:lnTo>
                    <a:pt x="454" y="102"/>
                  </a:lnTo>
                  <a:lnTo>
                    <a:pt x="483" y="119"/>
                  </a:lnTo>
                  <a:lnTo>
                    <a:pt x="511" y="147"/>
                  </a:lnTo>
                  <a:lnTo>
                    <a:pt x="523" y="160"/>
                  </a:lnTo>
                  <a:lnTo>
                    <a:pt x="540" y="192"/>
                  </a:lnTo>
                  <a:lnTo>
                    <a:pt x="540" y="205"/>
                  </a:lnTo>
                  <a:lnTo>
                    <a:pt x="540" y="233"/>
                  </a:lnTo>
                  <a:lnTo>
                    <a:pt x="568" y="233"/>
                  </a:lnTo>
                  <a:lnTo>
                    <a:pt x="552" y="205"/>
                  </a:lnTo>
                  <a:lnTo>
                    <a:pt x="552" y="176"/>
                  </a:lnTo>
                  <a:lnTo>
                    <a:pt x="540" y="147"/>
                  </a:lnTo>
                  <a:lnTo>
                    <a:pt x="511" y="131"/>
                  </a:lnTo>
                  <a:lnTo>
                    <a:pt x="495" y="102"/>
                  </a:lnTo>
                  <a:lnTo>
                    <a:pt x="466" y="90"/>
                  </a:lnTo>
                  <a:lnTo>
                    <a:pt x="438" y="74"/>
                  </a:lnTo>
                  <a:lnTo>
                    <a:pt x="393" y="62"/>
                  </a:lnTo>
                  <a:lnTo>
                    <a:pt x="352" y="45"/>
                  </a:lnTo>
                  <a:lnTo>
                    <a:pt x="307" y="33"/>
                  </a:lnTo>
                  <a:lnTo>
                    <a:pt x="262" y="33"/>
                  </a:lnTo>
                  <a:lnTo>
                    <a:pt x="221" y="17"/>
                  </a:lnTo>
                  <a:lnTo>
                    <a:pt x="164" y="17"/>
                  </a:lnTo>
                  <a:lnTo>
                    <a:pt x="103" y="0"/>
                  </a:lnTo>
                  <a:lnTo>
                    <a:pt x="62" y="0"/>
                  </a:lnTo>
                  <a:lnTo>
                    <a:pt x="0" y="0"/>
                  </a:lnTo>
                  <a:lnTo>
                    <a:pt x="0" y="0"/>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4" name="Freeform 32"/>
            <p:cNvSpPr>
              <a:spLocks/>
            </p:cNvSpPr>
            <p:nvPr/>
          </p:nvSpPr>
          <p:spPr bwMode="auto">
            <a:xfrm>
              <a:off x="2893" y="1631"/>
              <a:ext cx="563" cy="250"/>
            </a:xfrm>
            <a:custGeom>
              <a:avLst/>
              <a:gdLst/>
              <a:ahLst/>
              <a:cxnLst>
                <a:cxn ang="0">
                  <a:pos x="0" y="221"/>
                </a:cxn>
                <a:cxn ang="0">
                  <a:pos x="12" y="233"/>
                </a:cxn>
                <a:cxn ang="0">
                  <a:pos x="12" y="205"/>
                </a:cxn>
                <a:cxn ang="0">
                  <a:pos x="28" y="192"/>
                </a:cxn>
                <a:cxn ang="0">
                  <a:pos x="44" y="160"/>
                </a:cxn>
                <a:cxn ang="0">
                  <a:pos x="57" y="147"/>
                </a:cxn>
                <a:cxn ang="0">
                  <a:pos x="73" y="119"/>
                </a:cxn>
                <a:cxn ang="0">
                  <a:pos x="102" y="102"/>
                </a:cxn>
                <a:cxn ang="0">
                  <a:pos x="130" y="90"/>
                </a:cxn>
                <a:cxn ang="0">
                  <a:pos x="171" y="74"/>
                </a:cxn>
                <a:cxn ang="0">
                  <a:pos x="216" y="62"/>
                </a:cxn>
                <a:cxn ang="0">
                  <a:pos x="245" y="45"/>
                </a:cxn>
                <a:cxn ang="0">
                  <a:pos x="302" y="45"/>
                </a:cxn>
                <a:cxn ang="0">
                  <a:pos x="347" y="33"/>
                </a:cxn>
                <a:cxn ang="0">
                  <a:pos x="392" y="33"/>
                </a:cxn>
                <a:cxn ang="0">
                  <a:pos x="449" y="33"/>
                </a:cxn>
                <a:cxn ang="0">
                  <a:pos x="506" y="17"/>
                </a:cxn>
                <a:cxn ang="0">
                  <a:pos x="563" y="17"/>
                </a:cxn>
                <a:cxn ang="0">
                  <a:pos x="563" y="0"/>
                </a:cxn>
                <a:cxn ang="0">
                  <a:pos x="506" y="0"/>
                </a:cxn>
                <a:cxn ang="0">
                  <a:pos x="449" y="0"/>
                </a:cxn>
                <a:cxn ang="0">
                  <a:pos x="392" y="17"/>
                </a:cxn>
                <a:cxn ang="0">
                  <a:pos x="347" y="17"/>
                </a:cxn>
                <a:cxn ang="0">
                  <a:pos x="302" y="33"/>
                </a:cxn>
                <a:cxn ang="0">
                  <a:pos x="245" y="33"/>
                </a:cxn>
                <a:cxn ang="0">
                  <a:pos x="204" y="45"/>
                </a:cxn>
                <a:cxn ang="0">
                  <a:pos x="171" y="62"/>
                </a:cxn>
                <a:cxn ang="0">
                  <a:pos x="130" y="74"/>
                </a:cxn>
                <a:cxn ang="0">
                  <a:pos x="102" y="90"/>
                </a:cxn>
                <a:cxn ang="0">
                  <a:pos x="73" y="102"/>
                </a:cxn>
                <a:cxn ang="0">
                  <a:pos x="44" y="131"/>
                </a:cxn>
                <a:cxn ang="0">
                  <a:pos x="28" y="147"/>
                </a:cxn>
                <a:cxn ang="0">
                  <a:pos x="12" y="176"/>
                </a:cxn>
                <a:cxn ang="0">
                  <a:pos x="0" y="205"/>
                </a:cxn>
                <a:cxn ang="0">
                  <a:pos x="0" y="233"/>
                </a:cxn>
                <a:cxn ang="0">
                  <a:pos x="0" y="250"/>
                </a:cxn>
                <a:cxn ang="0">
                  <a:pos x="0" y="233"/>
                </a:cxn>
                <a:cxn ang="0">
                  <a:pos x="0" y="250"/>
                </a:cxn>
                <a:cxn ang="0">
                  <a:pos x="0" y="250"/>
                </a:cxn>
                <a:cxn ang="0">
                  <a:pos x="0" y="221"/>
                </a:cxn>
              </a:cxnLst>
              <a:rect l="0" t="0" r="r" b="b"/>
              <a:pathLst>
                <a:path w="563" h="250">
                  <a:moveTo>
                    <a:pt x="0" y="221"/>
                  </a:moveTo>
                  <a:lnTo>
                    <a:pt x="12" y="233"/>
                  </a:lnTo>
                  <a:lnTo>
                    <a:pt x="12" y="205"/>
                  </a:lnTo>
                  <a:lnTo>
                    <a:pt x="28" y="192"/>
                  </a:lnTo>
                  <a:lnTo>
                    <a:pt x="44" y="160"/>
                  </a:lnTo>
                  <a:lnTo>
                    <a:pt x="57" y="147"/>
                  </a:lnTo>
                  <a:lnTo>
                    <a:pt x="73" y="119"/>
                  </a:lnTo>
                  <a:lnTo>
                    <a:pt x="102" y="102"/>
                  </a:lnTo>
                  <a:lnTo>
                    <a:pt x="130" y="90"/>
                  </a:lnTo>
                  <a:lnTo>
                    <a:pt x="171" y="74"/>
                  </a:lnTo>
                  <a:lnTo>
                    <a:pt x="216" y="62"/>
                  </a:lnTo>
                  <a:lnTo>
                    <a:pt x="245" y="45"/>
                  </a:lnTo>
                  <a:lnTo>
                    <a:pt x="302" y="45"/>
                  </a:lnTo>
                  <a:lnTo>
                    <a:pt x="347" y="33"/>
                  </a:lnTo>
                  <a:lnTo>
                    <a:pt x="392" y="33"/>
                  </a:lnTo>
                  <a:lnTo>
                    <a:pt x="449" y="33"/>
                  </a:lnTo>
                  <a:lnTo>
                    <a:pt x="506" y="17"/>
                  </a:lnTo>
                  <a:lnTo>
                    <a:pt x="563" y="17"/>
                  </a:lnTo>
                  <a:lnTo>
                    <a:pt x="563" y="0"/>
                  </a:lnTo>
                  <a:lnTo>
                    <a:pt x="506" y="0"/>
                  </a:lnTo>
                  <a:lnTo>
                    <a:pt x="449" y="0"/>
                  </a:lnTo>
                  <a:lnTo>
                    <a:pt x="392" y="17"/>
                  </a:lnTo>
                  <a:lnTo>
                    <a:pt x="347" y="17"/>
                  </a:lnTo>
                  <a:lnTo>
                    <a:pt x="302" y="33"/>
                  </a:lnTo>
                  <a:lnTo>
                    <a:pt x="245" y="33"/>
                  </a:lnTo>
                  <a:lnTo>
                    <a:pt x="204" y="45"/>
                  </a:lnTo>
                  <a:lnTo>
                    <a:pt x="171" y="62"/>
                  </a:lnTo>
                  <a:lnTo>
                    <a:pt x="130" y="74"/>
                  </a:lnTo>
                  <a:lnTo>
                    <a:pt x="102" y="90"/>
                  </a:lnTo>
                  <a:lnTo>
                    <a:pt x="73" y="102"/>
                  </a:lnTo>
                  <a:lnTo>
                    <a:pt x="44" y="131"/>
                  </a:lnTo>
                  <a:lnTo>
                    <a:pt x="28" y="147"/>
                  </a:lnTo>
                  <a:lnTo>
                    <a:pt x="12" y="176"/>
                  </a:lnTo>
                  <a:lnTo>
                    <a:pt x="0" y="205"/>
                  </a:lnTo>
                  <a:lnTo>
                    <a:pt x="0" y="233"/>
                  </a:lnTo>
                  <a:lnTo>
                    <a:pt x="0" y="250"/>
                  </a:lnTo>
                  <a:lnTo>
                    <a:pt x="0" y="233"/>
                  </a:lnTo>
                  <a:lnTo>
                    <a:pt x="0" y="250"/>
                  </a:lnTo>
                  <a:lnTo>
                    <a:pt x="0" y="250"/>
                  </a:lnTo>
                  <a:lnTo>
                    <a:pt x="0" y="2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5" name="Freeform 33"/>
            <p:cNvSpPr>
              <a:spLocks/>
            </p:cNvSpPr>
            <p:nvPr/>
          </p:nvSpPr>
          <p:spPr bwMode="auto">
            <a:xfrm>
              <a:off x="2893" y="1852"/>
              <a:ext cx="1131" cy="29"/>
            </a:xfrm>
            <a:custGeom>
              <a:avLst/>
              <a:gdLst/>
              <a:ahLst/>
              <a:cxnLst>
                <a:cxn ang="0">
                  <a:pos x="1103" y="12"/>
                </a:cxn>
                <a:cxn ang="0">
                  <a:pos x="1115" y="0"/>
                </a:cxn>
                <a:cxn ang="0">
                  <a:pos x="0" y="0"/>
                </a:cxn>
                <a:cxn ang="0">
                  <a:pos x="0" y="29"/>
                </a:cxn>
                <a:cxn ang="0">
                  <a:pos x="1115" y="29"/>
                </a:cxn>
                <a:cxn ang="0">
                  <a:pos x="1131" y="12"/>
                </a:cxn>
                <a:cxn ang="0">
                  <a:pos x="1115" y="29"/>
                </a:cxn>
                <a:cxn ang="0">
                  <a:pos x="1131" y="29"/>
                </a:cxn>
                <a:cxn ang="0">
                  <a:pos x="1131" y="12"/>
                </a:cxn>
                <a:cxn ang="0">
                  <a:pos x="1103" y="12"/>
                </a:cxn>
              </a:cxnLst>
              <a:rect l="0" t="0" r="r" b="b"/>
              <a:pathLst>
                <a:path w="1131" h="29">
                  <a:moveTo>
                    <a:pt x="1103" y="12"/>
                  </a:moveTo>
                  <a:lnTo>
                    <a:pt x="1115" y="0"/>
                  </a:lnTo>
                  <a:lnTo>
                    <a:pt x="0" y="0"/>
                  </a:lnTo>
                  <a:lnTo>
                    <a:pt x="0" y="29"/>
                  </a:lnTo>
                  <a:lnTo>
                    <a:pt x="1115" y="29"/>
                  </a:lnTo>
                  <a:lnTo>
                    <a:pt x="1131" y="12"/>
                  </a:lnTo>
                  <a:lnTo>
                    <a:pt x="1115" y="29"/>
                  </a:lnTo>
                  <a:lnTo>
                    <a:pt x="1131" y="29"/>
                  </a:lnTo>
                  <a:lnTo>
                    <a:pt x="1131" y="12"/>
                  </a:lnTo>
                  <a:lnTo>
                    <a:pt x="110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6" name="Freeform 34"/>
            <p:cNvSpPr>
              <a:spLocks/>
            </p:cNvSpPr>
            <p:nvPr/>
          </p:nvSpPr>
          <p:spPr bwMode="auto">
            <a:xfrm>
              <a:off x="2966" y="777"/>
              <a:ext cx="956" cy="956"/>
            </a:xfrm>
            <a:custGeom>
              <a:avLst/>
              <a:gdLst/>
              <a:ahLst/>
              <a:cxnLst>
                <a:cxn ang="0">
                  <a:pos x="535" y="956"/>
                </a:cxn>
                <a:cxn ang="0">
                  <a:pos x="621" y="928"/>
                </a:cxn>
                <a:cxn ang="0">
                  <a:pos x="711" y="899"/>
                </a:cxn>
                <a:cxn ang="0">
                  <a:pos x="785" y="842"/>
                </a:cxn>
                <a:cxn ang="0">
                  <a:pos x="842" y="785"/>
                </a:cxn>
                <a:cxn ang="0">
                  <a:pos x="899" y="711"/>
                </a:cxn>
                <a:cxn ang="0">
                  <a:pos x="928" y="625"/>
                </a:cxn>
                <a:cxn ang="0">
                  <a:pos x="956" y="523"/>
                </a:cxn>
                <a:cxn ang="0">
                  <a:pos x="956" y="438"/>
                </a:cxn>
                <a:cxn ang="0">
                  <a:pos x="928" y="335"/>
                </a:cxn>
                <a:cxn ang="0">
                  <a:pos x="899" y="245"/>
                </a:cxn>
                <a:cxn ang="0">
                  <a:pos x="842" y="176"/>
                </a:cxn>
                <a:cxn ang="0">
                  <a:pos x="785" y="119"/>
                </a:cxn>
                <a:cxn ang="0">
                  <a:pos x="711" y="58"/>
                </a:cxn>
                <a:cxn ang="0">
                  <a:pos x="621" y="29"/>
                </a:cxn>
                <a:cxn ang="0">
                  <a:pos x="535" y="17"/>
                </a:cxn>
                <a:cxn ang="0">
                  <a:pos x="433" y="17"/>
                </a:cxn>
                <a:cxn ang="0">
                  <a:pos x="331" y="29"/>
                </a:cxn>
                <a:cxn ang="0">
                  <a:pos x="262" y="58"/>
                </a:cxn>
                <a:cxn ang="0">
                  <a:pos x="172" y="119"/>
                </a:cxn>
                <a:cxn ang="0">
                  <a:pos x="114" y="176"/>
                </a:cxn>
                <a:cxn ang="0">
                  <a:pos x="57" y="245"/>
                </a:cxn>
                <a:cxn ang="0">
                  <a:pos x="29" y="335"/>
                </a:cxn>
                <a:cxn ang="0">
                  <a:pos x="12" y="438"/>
                </a:cxn>
                <a:cxn ang="0">
                  <a:pos x="12" y="523"/>
                </a:cxn>
                <a:cxn ang="0">
                  <a:pos x="29" y="625"/>
                </a:cxn>
                <a:cxn ang="0">
                  <a:pos x="57" y="711"/>
                </a:cxn>
                <a:cxn ang="0">
                  <a:pos x="114" y="785"/>
                </a:cxn>
                <a:cxn ang="0">
                  <a:pos x="172" y="842"/>
                </a:cxn>
                <a:cxn ang="0">
                  <a:pos x="262" y="899"/>
                </a:cxn>
                <a:cxn ang="0">
                  <a:pos x="331" y="928"/>
                </a:cxn>
                <a:cxn ang="0">
                  <a:pos x="433" y="956"/>
                </a:cxn>
              </a:cxnLst>
              <a:rect l="0" t="0" r="r" b="b"/>
              <a:pathLst>
                <a:path w="956" h="956">
                  <a:moveTo>
                    <a:pt x="478" y="956"/>
                  </a:moveTo>
                  <a:lnTo>
                    <a:pt x="535" y="956"/>
                  </a:lnTo>
                  <a:lnTo>
                    <a:pt x="580" y="944"/>
                  </a:lnTo>
                  <a:lnTo>
                    <a:pt x="621" y="928"/>
                  </a:lnTo>
                  <a:lnTo>
                    <a:pt x="666" y="916"/>
                  </a:lnTo>
                  <a:lnTo>
                    <a:pt x="711" y="899"/>
                  </a:lnTo>
                  <a:lnTo>
                    <a:pt x="740" y="871"/>
                  </a:lnTo>
                  <a:lnTo>
                    <a:pt x="785" y="842"/>
                  </a:lnTo>
                  <a:lnTo>
                    <a:pt x="813" y="813"/>
                  </a:lnTo>
                  <a:lnTo>
                    <a:pt x="842" y="785"/>
                  </a:lnTo>
                  <a:lnTo>
                    <a:pt x="870" y="740"/>
                  </a:lnTo>
                  <a:lnTo>
                    <a:pt x="899" y="711"/>
                  </a:lnTo>
                  <a:lnTo>
                    <a:pt x="915" y="666"/>
                  </a:lnTo>
                  <a:lnTo>
                    <a:pt x="928" y="625"/>
                  </a:lnTo>
                  <a:lnTo>
                    <a:pt x="944" y="581"/>
                  </a:lnTo>
                  <a:lnTo>
                    <a:pt x="956" y="523"/>
                  </a:lnTo>
                  <a:lnTo>
                    <a:pt x="956" y="478"/>
                  </a:lnTo>
                  <a:lnTo>
                    <a:pt x="956" y="438"/>
                  </a:lnTo>
                  <a:lnTo>
                    <a:pt x="944" y="376"/>
                  </a:lnTo>
                  <a:lnTo>
                    <a:pt x="928" y="335"/>
                  </a:lnTo>
                  <a:lnTo>
                    <a:pt x="915" y="290"/>
                  </a:lnTo>
                  <a:lnTo>
                    <a:pt x="899" y="245"/>
                  </a:lnTo>
                  <a:lnTo>
                    <a:pt x="870" y="217"/>
                  </a:lnTo>
                  <a:lnTo>
                    <a:pt x="842" y="176"/>
                  </a:lnTo>
                  <a:lnTo>
                    <a:pt x="813" y="147"/>
                  </a:lnTo>
                  <a:lnTo>
                    <a:pt x="785" y="119"/>
                  </a:lnTo>
                  <a:lnTo>
                    <a:pt x="740" y="86"/>
                  </a:lnTo>
                  <a:lnTo>
                    <a:pt x="711" y="58"/>
                  </a:lnTo>
                  <a:lnTo>
                    <a:pt x="666" y="45"/>
                  </a:lnTo>
                  <a:lnTo>
                    <a:pt x="621" y="29"/>
                  </a:lnTo>
                  <a:lnTo>
                    <a:pt x="580" y="17"/>
                  </a:lnTo>
                  <a:lnTo>
                    <a:pt x="535" y="17"/>
                  </a:lnTo>
                  <a:lnTo>
                    <a:pt x="478" y="0"/>
                  </a:lnTo>
                  <a:lnTo>
                    <a:pt x="433" y="17"/>
                  </a:lnTo>
                  <a:lnTo>
                    <a:pt x="392" y="17"/>
                  </a:lnTo>
                  <a:lnTo>
                    <a:pt x="331" y="29"/>
                  </a:lnTo>
                  <a:lnTo>
                    <a:pt x="290" y="45"/>
                  </a:lnTo>
                  <a:lnTo>
                    <a:pt x="262" y="58"/>
                  </a:lnTo>
                  <a:lnTo>
                    <a:pt x="217" y="86"/>
                  </a:lnTo>
                  <a:lnTo>
                    <a:pt x="172" y="119"/>
                  </a:lnTo>
                  <a:lnTo>
                    <a:pt x="143" y="147"/>
                  </a:lnTo>
                  <a:lnTo>
                    <a:pt x="114" y="176"/>
                  </a:lnTo>
                  <a:lnTo>
                    <a:pt x="86" y="217"/>
                  </a:lnTo>
                  <a:lnTo>
                    <a:pt x="57" y="245"/>
                  </a:lnTo>
                  <a:lnTo>
                    <a:pt x="41" y="290"/>
                  </a:lnTo>
                  <a:lnTo>
                    <a:pt x="29" y="335"/>
                  </a:lnTo>
                  <a:lnTo>
                    <a:pt x="12" y="376"/>
                  </a:lnTo>
                  <a:lnTo>
                    <a:pt x="12" y="438"/>
                  </a:lnTo>
                  <a:lnTo>
                    <a:pt x="0" y="478"/>
                  </a:lnTo>
                  <a:lnTo>
                    <a:pt x="12" y="523"/>
                  </a:lnTo>
                  <a:lnTo>
                    <a:pt x="12" y="581"/>
                  </a:lnTo>
                  <a:lnTo>
                    <a:pt x="29" y="625"/>
                  </a:lnTo>
                  <a:lnTo>
                    <a:pt x="41" y="666"/>
                  </a:lnTo>
                  <a:lnTo>
                    <a:pt x="57" y="711"/>
                  </a:lnTo>
                  <a:lnTo>
                    <a:pt x="86" y="740"/>
                  </a:lnTo>
                  <a:lnTo>
                    <a:pt x="114" y="785"/>
                  </a:lnTo>
                  <a:lnTo>
                    <a:pt x="143" y="813"/>
                  </a:lnTo>
                  <a:lnTo>
                    <a:pt x="172" y="842"/>
                  </a:lnTo>
                  <a:lnTo>
                    <a:pt x="217" y="871"/>
                  </a:lnTo>
                  <a:lnTo>
                    <a:pt x="262" y="899"/>
                  </a:lnTo>
                  <a:lnTo>
                    <a:pt x="290" y="916"/>
                  </a:lnTo>
                  <a:lnTo>
                    <a:pt x="331" y="928"/>
                  </a:lnTo>
                  <a:lnTo>
                    <a:pt x="392" y="944"/>
                  </a:lnTo>
                  <a:lnTo>
                    <a:pt x="433" y="956"/>
                  </a:lnTo>
                  <a:lnTo>
                    <a:pt x="478" y="956"/>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7" name="Freeform 35"/>
            <p:cNvSpPr>
              <a:spLocks/>
            </p:cNvSpPr>
            <p:nvPr/>
          </p:nvSpPr>
          <p:spPr bwMode="auto">
            <a:xfrm>
              <a:off x="3444" y="1255"/>
              <a:ext cx="478" cy="495"/>
            </a:xfrm>
            <a:custGeom>
              <a:avLst/>
              <a:gdLst/>
              <a:ahLst/>
              <a:cxnLst>
                <a:cxn ang="0">
                  <a:pos x="466" y="0"/>
                </a:cxn>
                <a:cxn ang="0">
                  <a:pos x="466" y="0"/>
                </a:cxn>
                <a:cxn ang="0">
                  <a:pos x="466" y="45"/>
                </a:cxn>
                <a:cxn ang="0">
                  <a:pos x="450" y="103"/>
                </a:cxn>
                <a:cxn ang="0">
                  <a:pos x="450" y="147"/>
                </a:cxn>
                <a:cxn ang="0">
                  <a:pos x="437" y="188"/>
                </a:cxn>
                <a:cxn ang="0">
                  <a:pos x="405" y="217"/>
                </a:cxn>
                <a:cxn ang="0">
                  <a:pos x="392" y="262"/>
                </a:cxn>
                <a:cxn ang="0">
                  <a:pos x="364" y="307"/>
                </a:cxn>
                <a:cxn ang="0">
                  <a:pos x="335" y="335"/>
                </a:cxn>
                <a:cxn ang="0">
                  <a:pos x="307" y="364"/>
                </a:cxn>
                <a:cxn ang="0">
                  <a:pos x="262" y="393"/>
                </a:cxn>
                <a:cxn ang="0">
                  <a:pos x="233" y="409"/>
                </a:cxn>
                <a:cxn ang="0">
                  <a:pos x="188" y="438"/>
                </a:cxn>
                <a:cxn ang="0">
                  <a:pos x="143" y="450"/>
                </a:cxn>
                <a:cxn ang="0">
                  <a:pos x="102" y="466"/>
                </a:cxn>
                <a:cxn ang="0">
                  <a:pos x="57" y="466"/>
                </a:cxn>
                <a:cxn ang="0">
                  <a:pos x="0" y="466"/>
                </a:cxn>
                <a:cxn ang="0">
                  <a:pos x="0" y="495"/>
                </a:cxn>
                <a:cxn ang="0">
                  <a:pos x="57" y="478"/>
                </a:cxn>
                <a:cxn ang="0">
                  <a:pos x="102" y="478"/>
                </a:cxn>
                <a:cxn ang="0">
                  <a:pos x="143" y="466"/>
                </a:cxn>
                <a:cxn ang="0">
                  <a:pos x="188" y="450"/>
                </a:cxn>
                <a:cxn ang="0">
                  <a:pos x="233" y="421"/>
                </a:cxn>
                <a:cxn ang="0">
                  <a:pos x="274" y="409"/>
                </a:cxn>
                <a:cxn ang="0">
                  <a:pos x="307" y="376"/>
                </a:cxn>
                <a:cxn ang="0">
                  <a:pos x="347" y="348"/>
                </a:cxn>
                <a:cxn ang="0">
                  <a:pos x="376" y="307"/>
                </a:cxn>
                <a:cxn ang="0">
                  <a:pos x="405" y="278"/>
                </a:cxn>
                <a:cxn ang="0">
                  <a:pos x="421" y="233"/>
                </a:cxn>
                <a:cxn ang="0">
                  <a:pos x="450" y="188"/>
                </a:cxn>
                <a:cxn ang="0">
                  <a:pos x="466" y="147"/>
                </a:cxn>
                <a:cxn ang="0">
                  <a:pos x="478" y="103"/>
                </a:cxn>
                <a:cxn ang="0">
                  <a:pos x="478" y="45"/>
                </a:cxn>
                <a:cxn ang="0">
                  <a:pos x="478" y="0"/>
                </a:cxn>
                <a:cxn ang="0">
                  <a:pos x="478" y="0"/>
                </a:cxn>
                <a:cxn ang="0">
                  <a:pos x="466" y="0"/>
                </a:cxn>
              </a:cxnLst>
              <a:rect l="0" t="0" r="r" b="b"/>
              <a:pathLst>
                <a:path w="478" h="495">
                  <a:moveTo>
                    <a:pt x="466" y="0"/>
                  </a:moveTo>
                  <a:lnTo>
                    <a:pt x="466" y="0"/>
                  </a:lnTo>
                  <a:lnTo>
                    <a:pt x="466" y="45"/>
                  </a:lnTo>
                  <a:lnTo>
                    <a:pt x="450" y="103"/>
                  </a:lnTo>
                  <a:lnTo>
                    <a:pt x="450" y="147"/>
                  </a:lnTo>
                  <a:lnTo>
                    <a:pt x="437" y="188"/>
                  </a:lnTo>
                  <a:lnTo>
                    <a:pt x="405" y="217"/>
                  </a:lnTo>
                  <a:lnTo>
                    <a:pt x="392" y="262"/>
                  </a:lnTo>
                  <a:lnTo>
                    <a:pt x="364" y="307"/>
                  </a:lnTo>
                  <a:lnTo>
                    <a:pt x="335" y="335"/>
                  </a:lnTo>
                  <a:lnTo>
                    <a:pt x="307" y="364"/>
                  </a:lnTo>
                  <a:lnTo>
                    <a:pt x="262" y="393"/>
                  </a:lnTo>
                  <a:lnTo>
                    <a:pt x="233" y="409"/>
                  </a:lnTo>
                  <a:lnTo>
                    <a:pt x="188" y="438"/>
                  </a:lnTo>
                  <a:lnTo>
                    <a:pt x="143" y="450"/>
                  </a:lnTo>
                  <a:lnTo>
                    <a:pt x="102" y="466"/>
                  </a:lnTo>
                  <a:lnTo>
                    <a:pt x="57" y="466"/>
                  </a:lnTo>
                  <a:lnTo>
                    <a:pt x="0" y="466"/>
                  </a:lnTo>
                  <a:lnTo>
                    <a:pt x="0" y="495"/>
                  </a:lnTo>
                  <a:lnTo>
                    <a:pt x="57" y="478"/>
                  </a:lnTo>
                  <a:lnTo>
                    <a:pt x="102" y="478"/>
                  </a:lnTo>
                  <a:lnTo>
                    <a:pt x="143" y="466"/>
                  </a:lnTo>
                  <a:lnTo>
                    <a:pt x="188" y="450"/>
                  </a:lnTo>
                  <a:lnTo>
                    <a:pt x="233" y="421"/>
                  </a:lnTo>
                  <a:lnTo>
                    <a:pt x="274" y="409"/>
                  </a:lnTo>
                  <a:lnTo>
                    <a:pt x="307" y="376"/>
                  </a:lnTo>
                  <a:lnTo>
                    <a:pt x="347" y="348"/>
                  </a:lnTo>
                  <a:lnTo>
                    <a:pt x="376" y="307"/>
                  </a:lnTo>
                  <a:lnTo>
                    <a:pt x="405" y="278"/>
                  </a:lnTo>
                  <a:lnTo>
                    <a:pt x="421" y="233"/>
                  </a:lnTo>
                  <a:lnTo>
                    <a:pt x="450" y="188"/>
                  </a:lnTo>
                  <a:lnTo>
                    <a:pt x="466" y="147"/>
                  </a:lnTo>
                  <a:lnTo>
                    <a:pt x="478" y="103"/>
                  </a:lnTo>
                  <a:lnTo>
                    <a:pt x="478" y="45"/>
                  </a:lnTo>
                  <a:lnTo>
                    <a:pt x="478" y="0"/>
                  </a:lnTo>
                  <a:lnTo>
                    <a:pt x="478" y="0"/>
                  </a:lnTo>
                  <a:lnTo>
                    <a:pt x="4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8" name="Freeform 36"/>
            <p:cNvSpPr>
              <a:spLocks/>
            </p:cNvSpPr>
            <p:nvPr/>
          </p:nvSpPr>
          <p:spPr bwMode="auto">
            <a:xfrm>
              <a:off x="3444" y="777"/>
              <a:ext cx="478" cy="478"/>
            </a:xfrm>
            <a:custGeom>
              <a:avLst/>
              <a:gdLst/>
              <a:ahLst/>
              <a:cxnLst>
                <a:cxn ang="0">
                  <a:pos x="0" y="17"/>
                </a:cxn>
                <a:cxn ang="0">
                  <a:pos x="0" y="17"/>
                </a:cxn>
                <a:cxn ang="0">
                  <a:pos x="57" y="17"/>
                </a:cxn>
                <a:cxn ang="0">
                  <a:pos x="102" y="29"/>
                </a:cxn>
                <a:cxn ang="0">
                  <a:pos x="143" y="29"/>
                </a:cxn>
                <a:cxn ang="0">
                  <a:pos x="188" y="58"/>
                </a:cxn>
                <a:cxn ang="0">
                  <a:pos x="233" y="74"/>
                </a:cxn>
                <a:cxn ang="0">
                  <a:pos x="262" y="102"/>
                </a:cxn>
                <a:cxn ang="0">
                  <a:pos x="307" y="119"/>
                </a:cxn>
                <a:cxn ang="0">
                  <a:pos x="335" y="147"/>
                </a:cxn>
                <a:cxn ang="0">
                  <a:pos x="364" y="188"/>
                </a:cxn>
                <a:cxn ang="0">
                  <a:pos x="392" y="217"/>
                </a:cxn>
                <a:cxn ang="0">
                  <a:pos x="405" y="262"/>
                </a:cxn>
                <a:cxn ang="0">
                  <a:pos x="437" y="307"/>
                </a:cxn>
                <a:cxn ang="0">
                  <a:pos x="450" y="335"/>
                </a:cxn>
                <a:cxn ang="0">
                  <a:pos x="450" y="393"/>
                </a:cxn>
                <a:cxn ang="0">
                  <a:pos x="466" y="438"/>
                </a:cxn>
                <a:cxn ang="0">
                  <a:pos x="466" y="478"/>
                </a:cxn>
                <a:cxn ang="0">
                  <a:pos x="478" y="478"/>
                </a:cxn>
                <a:cxn ang="0">
                  <a:pos x="478" y="438"/>
                </a:cxn>
                <a:cxn ang="0">
                  <a:pos x="478" y="376"/>
                </a:cxn>
                <a:cxn ang="0">
                  <a:pos x="466" y="335"/>
                </a:cxn>
                <a:cxn ang="0">
                  <a:pos x="450" y="290"/>
                </a:cxn>
                <a:cxn ang="0">
                  <a:pos x="421" y="245"/>
                </a:cxn>
                <a:cxn ang="0">
                  <a:pos x="405" y="205"/>
                </a:cxn>
                <a:cxn ang="0">
                  <a:pos x="376" y="176"/>
                </a:cxn>
                <a:cxn ang="0">
                  <a:pos x="347" y="147"/>
                </a:cxn>
                <a:cxn ang="0">
                  <a:pos x="307" y="102"/>
                </a:cxn>
                <a:cxn ang="0">
                  <a:pos x="274" y="86"/>
                </a:cxn>
                <a:cxn ang="0">
                  <a:pos x="233" y="58"/>
                </a:cxn>
                <a:cxn ang="0">
                  <a:pos x="188" y="29"/>
                </a:cxn>
                <a:cxn ang="0">
                  <a:pos x="143" y="17"/>
                </a:cxn>
                <a:cxn ang="0">
                  <a:pos x="102" y="17"/>
                </a:cxn>
                <a:cxn ang="0">
                  <a:pos x="57" y="0"/>
                </a:cxn>
                <a:cxn ang="0">
                  <a:pos x="0" y="0"/>
                </a:cxn>
                <a:cxn ang="0">
                  <a:pos x="0" y="0"/>
                </a:cxn>
                <a:cxn ang="0">
                  <a:pos x="0" y="17"/>
                </a:cxn>
              </a:cxnLst>
              <a:rect l="0" t="0" r="r" b="b"/>
              <a:pathLst>
                <a:path w="478" h="478">
                  <a:moveTo>
                    <a:pt x="0" y="17"/>
                  </a:moveTo>
                  <a:lnTo>
                    <a:pt x="0" y="17"/>
                  </a:lnTo>
                  <a:lnTo>
                    <a:pt x="57" y="17"/>
                  </a:lnTo>
                  <a:lnTo>
                    <a:pt x="102" y="29"/>
                  </a:lnTo>
                  <a:lnTo>
                    <a:pt x="143" y="29"/>
                  </a:lnTo>
                  <a:lnTo>
                    <a:pt x="188" y="58"/>
                  </a:lnTo>
                  <a:lnTo>
                    <a:pt x="233" y="74"/>
                  </a:lnTo>
                  <a:lnTo>
                    <a:pt x="262" y="102"/>
                  </a:lnTo>
                  <a:lnTo>
                    <a:pt x="307" y="119"/>
                  </a:lnTo>
                  <a:lnTo>
                    <a:pt x="335" y="147"/>
                  </a:lnTo>
                  <a:lnTo>
                    <a:pt x="364" y="188"/>
                  </a:lnTo>
                  <a:lnTo>
                    <a:pt x="392" y="217"/>
                  </a:lnTo>
                  <a:lnTo>
                    <a:pt x="405" y="262"/>
                  </a:lnTo>
                  <a:lnTo>
                    <a:pt x="437" y="307"/>
                  </a:lnTo>
                  <a:lnTo>
                    <a:pt x="450" y="335"/>
                  </a:lnTo>
                  <a:lnTo>
                    <a:pt x="450" y="393"/>
                  </a:lnTo>
                  <a:lnTo>
                    <a:pt x="466" y="438"/>
                  </a:lnTo>
                  <a:lnTo>
                    <a:pt x="466" y="478"/>
                  </a:lnTo>
                  <a:lnTo>
                    <a:pt x="478" y="478"/>
                  </a:lnTo>
                  <a:lnTo>
                    <a:pt x="478" y="438"/>
                  </a:lnTo>
                  <a:lnTo>
                    <a:pt x="478" y="376"/>
                  </a:lnTo>
                  <a:lnTo>
                    <a:pt x="466" y="335"/>
                  </a:lnTo>
                  <a:lnTo>
                    <a:pt x="450" y="290"/>
                  </a:lnTo>
                  <a:lnTo>
                    <a:pt x="421" y="245"/>
                  </a:lnTo>
                  <a:lnTo>
                    <a:pt x="405" y="205"/>
                  </a:lnTo>
                  <a:lnTo>
                    <a:pt x="376" y="176"/>
                  </a:lnTo>
                  <a:lnTo>
                    <a:pt x="347" y="147"/>
                  </a:lnTo>
                  <a:lnTo>
                    <a:pt x="307" y="102"/>
                  </a:lnTo>
                  <a:lnTo>
                    <a:pt x="274" y="86"/>
                  </a:lnTo>
                  <a:lnTo>
                    <a:pt x="233" y="58"/>
                  </a:lnTo>
                  <a:lnTo>
                    <a:pt x="188" y="29"/>
                  </a:lnTo>
                  <a:lnTo>
                    <a:pt x="143" y="17"/>
                  </a:lnTo>
                  <a:lnTo>
                    <a:pt x="102" y="17"/>
                  </a:lnTo>
                  <a:lnTo>
                    <a:pt x="57" y="0"/>
                  </a:lnTo>
                  <a:lnTo>
                    <a:pt x="0" y="0"/>
                  </a:lnTo>
                  <a:lnTo>
                    <a:pt x="0" y="0"/>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9" name="Freeform 37"/>
            <p:cNvSpPr>
              <a:spLocks/>
            </p:cNvSpPr>
            <p:nvPr/>
          </p:nvSpPr>
          <p:spPr bwMode="auto">
            <a:xfrm>
              <a:off x="2966" y="777"/>
              <a:ext cx="478" cy="478"/>
            </a:xfrm>
            <a:custGeom>
              <a:avLst/>
              <a:gdLst/>
              <a:ahLst/>
              <a:cxnLst>
                <a:cxn ang="0">
                  <a:pos x="12" y="478"/>
                </a:cxn>
                <a:cxn ang="0">
                  <a:pos x="12" y="478"/>
                </a:cxn>
                <a:cxn ang="0">
                  <a:pos x="12" y="438"/>
                </a:cxn>
                <a:cxn ang="0">
                  <a:pos x="29" y="393"/>
                </a:cxn>
                <a:cxn ang="0">
                  <a:pos x="29" y="335"/>
                </a:cxn>
                <a:cxn ang="0">
                  <a:pos x="57" y="307"/>
                </a:cxn>
                <a:cxn ang="0">
                  <a:pos x="70" y="262"/>
                </a:cxn>
                <a:cxn ang="0">
                  <a:pos x="98" y="217"/>
                </a:cxn>
                <a:cxn ang="0">
                  <a:pos x="114" y="188"/>
                </a:cxn>
                <a:cxn ang="0">
                  <a:pos x="143" y="147"/>
                </a:cxn>
                <a:cxn ang="0">
                  <a:pos x="188" y="119"/>
                </a:cxn>
                <a:cxn ang="0">
                  <a:pos x="217" y="102"/>
                </a:cxn>
                <a:cxn ang="0">
                  <a:pos x="262" y="74"/>
                </a:cxn>
                <a:cxn ang="0">
                  <a:pos x="302" y="58"/>
                </a:cxn>
                <a:cxn ang="0">
                  <a:pos x="347" y="29"/>
                </a:cxn>
                <a:cxn ang="0">
                  <a:pos x="392" y="29"/>
                </a:cxn>
                <a:cxn ang="0">
                  <a:pos x="433" y="17"/>
                </a:cxn>
                <a:cxn ang="0">
                  <a:pos x="478" y="17"/>
                </a:cxn>
                <a:cxn ang="0">
                  <a:pos x="478" y="0"/>
                </a:cxn>
                <a:cxn ang="0">
                  <a:pos x="433" y="0"/>
                </a:cxn>
                <a:cxn ang="0">
                  <a:pos x="376" y="17"/>
                </a:cxn>
                <a:cxn ang="0">
                  <a:pos x="331" y="17"/>
                </a:cxn>
                <a:cxn ang="0">
                  <a:pos x="290" y="29"/>
                </a:cxn>
                <a:cxn ang="0">
                  <a:pos x="245" y="58"/>
                </a:cxn>
                <a:cxn ang="0">
                  <a:pos x="200" y="86"/>
                </a:cxn>
                <a:cxn ang="0">
                  <a:pos x="172" y="102"/>
                </a:cxn>
                <a:cxn ang="0">
                  <a:pos x="143" y="147"/>
                </a:cxn>
                <a:cxn ang="0">
                  <a:pos x="98" y="176"/>
                </a:cxn>
                <a:cxn ang="0">
                  <a:pos x="86" y="205"/>
                </a:cxn>
                <a:cxn ang="0">
                  <a:pos x="57" y="245"/>
                </a:cxn>
                <a:cxn ang="0">
                  <a:pos x="29" y="290"/>
                </a:cxn>
                <a:cxn ang="0">
                  <a:pos x="12" y="335"/>
                </a:cxn>
                <a:cxn ang="0">
                  <a:pos x="12" y="376"/>
                </a:cxn>
                <a:cxn ang="0">
                  <a:pos x="0" y="438"/>
                </a:cxn>
                <a:cxn ang="0">
                  <a:pos x="0" y="478"/>
                </a:cxn>
                <a:cxn ang="0">
                  <a:pos x="0" y="478"/>
                </a:cxn>
                <a:cxn ang="0">
                  <a:pos x="12" y="478"/>
                </a:cxn>
              </a:cxnLst>
              <a:rect l="0" t="0" r="r" b="b"/>
              <a:pathLst>
                <a:path w="478" h="478">
                  <a:moveTo>
                    <a:pt x="12" y="478"/>
                  </a:moveTo>
                  <a:lnTo>
                    <a:pt x="12" y="478"/>
                  </a:lnTo>
                  <a:lnTo>
                    <a:pt x="12" y="438"/>
                  </a:lnTo>
                  <a:lnTo>
                    <a:pt x="29" y="393"/>
                  </a:lnTo>
                  <a:lnTo>
                    <a:pt x="29" y="335"/>
                  </a:lnTo>
                  <a:lnTo>
                    <a:pt x="57" y="307"/>
                  </a:lnTo>
                  <a:lnTo>
                    <a:pt x="70" y="262"/>
                  </a:lnTo>
                  <a:lnTo>
                    <a:pt x="98" y="217"/>
                  </a:lnTo>
                  <a:lnTo>
                    <a:pt x="114" y="188"/>
                  </a:lnTo>
                  <a:lnTo>
                    <a:pt x="143" y="147"/>
                  </a:lnTo>
                  <a:lnTo>
                    <a:pt x="188" y="119"/>
                  </a:lnTo>
                  <a:lnTo>
                    <a:pt x="217" y="102"/>
                  </a:lnTo>
                  <a:lnTo>
                    <a:pt x="262" y="74"/>
                  </a:lnTo>
                  <a:lnTo>
                    <a:pt x="302" y="58"/>
                  </a:lnTo>
                  <a:lnTo>
                    <a:pt x="347" y="29"/>
                  </a:lnTo>
                  <a:lnTo>
                    <a:pt x="392" y="29"/>
                  </a:lnTo>
                  <a:lnTo>
                    <a:pt x="433" y="17"/>
                  </a:lnTo>
                  <a:lnTo>
                    <a:pt x="478" y="17"/>
                  </a:lnTo>
                  <a:lnTo>
                    <a:pt x="478" y="0"/>
                  </a:lnTo>
                  <a:lnTo>
                    <a:pt x="433" y="0"/>
                  </a:lnTo>
                  <a:lnTo>
                    <a:pt x="376" y="17"/>
                  </a:lnTo>
                  <a:lnTo>
                    <a:pt x="331" y="17"/>
                  </a:lnTo>
                  <a:lnTo>
                    <a:pt x="290" y="29"/>
                  </a:lnTo>
                  <a:lnTo>
                    <a:pt x="245" y="58"/>
                  </a:lnTo>
                  <a:lnTo>
                    <a:pt x="200" y="86"/>
                  </a:lnTo>
                  <a:lnTo>
                    <a:pt x="172" y="102"/>
                  </a:lnTo>
                  <a:lnTo>
                    <a:pt x="143" y="147"/>
                  </a:lnTo>
                  <a:lnTo>
                    <a:pt x="98" y="176"/>
                  </a:lnTo>
                  <a:lnTo>
                    <a:pt x="86" y="205"/>
                  </a:lnTo>
                  <a:lnTo>
                    <a:pt x="57" y="245"/>
                  </a:lnTo>
                  <a:lnTo>
                    <a:pt x="29" y="290"/>
                  </a:lnTo>
                  <a:lnTo>
                    <a:pt x="12" y="335"/>
                  </a:lnTo>
                  <a:lnTo>
                    <a:pt x="12" y="376"/>
                  </a:lnTo>
                  <a:lnTo>
                    <a:pt x="0" y="438"/>
                  </a:lnTo>
                  <a:lnTo>
                    <a:pt x="0" y="478"/>
                  </a:lnTo>
                  <a:lnTo>
                    <a:pt x="0" y="478"/>
                  </a:lnTo>
                  <a:lnTo>
                    <a:pt x="12" y="4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0" name="Freeform 38"/>
            <p:cNvSpPr>
              <a:spLocks/>
            </p:cNvSpPr>
            <p:nvPr/>
          </p:nvSpPr>
          <p:spPr bwMode="auto">
            <a:xfrm>
              <a:off x="2966" y="1255"/>
              <a:ext cx="478" cy="495"/>
            </a:xfrm>
            <a:custGeom>
              <a:avLst/>
              <a:gdLst/>
              <a:ahLst/>
              <a:cxnLst>
                <a:cxn ang="0">
                  <a:pos x="478" y="466"/>
                </a:cxn>
                <a:cxn ang="0">
                  <a:pos x="478" y="466"/>
                </a:cxn>
                <a:cxn ang="0">
                  <a:pos x="433" y="466"/>
                </a:cxn>
                <a:cxn ang="0">
                  <a:pos x="392" y="466"/>
                </a:cxn>
                <a:cxn ang="0">
                  <a:pos x="347" y="450"/>
                </a:cxn>
                <a:cxn ang="0">
                  <a:pos x="302" y="438"/>
                </a:cxn>
                <a:cxn ang="0">
                  <a:pos x="262" y="409"/>
                </a:cxn>
                <a:cxn ang="0">
                  <a:pos x="217" y="393"/>
                </a:cxn>
                <a:cxn ang="0">
                  <a:pos x="188" y="364"/>
                </a:cxn>
                <a:cxn ang="0">
                  <a:pos x="143" y="335"/>
                </a:cxn>
                <a:cxn ang="0">
                  <a:pos x="114" y="307"/>
                </a:cxn>
                <a:cxn ang="0">
                  <a:pos x="98" y="262"/>
                </a:cxn>
                <a:cxn ang="0">
                  <a:pos x="70" y="217"/>
                </a:cxn>
                <a:cxn ang="0">
                  <a:pos x="57" y="188"/>
                </a:cxn>
                <a:cxn ang="0">
                  <a:pos x="29" y="147"/>
                </a:cxn>
                <a:cxn ang="0">
                  <a:pos x="29" y="103"/>
                </a:cxn>
                <a:cxn ang="0">
                  <a:pos x="12" y="45"/>
                </a:cxn>
                <a:cxn ang="0">
                  <a:pos x="12" y="0"/>
                </a:cxn>
                <a:cxn ang="0">
                  <a:pos x="0" y="0"/>
                </a:cxn>
                <a:cxn ang="0">
                  <a:pos x="0" y="45"/>
                </a:cxn>
                <a:cxn ang="0">
                  <a:pos x="12" y="103"/>
                </a:cxn>
                <a:cxn ang="0">
                  <a:pos x="12" y="147"/>
                </a:cxn>
                <a:cxn ang="0">
                  <a:pos x="29" y="188"/>
                </a:cxn>
                <a:cxn ang="0">
                  <a:pos x="57" y="233"/>
                </a:cxn>
                <a:cxn ang="0">
                  <a:pos x="86" y="278"/>
                </a:cxn>
                <a:cxn ang="0">
                  <a:pos x="98" y="307"/>
                </a:cxn>
                <a:cxn ang="0">
                  <a:pos x="143" y="348"/>
                </a:cxn>
                <a:cxn ang="0">
                  <a:pos x="172" y="376"/>
                </a:cxn>
                <a:cxn ang="0">
                  <a:pos x="200" y="409"/>
                </a:cxn>
                <a:cxn ang="0">
                  <a:pos x="245" y="421"/>
                </a:cxn>
                <a:cxn ang="0">
                  <a:pos x="290" y="450"/>
                </a:cxn>
                <a:cxn ang="0">
                  <a:pos x="331" y="466"/>
                </a:cxn>
                <a:cxn ang="0">
                  <a:pos x="376" y="478"/>
                </a:cxn>
                <a:cxn ang="0">
                  <a:pos x="433" y="478"/>
                </a:cxn>
                <a:cxn ang="0">
                  <a:pos x="478" y="495"/>
                </a:cxn>
                <a:cxn ang="0">
                  <a:pos x="478" y="495"/>
                </a:cxn>
                <a:cxn ang="0">
                  <a:pos x="478" y="466"/>
                </a:cxn>
              </a:cxnLst>
              <a:rect l="0" t="0" r="r" b="b"/>
              <a:pathLst>
                <a:path w="478" h="495">
                  <a:moveTo>
                    <a:pt x="478" y="466"/>
                  </a:moveTo>
                  <a:lnTo>
                    <a:pt x="478" y="466"/>
                  </a:lnTo>
                  <a:lnTo>
                    <a:pt x="433" y="466"/>
                  </a:lnTo>
                  <a:lnTo>
                    <a:pt x="392" y="466"/>
                  </a:lnTo>
                  <a:lnTo>
                    <a:pt x="347" y="450"/>
                  </a:lnTo>
                  <a:lnTo>
                    <a:pt x="302" y="438"/>
                  </a:lnTo>
                  <a:lnTo>
                    <a:pt x="262" y="409"/>
                  </a:lnTo>
                  <a:lnTo>
                    <a:pt x="217" y="393"/>
                  </a:lnTo>
                  <a:lnTo>
                    <a:pt x="188" y="364"/>
                  </a:lnTo>
                  <a:lnTo>
                    <a:pt x="143" y="335"/>
                  </a:lnTo>
                  <a:lnTo>
                    <a:pt x="114" y="307"/>
                  </a:lnTo>
                  <a:lnTo>
                    <a:pt x="98" y="262"/>
                  </a:lnTo>
                  <a:lnTo>
                    <a:pt x="70" y="217"/>
                  </a:lnTo>
                  <a:lnTo>
                    <a:pt x="57" y="188"/>
                  </a:lnTo>
                  <a:lnTo>
                    <a:pt x="29" y="147"/>
                  </a:lnTo>
                  <a:lnTo>
                    <a:pt x="29" y="103"/>
                  </a:lnTo>
                  <a:lnTo>
                    <a:pt x="12" y="45"/>
                  </a:lnTo>
                  <a:lnTo>
                    <a:pt x="12" y="0"/>
                  </a:lnTo>
                  <a:lnTo>
                    <a:pt x="0" y="0"/>
                  </a:lnTo>
                  <a:lnTo>
                    <a:pt x="0" y="45"/>
                  </a:lnTo>
                  <a:lnTo>
                    <a:pt x="12" y="103"/>
                  </a:lnTo>
                  <a:lnTo>
                    <a:pt x="12" y="147"/>
                  </a:lnTo>
                  <a:lnTo>
                    <a:pt x="29" y="188"/>
                  </a:lnTo>
                  <a:lnTo>
                    <a:pt x="57" y="233"/>
                  </a:lnTo>
                  <a:lnTo>
                    <a:pt x="86" y="278"/>
                  </a:lnTo>
                  <a:lnTo>
                    <a:pt x="98" y="307"/>
                  </a:lnTo>
                  <a:lnTo>
                    <a:pt x="143" y="348"/>
                  </a:lnTo>
                  <a:lnTo>
                    <a:pt x="172" y="376"/>
                  </a:lnTo>
                  <a:lnTo>
                    <a:pt x="200" y="409"/>
                  </a:lnTo>
                  <a:lnTo>
                    <a:pt x="245" y="421"/>
                  </a:lnTo>
                  <a:lnTo>
                    <a:pt x="290" y="450"/>
                  </a:lnTo>
                  <a:lnTo>
                    <a:pt x="331" y="466"/>
                  </a:lnTo>
                  <a:lnTo>
                    <a:pt x="376" y="478"/>
                  </a:lnTo>
                  <a:lnTo>
                    <a:pt x="433" y="478"/>
                  </a:lnTo>
                  <a:lnTo>
                    <a:pt x="478" y="495"/>
                  </a:lnTo>
                  <a:lnTo>
                    <a:pt x="478" y="495"/>
                  </a:lnTo>
                  <a:lnTo>
                    <a:pt x="478" y="4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1" name="Freeform 39"/>
            <p:cNvSpPr>
              <a:spLocks/>
            </p:cNvSpPr>
            <p:nvPr/>
          </p:nvSpPr>
          <p:spPr bwMode="auto">
            <a:xfrm>
              <a:off x="3240" y="1402"/>
              <a:ext cx="421" cy="172"/>
            </a:xfrm>
            <a:custGeom>
              <a:avLst/>
              <a:gdLst/>
              <a:ahLst/>
              <a:cxnLst>
                <a:cxn ang="0">
                  <a:pos x="216" y="172"/>
                </a:cxn>
                <a:cxn ang="0">
                  <a:pos x="261" y="160"/>
                </a:cxn>
                <a:cxn ang="0">
                  <a:pos x="306" y="160"/>
                </a:cxn>
                <a:cxn ang="0">
                  <a:pos x="347" y="143"/>
                </a:cxn>
                <a:cxn ang="0">
                  <a:pos x="380" y="131"/>
                </a:cxn>
                <a:cxn ang="0">
                  <a:pos x="392" y="115"/>
                </a:cxn>
                <a:cxn ang="0">
                  <a:pos x="408" y="99"/>
                </a:cxn>
                <a:cxn ang="0">
                  <a:pos x="421" y="86"/>
                </a:cxn>
                <a:cxn ang="0">
                  <a:pos x="421" y="86"/>
                </a:cxn>
                <a:cxn ang="0">
                  <a:pos x="408" y="86"/>
                </a:cxn>
                <a:cxn ang="0">
                  <a:pos x="392" y="86"/>
                </a:cxn>
                <a:cxn ang="0">
                  <a:pos x="392" y="86"/>
                </a:cxn>
                <a:cxn ang="0">
                  <a:pos x="380" y="70"/>
                </a:cxn>
                <a:cxn ang="0">
                  <a:pos x="363" y="70"/>
                </a:cxn>
                <a:cxn ang="0">
                  <a:pos x="363" y="58"/>
                </a:cxn>
                <a:cxn ang="0">
                  <a:pos x="347" y="41"/>
                </a:cxn>
                <a:cxn ang="0">
                  <a:pos x="319" y="29"/>
                </a:cxn>
                <a:cxn ang="0">
                  <a:pos x="306" y="0"/>
                </a:cxn>
                <a:cxn ang="0">
                  <a:pos x="278" y="0"/>
                </a:cxn>
                <a:cxn ang="0">
                  <a:pos x="261" y="13"/>
                </a:cxn>
                <a:cxn ang="0">
                  <a:pos x="249" y="29"/>
                </a:cxn>
                <a:cxn ang="0">
                  <a:pos x="233" y="41"/>
                </a:cxn>
                <a:cxn ang="0">
                  <a:pos x="216" y="58"/>
                </a:cxn>
                <a:cxn ang="0">
                  <a:pos x="216" y="70"/>
                </a:cxn>
                <a:cxn ang="0">
                  <a:pos x="216" y="70"/>
                </a:cxn>
                <a:cxn ang="0">
                  <a:pos x="216" y="70"/>
                </a:cxn>
                <a:cxn ang="0">
                  <a:pos x="204" y="58"/>
                </a:cxn>
                <a:cxn ang="0">
                  <a:pos x="188" y="41"/>
                </a:cxn>
                <a:cxn ang="0">
                  <a:pos x="176" y="29"/>
                </a:cxn>
                <a:cxn ang="0">
                  <a:pos x="159" y="13"/>
                </a:cxn>
                <a:cxn ang="0">
                  <a:pos x="147" y="0"/>
                </a:cxn>
                <a:cxn ang="0">
                  <a:pos x="131" y="0"/>
                </a:cxn>
                <a:cxn ang="0">
                  <a:pos x="102" y="29"/>
                </a:cxn>
                <a:cxn ang="0">
                  <a:pos x="86" y="41"/>
                </a:cxn>
                <a:cxn ang="0">
                  <a:pos x="57" y="58"/>
                </a:cxn>
                <a:cxn ang="0">
                  <a:pos x="57" y="70"/>
                </a:cxn>
                <a:cxn ang="0">
                  <a:pos x="45" y="70"/>
                </a:cxn>
                <a:cxn ang="0">
                  <a:pos x="28" y="86"/>
                </a:cxn>
                <a:cxn ang="0">
                  <a:pos x="28" y="86"/>
                </a:cxn>
                <a:cxn ang="0">
                  <a:pos x="16" y="86"/>
                </a:cxn>
                <a:cxn ang="0">
                  <a:pos x="0" y="86"/>
                </a:cxn>
                <a:cxn ang="0">
                  <a:pos x="0" y="86"/>
                </a:cxn>
                <a:cxn ang="0">
                  <a:pos x="16" y="99"/>
                </a:cxn>
                <a:cxn ang="0">
                  <a:pos x="28" y="115"/>
                </a:cxn>
                <a:cxn ang="0">
                  <a:pos x="45" y="131"/>
                </a:cxn>
                <a:cxn ang="0">
                  <a:pos x="73" y="143"/>
                </a:cxn>
                <a:cxn ang="0">
                  <a:pos x="118" y="160"/>
                </a:cxn>
                <a:cxn ang="0">
                  <a:pos x="159" y="160"/>
                </a:cxn>
                <a:cxn ang="0">
                  <a:pos x="216" y="172"/>
                </a:cxn>
              </a:cxnLst>
              <a:rect l="0" t="0" r="r" b="b"/>
              <a:pathLst>
                <a:path w="421" h="172">
                  <a:moveTo>
                    <a:pt x="216" y="172"/>
                  </a:moveTo>
                  <a:lnTo>
                    <a:pt x="261" y="160"/>
                  </a:lnTo>
                  <a:lnTo>
                    <a:pt x="306" y="160"/>
                  </a:lnTo>
                  <a:lnTo>
                    <a:pt x="347" y="143"/>
                  </a:lnTo>
                  <a:lnTo>
                    <a:pt x="380" y="131"/>
                  </a:lnTo>
                  <a:lnTo>
                    <a:pt x="392" y="115"/>
                  </a:lnTo>
                  <a:lnTo>
                    <a:pt x="408" y="99"/>
                  </a:lnTo>
                  <a:lnTo>
                    <a:pt x="421" y="86"/>
                  </a:lnTo>
                  <a:lnTo>
                    <a:pt x="421" y="86"/>
                  </a:lnTo>
                  <a:lnTo>
                    <a:pt x="408" y="86"/>
                  </a:lnTo>
                  <a:lnTo>
                    <a:pt x="392" y="86"/>
                  </a:lnTo>
                  <a:lnTo>
                    <a:pt x="392" y="86"/>
                  </a:lnTo>
                  <a:lnTo>
                    <a:pt x="380" y="70"/>
                  </a:lnTo>
                  <a:lnTo>
                    <a:pt x="363" y="70"/>
                  </a:lnTo>
                  <a:lnTo>
                    <a:pt x="363" y="58"/>
                  </a:lnTo>
                  <a:lnTo>
                    <a:pt x="347" y="41"/>
                  </a:lnTo>
                  <a:lnTo>
                    <a:pt x="319" y="29"/>
                  </a:lnTo>
                  <a:lnTo>
                    <a:pt x="306" y="0"/>
                  </a:lnTo>
                  <a:lnTo>
                    <a:pt x="278" y="0"/>
                  </a:lnTo>
                  <a:lnTo>
                    <a:pt x="261" y="13"/>
                  </a:lnTo>
                  <a:lnTo>
                    <a:pt x="249" y="29"/>
                  </a:lnTo>
                  <a:lnTo>
                    <a:pt x="233" y="41"/>
                  </a:lnTo>
                  <a:lnTo>
                    <a:pt x="216" y="58"/>
                  </a:lnTo>
                  <a:lnTo>
                    <a:pt x="216" y="70"/>
                  </a:lnTo>
                  <a:lnTo>
                    <a:pt x="216" y="70"/>
                  </a:lnTo>
                  <a:lnTo>
                    <a:pt x="216" y="70"/>
                  </a:lnTo>
                  <a:lnTo>
                    <a:pt x="204" y="58"/>
                  </a:lnTo>
                  <a:lnTo>
                    <a:pt x="188" y="41"/>
                  </a:lnTo>
                  <a:lnTo>
                    <a:pt x="176" y="29"/>
                  </a:lnTo>
                  <a:lnTo>
                    <a:pt x="159" y="13"/>
                  </a:lnTo>
                  <a:lnTo>
                    <a:pt x="147" y="0"/>
                  </a:lnTo>
                  <a:lnTo>
                    <a:pt x="131" y="0"/>
                  </a:lnTo>
                  <a:lnTo>
                    <a:pt x="102" y="29"/>
                  </a:lnTo>
                  <a:lnTo>
                    <a:pt x="86" y="41"/>
                  </a:lnTo>
                  <a:lnTo>
                    <a:pt x="57" y="58"/>
                  </a:lnTo>
                  <a:lnTo>
                    <a:pt x="57" y="70"/>
                  </a:lnTo>
                  <a:lnTo>
                    <a:pt x="45" y="70"/>
                  </a:lnTo>
                  <a:lnTo>
                    <a:pt x="28" y="86"/>
                  </a:lnTo>
                  <a:lnTo>
                    <a:pt x="28" y="86"/>
                  </a:lnTo>
                  <a:lnTo>
                    <a:pt x="16" y="86"/>
                  </a:lnTo>
                  <a:lnTo>
                    <a:pt x="0" y="86"/>
                  </a:lnTo>
                  <a:lnTo>
                    <a:pt x="0" y="86"/>
                  </a:lnTo>
                  <a:lnTo>
                    <a:pt x="16" y="99"/>
                  </a:lnTo>
                  <a:lnTo>
                    <a:pt x="28" y="115"/>
                  </a:lnTo>
                  <a:lnTo>
                    <a:pt x="45" y="131"/>
                  </a:lnTo>
                  <a:lnTo>
                    <a:pt x="73" y="143"/>
                  </a:lnTo>
                  <a:lnTo>
                    <a:pt x="118" y="160"/>
                  </a:lnTo>
                  <a:lnTo>
                    <a:pt x="159" y="160"/>
                  </a:lnTo>
                  <a:lnTo>
                    <a:pt x="216" y="172"/>
                  </a:lnTo>
                  <a:close/>
                </a:path>
              </a:pathLst>
            </a:custGeom>
            <a:solidFill>
              <a:srgbClr val="FF7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2" name="Freeform 40"/>
            <p:cNvSpPr>
              <a:spLocks/>
            </p:cNvSpPr>
            <p:nvPr/>
          </p:nvSpPr>
          <p:spPr bwMode="auto">
            <a:xfrm>
              <a:off x="3456" y="1472"/>
              <a:ext cx="221" cy="102"/>
            </a:xfrm>
            <a:custGeom>
              <a:avLst/>
              <a:gdLst/>
              <a:ahLst/>
              <a:cxnLst>
                <a:cxn ang="0">
                  <a:pos x="205" y="29"/>
                </a:cxn>
                <a:cxn ang="0">
                  <a:pos x="192" y="16"/>
                </a:cxn>
                <a:cxn ang="0">
                  <a:pos x="192" y="16"/>
                </a:cxn>
                <a:cxn ang="0">
                  <a:pos x="192" y="16"/>
                </a:cxn>
                <a:cxn ang="0">
                  <a:pos x="176" y="29"/>
                </a:cxn>
                <a:cxn ang="0">
                  <a:pos x="164" y="45"/>
                </a:cxn>
                <a:cxn ang="0">
                  <a:pos x="131" y="61"/>
                </a:cxn>
                <a:cxn ang="0">
                  <a:pos x="90" y="73"/>
                </a:cxn>
                <a:cxn ang="0">
                  <a:pos x="45" y="90"/>
                </a:cxn>
                <a:cxn ang="0">
                  <a:pos x="0" y="90"/>
                </a:cxn>
                <a:cxn ang="0">
                  <a:pos x="0" y="102"/>
                </a:cxn>
                <a:cxn ang="0">
                  <a:pos x="45" y="102"/>
                </a:cxn>
                <a:cxn ang="0">
                  <a:pos x="103" y="90"/>
                </a:cxn>
                <a:cxn ang="0">
                  <a:pos x="131" y="73"/>
                </a:cxn>
                <a:cxn ang="0">
                  <a:pos x="164" y="61"/>
                </a:cxn>
                <a:cxn ang="0">
                  <a:pos x="192" y="45"/>
                </a:cxn>
                <a:cxn ang="0">
                  <a:pos x="205" y="29"/>
                </a:cxn>
                <a:cxn ang="0">
                  <a:pos x="205" y="29"/>
                </a:cxn>
                <a:cxn ang="0">
                  <a:pos x="205" y="16"/>
                </a:cxn>
                <a:cxn ang="0">
                  <a:pos x="205" y="0"/>
                </a:cxn>
                <a:cxn ang="0">
                  <a:pos x="205" y="16"/>
                </a:cxn>
                <a:cxn ang="0">
                  <a:pos x="221" y="16"/>
                </a:cxn>
                <a:cxn ang="0">
                  <a:pos x="205" y="0"/>
                </a:cxn>
                <a:cxn ang="0">
                  <a:pos x="205" y="29"/>
                </a:cxn>
              </a:cxnLst>
              <a:rect l="0" t="0" r="r" b="b"/>
              <a:pathLst>
                <a:path w="221" h="102">
                  <a:moveTo>
                    <a:pt x="205" y="29"/>
                  </a:moveTo>
                  <a:lnTo>
                    <a:pt x="192" y="16"/>
                  </a:lnTo>
                  <a:lnTo>
                    <a:pt x="192" y="16"/>
                  </a:lnTo>
                  <a:lnTo>
                    <a:pt x="192" y="16"/>
                  </a:lnTo>
                  <a:lnTo>
                    <a:pt x="176" y="29"/>
                  </a:lnTo>
                  <a:lnTo>
                    <a:pt x="164" y="45"/>
                  </a:lnTo>
                  <a:lnTo>
                    <a:pt x="131" y="61"/>
                  </a:lnTo>
                  <a:lnTo>
                    <a:pt x="90" y="73"/>
                  </a:lnTo>
                  <a:lnTo>
                    <a:pt x="45" y="90"/>
                  </a:lnTo>
                  <a:lnTo>
                    <a:pt x="0" y="90"/>
                  </a:lnTo>
                  <a:lnTo>
                    <a:pt x="0" y="102"/>
                  </a:lnTo>
                  <a:lnTo>
                    <a:pt x="45" y="102"/>
                  </a:lnTo>
                  <a:lnTo>
                    <a:pt x="103" y="90"/>
                  </a:lnTo>
                  <a:lnTo>
                    <a:pt x="131" y="73"/>
                  </a:lnTo>
                  <a:lnTo>
                    <a:pt x="164" y="61"/>
                  </a:lnTo>
                  <a:lnTo>
                    <a:pt x="192" y="45"/>
                  </a:lnTo>
                  <a:lnTo>
                    <a:pt x="205" y="29"/>
                  </a:lnTo>
                  <a:lnTo>
                    <a:pt x="205" y="29"/>
                  </a:lnTo>
                  <a:lnTo>
                    <a:pt x="205" y="16"/>
                  </a:lnTo>
                  <a:lnTo>
                    <a:pt x="205" y="0"/>
                  </a:lnTo>
                  <a:lnTo>
                    <a:pt x="205" y="16"/>
                  </a:lnTo>
                  <a:lnTo>
                    <a:pt x="221" y="16"/>
                  </a:lnTo>
                  <a:lnTo>
                    <a:pt x="205" y="0"/>
                  </a:lnTo>
                  <a:lnTo>
                    <a:pt x="205"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3" name="Freeform 41"/>
            <p:cNvSpPr>
              <a:spLocks/>
            </p:cNvSpPr>
            <p:nvPr/>
          </p:nvSpPr>
          <p:spPr bwMode="auto">
            <a:xfrm>
              <a:off x="3559" y="1415"/>
              <a:ext cx="102" cy="86"/>
            </a:xfrm>
            <a:custGeom>
              <a:avLst/>
              <a:gdLst/>
              <a:ahLst/>
              <a:cxnLst>
                <a:cxn ang="0">
                  <a:pos x="0" y="16"/>
                </a:cxn>
                <a:cxn ang="0">
                  <a:pos x="0" y="16"/>
                </a:cxn>
                <a:cxn ang="0">
                  <a:pos x="16" y="28"/>
                </a:cxn>
                <a:cxn ang="0">
                  <a:pos x="28" y="45"/>
                </a:cxn>
                <a:cxn ang="0">
                  <a:pos x="44" y="57"/>
                </a:cxn>
                <a:cxn ang="0">
                  <a:pos x="61" y="73"/>
                </a:cxn>
                <a:cxn ang="0">
                  <a:pos x="61" y="73"/>
                </a:cxn>
                <a:cxn ang="0">
                  <a:pos x="73" y="73"/>
                </a:cxn>
                <a:cxn ang="0">
                  <a:pos x="89" y="73"/>
                </a:cxn>
                <a:cxn ang="0">
                  <a:pos x="102" y="86"/>
                </a:cxn>
                <a:cxn ang="0">
                  <a:pos x="102" y="57"/>
                </a:cxn>
                <a:cxn ang="0">
                  <a:pos x="89" y="57"/>
                </a:cxn>
                <a:cxn ang="0">
                  <a:pos x="73" y="57"/>
                </a:cxn>
                <a:cxn ang="0">
                  <a:pos x="73" y="57"/>
                </a:cxn>
                <a:cxn ang="0">
                  <a:pos x="61" y="57"/>
                </a:cxn>
                <a:cxn ang="0">
                  <a:pos x="61" y="45"/>
                </a:cxn>
                <a:cxn ang="0">
                  <a:pos x="44" y="45"/>
                </a:cxn>
                <a:cxn ang="0">
                  <a:pos x="28" y="28"/>
                </a:cxn>
                <a:cxn ang="0">
                  <a:pos x="16" y="0"/>
                </a:cxn>
                <a:cxn ang="0">
                  <a:pos x="16" y="0"/>
                </a:cxn>
                <a:cxn ang="0">
                  <a:pos x="0" y="16"/>
                </a:cxn>
              </a:cxnLst>
              <a:rect l="0" t="0" r="r" b="b"/>
              <a:pathLst>
                <a:path w="102" h="86">
                  <a:moveTo>
                    <a:pt x="0" y="16"/>
                  </a:moveTo>
                  <a:lnTo>
                    <a:pt x="0" y="16"/>
                  </a:lnTo>
                  <a:lnTo>
                    <a:pt x="16" y="28"/>
                  </a:lnTo>
                  <a:lnTo>
                    <a:pt x="28" y="45"/>
                  </a:lnTo>
                  <a:lnTo>
                    <a:pt x="44" y="57"/>
                  </a:lnTo>
                  <a:lnTo>
                    <a:pt x="61" y="73"/>
                  </a:lnTo>
                  <a:lnTo>
                    <a:pt x="61" y="73"/>
                  </a:lnTo>
                  <a:lnTo>
                    <a:pt x="73" y="73"/>
                  </a:lnTo>
                  <a:lnTo>
                    <a:pt x="89" y="73"/>
                  </a:lnTo>
                  <a:lnTo>
                    <a:pt x="102" y="86"/>
                  </a:lnTo>
                  <a:lnTo>
                    <a:pt x="102" y="57"/>
                  </a:lnTo>
                  <a:lnTo>
                    <a:pt x="89" y="57"/>
                  </a:lnTo>
                  <a:lnTo>
                    <a:pt x="73" y="57"/>
                  </a:lnTo>
                  <a:lnTo>
                    <a:pt x="73" y="57"/>
                  </a:lnTo>
                  <a:lnTo>
                    <a:pt x="61" y="57"/>
                  </a:lnTo>
                  <a:lnTo>
                    <a:pt x="61" y="45"/>
                  </a:lnTo>
                  <a:lnTo>
                    <a:pt x="44" y="45"/>
                  </a:lnTo>
                  <a:lnTo>
                    <a:pt x="28" y="28"/>
                  </a:lnTo>
                  <a:lnTo>
                    <a:pt x="16" y="0"/>
                  </a:lnTo>
                  <a:lnTo>
                    <a:pt x="16"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4" name="Freeform 42"/>
            <p:cNvSpPr>
              <a:spLocks/>
            </p:cNvSpPr>
            <p:nvPr/>
          </p:nvSpPr>
          <p:spPr bwMode="auto">
            <a:xfrm>
              <a:off x="3444" y="1386"/>
              <a:ext cx="131" cy="115"/>
            </a:xfrm>
            <a:custGeom>
              <a:avLst/>
              <a:gdLst/>
              <a:ahLst/>
              <a:cxnLst>
                <a:cxn ang="0">
                  <a:pos x="0" y="86"/>
                </a:cxn>
                <a:cxn ang="0">
                  <a:pos x="12" y="86"/>
                </a:cxn>
                <a:cxn ang="0">
                  <a:pos x="12" y="86"/>
                </a:cxn>
                <a:cxn ang="0">
                  <a:pos x="29" y="74"/>
                </a:cxn>
                <a:cxn ang="0">
                  <a:pos x="29" y="57"/>
                </a:cxn>
                <a:cxn ang="0">
                  <a:pos x="45" y="45"/>
                </a:cxn>
                <a:cxn ang="0">
                  <a:pos x="57" y="29"/>
                </a:cxn>
                <a:cxn ang="0">
                  <a:pos x="74" y="29"/>
                </a:cxn>
                <a:cxn ang="0">
                  <a:pos x="86" y="29"/>
                </a:cxn>
                <a:cxn ang="0">
                  <a:pos x="115" y="45"/>
                </a:cxn>
                <a:cxn ang="0">
                  <a:pos x="131" y="29"/>
                </a:cxn>
                <a:cxn ang="0">
                  <a:pos x="102" y="16"/>
                </a:cxn>
                <a:cxn ang="0">
                  <a:pos x="74" y="0"/>
                </a:cxn>
                <a:cxn ang="0">
                  <a:pos x="57" y="16"/>
                </a:cxn>
                <a:cxn ang="0">
                  <a:pos x="29" y="29"/>
                </a:cxn>
                <a:cxn ang="0">
                  <a:pos x="12" y="57"/>
                </a:cxn>
                <a:cxn ang="0">
                  <a:pos x="12" y="74"/>
                </a:cxn>
                <a:cxn ang="0">
                  <a:pos x="0" y="86"/>
                </a:cxn>
                <a:cxn ang="0">
                  <a:pos x="0" y="86"/>
                </a:cxn>
                <a:cxn ang="0">
                  <a:pos x="12" y="86"/>
                </a:cxn>
                <a:cxn ang="0">
                  <a:pos x="0" y="86"/>
                </a:cxn>
                <a:cxn ang="0">
                  <a:pos x="12" y="115"/>
                </a:cxn>
                <a:cxn ang="0">
                  <a:pos x="12" y="86"/>
                </a:cxn>
                <a:cxn ang="0">
                  <a:pos x="0" y="86"/>
                </a:cxn>
              </a:cxnLst>
              <a:rect l="0" t="0" r="r" b="b"/>
              <a:pathLst>
                <a:path w="131" h="115">
                  <a:moveTo>
                    <a:pt x="0" y="86"/>
                  </a:moveTo>
                  <a:lnTo>
                    <a:pt x="12" y="86"/>
                  </a:lnTo>
                  <a:lnTo>
                    <a:pt x="12" y="86"/>
                  </a:lnTo>
                  <a:lnTo>
                    <a:pt x="29" y="74"/>
                  </a:lnTo>
                  <a:lnTo>
                    <a:pt x="29" y="57"/>
                  </a:lnTo>
                  <a:lnTo>
                    <a:pt x="45" y="45"/>
                  </a:lnTo>
                  <a:lnTo>
                    <a:pt x="57" y="29"/>
                  </a:lnTo>
                  <a:lnTo>
                    <a:pt x="74" y="29"/>
                  </a:lnTo>
                  <a:lnTo>
                    <a:pt x="86" y="29"/>
                  </a:lnTo>
                  <a:lnTo>
                    <a:pt x="115" y="45"/>
                  </a:lnTo>
                  <a:lnTo>
                    <a:pt x="131" y="29"/>
                  </a:lnTo>
                  <a:lnTo>
                    <a:pt x="102" y="16"/>
                  </a:lnTo>
                  <a:lnTo>
                    <a:pt x="74" y="0"/>
                  </a:lnTo>
                  <a:lnTo>
                    <a:pt x="57" y="16"/>
                  </a:lnTo>
                  <a:lnTo>
                    <a:pt x="29" y="29"/>
                  </a:lnTo>
                  <a:lnTo>
                    <a:pt x="12" y="57"/>
                  </a:lnTo>
                  <a:lnTo>
                    <a:pt x="12" y="74"/>
                  </a:lnTo>
                  <a:lnTo>
                    <a:pt x="0" y="86"/>
                  </a:lnTo>
                  <a:lnTo>
                    <a:pt x="0" y="86"/>
                  </a:lnTo>
                  <a:lnTo>
                    <a:pt x="12" y="86"/>
                  </a:lnTo>
                  <a:lnTo>
                    <a:pt x="0" y="86"/>
                  </a:lnTo>
                  <a:lnTo>
                    <a:pt x="12" y="115"/>
                  </a:lnTo>
                  <a:lnTo>
                    <a:pt x="12" y="86"/>
                  </a:lnTo>
                  <a:lnTo>
                    <a:pt x="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5" name="Freeform 43"/>
            <p:cNvSpPr>
              <a:spLocks/>
            </p:cNvSpPr>
            <p:nvPr/>
          </p:nvSpPr>
          <p:spPr bwMode="auto">
            <a:xfrm>
              <a:off x="3326" y="1386"/>
              <a:ext cx="130" cy="86"/>
            </a:xfrm>
            <a:custGeom>
              <a:avLst/>
              <a:gdLst/>
              <a:ahLst/>
              <a:cxnLst>
                <a:cxn ang="0">
                  <a:pos x="16" y="45"/>
                </a:cxn>
                <a:cxn ang="0">
                  <a:pos x="16" y="45"/>
                </a:cxn>
                <a:cxn ang="0">
                  <a:pos x="45" y="29"/>
                </a:cxn>
                <a:cxn ang="0">
                  <a:pos x="61" y="29"/>
                </a:cxn>
                <a:cxn ang="0">
                  <a:pos x="73" y="29"/>
                </a:cxn>
                <a:cxn ang="0">
                  <a:pos x="90" y="45"/>
                </a:cxn>
                <a:cxn ang="0">
                  <a:pos x="102" y="57"/>
                </a:cxn>
                <a:cxn ang="0">
                  <a:pos x="118" y="74"/>
                </a:cxn>
                <a:cxn ang="0">
                  <a:pos x="118" y="86"/>
                </a:cxn>
                <a:cxn ang="0">
                  <a:pos x="118" y="86"/>
                </a:cxn>
                <a:cxn ang="0">
                  <a:pos x="130" y="86"/>
                </a:cxn>
                <a:cxn ang="0">
                  <a:pos x="130" y="86"/>
                </a:cxn>
                <a:cxn ang="0">
                  <a:pos x="130" y="74"/>
                </a:cxn>
                <a:cxn ang="0">
                  <a:pos x="118" y="45"/>
                </a:cxn>
                <a:cxn ang="0">
                  <a:pos x="102" y="29"/>
                </a:cxn>
                <a:cxn ang="0">
                  <a:pos x="90" y="16"/>
                </a:cxn>
                <a:cxn ang="0">
                  <a:pos x="61" y="0"/>
                </a:cxn>
                <a:cxn ang="0">
                  <a:pos x="32" y="16"/>
                </a:cxn>
                <a:cxn ang="0">
                  <a:pos x="0" y="29"/>
                </a:cxn>
                <a:cxn ang="0">
                  <a:pos x="0" y="29"/>
                </a:cxn>
                <a:cxn ang="0">
                  <a:pos x="16" y="45"/>
                </a:cxn>
              </a:cxnLst>
              <a:rect l="0" t="0" r="r" b="b"/>
              <a:pathLst>
                <a:path w="130" h="86">
                  <a:moveTo>
                    <a:pt x="16" y="45"/>
                  </a:moveTo>
                  <a:lnTo>
                    <a:pt x="16" y="45"/>
                  </a:lnTo>
                  <a:lnTo>
                    <a:pt x="45" y="29"/>
                  </a:lnTo>
                  <a:lnTo>
                    <a:pt x="61" y="29"/>
                  </a:lnTo>
                  <a:lnTo>
                    <a:pt x="73" y="29"/>
                  </a:lnTo>
                  <a:lnTo>
                    <a:pt x="90" y="45"/>
                  </a:lnTo>
                  <a:lnTo>
                    <a:pt x="102" y="57"/>
                  </a:lnTo>
                  <a:lnTo>
                    <a:pt x="118" y="74"/>
                  </a:lnTo>
                  <a:lnTo>
                    <a:pt x="118" y="86"/>
                  </a:lnTo>
                  <a:lnTo>
                    <a:pt x="118" y="86"/>
                  </a:lnTo>
                  <a:lnTo>
                    <a:pt x="130" y="86"/>
                  </a:lnTo>
                  <a:lnTo>
                    <a:pt x="130" y="86"/>
                  </a:lnTo>
                  <a:lnTo>
                    <a:pt x="130" y="74"/>
                  </a:lnTo>
                  <a:lnTo>
                    <a:pt x="118" y="45"/>
                  </a:lnTo>
                  <a:lnTo>
                    <a:pt x="102" y="29"/>
                  </a:lnTo>
                  <a:lnTo>
                    <a:pt x="90" y="16"/>
                  </a:lnTo>
                  <a:lnTo>
                    <a:pt x="61" y="0"/>
                  </a:lnTo>
                  <a:lnTo>
                    <a:pt x="32" y="16"/>
                  </a:lnTo>
                  <a:lnTo>
                    <a:pt x="0" y="29"/>
                  </a:lnTo>
                  <a:lnTo>
                    <a:pt x="0" y="29"/>
                  </a:lnTo>
                  <a:lnTo>
                    <a:pt x="16"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6" name="Freeform 44"/>
            <p:cNvSpPr>
              <a:spLocks/>
            </p:cNvSpPr>
            <p:nvPr/>
          </p:nvSpPr>
          <p:spPr bwMode="auto">
            <a:xfrm>
              <a:off x="3240" y="1415"/>
              <a:ext cx="102" cy="86"/>
            </a:xfrm>
            <a:custGeom>
              <a:avLst/>
              <a:gdLst/>
              <a:ahLst/>
              <a:cxnLst>
                <a:cxn ang="0">
                  <a:pos x="16" y="73"/>
                </a:cxn>
                <a:cxn ang="0">
                  <a:pos x="0" y="86"/>
                </a:cxn>
                <a:cxn ang="0">
                  <a:pos x="16" y="73"/>
                </a:cxn>
                <a:cxn ang="0">
                  <a:pos x="28" y="73"/>
                </a:cxn>
                <a:cxn ang="0">
                  <a:pos x="45" y="73"/>
                </a:cxn>
                <a:cxn ang="0">
                  <a:pos x="45" y="73"/>
                </a:cxn>
                <a:cxn ang="0">
                  <a:pos x="57" y="57"/>
                </a:cxn>
                <a:cxn ang="0">
                  <a:pos x="73" y="45"/>
                </a:cxn>
                <a:cxn ang="0">
                  <a:pos x="86" y="28"/>
                </a:cxn>
                <a:cxn ang="0">
                  <a:pos x="102" y="16"/>
                </a:cxn>
                <a:cxn ang="0">
                  <a:pos x="86" y="0"/>
                </a:cxn>
                <a:cxn ang="0">
                  <a:pos x="73" y="28"/>
                </a:cxn>
                <a:cxn ang="0">
                  <a:pos x="57" y="45"/>
                </a:cxn>
                <a:cxn ang="0">
                  <a:pos x="45" y="45"/>
                </a:cxn>
                <a:cxn ang="0">
                  <a:pos x="45" y="57"/>
                </a:cxn>
                <a:cxn ang="0">
                  <a:pos x="28" y="57"/>
                </a:cxn>
                <a:cxn ang="0">
                  <a:pos x="28" y="57"/>
                </a:cxn>
                <a:cxn ang="0">
                  <a:pos x="16" y="57"/>
                </a:cxn>
                <a:cxn ang="0">
                  <a:pos x="0" y="57"/>
                </a:cxn>
                <a:cxn ang="0">
                  <a:pos x="0" y="73"/>
                </a:cxn>
                <a:cxn ang="0">
                  <a:pos x="16" y="73"/>
                </a:cxn>
              </a:cxnLst>
              <a:rect l="0" t="0" r="r" b="b"/>
              <a:pathLst>
                <a:path w="102" h="86">
                  <a:moveTo>
                    <a:pt x="16" y="73"/>
                  </a:moveTo>
                  <a:lnTo>
                    <a:pt x="0" y="86"/>
                  </a:lnTo>
                  <a:lnTo>
                    <a:pt x="16" y="73"/>
                  </a:lnTo>
                  <a:lnTo>
                    <a:pt x="28" y="73"/>
                  </a:lnTo>
                  <a:lnTo>
                    <a:pt x="45" y="73"/>
                  </a:lnTo>
                  <a:lnTo>
                    <a:pt x="45" y="73"/>
                  </a:lnTo>
                  <a:lnTo>
                    <a:pt x="57" y="57"/>
                  </a:lnTo>
                  <a:lnTo>
                    <a:pt x="73" y="45"/>
                  </a:lnTo>
                  <a:lnTo>
                    <a:pt x="86" y="28"/>
                  </a:lnTo>
                  <a:lnTo>
                    <a:pt x="102" y="16"/>
                  </a:lnTo>
                  <a:lnTo>
                    <a:pt x="86" y="0"/>
                  </a:lnTo>
                  <a:lnTo>
                    <a:pt x="73" y="28"/>
                  </a:lnTo>
                  <a:lnTo>
                    <a:pt x="57" y="45"/>
                  </a:lnTo>
                  <a:lnTo>
                    <a:pt x="45" y="45"/>
                  </a:lnTo>
                  <a:lnTo>
                    <a:pt x="45" y="57"/>
                  </a:lnTo>
                  <a:lnTo>
                    <a:pt x="28" y="57"/>
                  </a:lnTo>
                  <a:lnTo>
                    <a:pt x="28" y="57"/>
                  </a:lnTo>
                  <a:lnTo>
                    <a:pt x="16" y="57"/>
                  </a:lnTo>
                  <a:lnTo>
                    <a:pt x="0" y="57"/>
                  </a:lnTo>
                  <a:lnTo>
                    <a:pt x="0" y="73"/>
                  </a:lnTo>
                  <a:lnTo>
                    <a:pt x="16"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7" name="Freeform 45"/>
            <p:cNvSpPr>
              <a:spLocks/>
            </p:cNvSpPr>
            <p:nvPr/>
          </p:nvSpPr>
          <p:spPr bwMode="auto">
            <a:xfrm>
              <a:off x="3240" y="1488"/>
              <a:ext cx="216" cy="86"/>
            </a:xfrm>
            <a:custGeom>
              <a:avLst/>
              <a:gdLst/>
              <a:ahLst/>
              <a:cxnLst>
                <a:cxn ang="0">
                  <a:pos x="216" y="74"/>
                </a:cxn>
                <a:cxn ang="0">
                  <a:pos x="216" y="74"/>
                </a:cxn>
                <a:cxn ang="0">
                  <a:pos x="159" y="74"/>
                </a:cxn>
                <a:cxn ang="0">
                  <a:pos x="118" y="57"/>
                </a:cxn>
                <a:cxn ang="0">
                  <a:pos x="73" y="45"/>
                </a:cxn>
                <a:cxn ang="0">
                  <a:pos x="45" y="29"/>
                </a:cxn>
                <a:cxn ang="0">
                  <a:pos x="28" y="13"/>
                </a:cxn>
                <a:cxn ang="0">
                  <a:pos x="16" y="0"/>
                </a:cxn>
                <a:cxn ang="0">
                  <a:pos x="16" y="0"/>
                </a:cxn>
                <a:cxn ang="0">
                  <a:pos x="16" y="0"/>
                </a:cxn>
                <a:cxn ang="0">
                  <a:pos x="0" y="0"/>
                </a:cxn>
                <a:cxn ang="0">
                  <a:pos x="0" y="13"/>
                </a:cxn>
                <a:cxn ang="0">
                  <a:pos x="16" y="13"/>
                </a:cxn>
                <a:cxn ang="0">
                  <a:pos x="16" y="29"/>
                </a:cxn>
                <a:cxn ang="0">
                  <a:pos x="45" y="45"/>
                </a:cxn>
                <a:cxn ang="0">
                  <a:pos x="73" y="57"/>
                </a:cxn>
                <a:cxn ang="0">
                  <a:pos x="102" y="74"/>
                </a:cxn>
                <a:cxn ang="0">
                  <a:pos x="159" y="86"/>
                </a:cxn>
                <a:cxn ang="0">
                  <a:pos x="216" y="86"/>
                </a:cxn>
                <a:cxn ang="0">
                  <a:pos x="216" y="86"/>
                </a:cxn>
                <a:cxn ang="0">
                  <a:pos x="216" y="74"/>
                </a:cxn>
              </a:cxnLst>
              <a:rect l="0" t="0" r="r" b="b"/>
              <a:pathLst>
                <a:path w="216" h="86">
                  <a:moveTo>
                    <a:pt x="216" y="74"/>
                  </a:moveTo>
                  <a:lnTo>
                    <a:pt x="216" y="74"/>
                  </a:lnTo>
                  <a:lnTo>
                    <a:pt x="159" y="74"/>
                  </a:lnTo>
                  <a:lnTo>
                    <a:pt x="118" y="57"/>
                  </a:lnTo>
                  <a:lnTo>
                    <a:pt x="73" y="45"/>
                  </a:lnTo>
                  <a:lnTo>
                    <a:pt x="45" y="29"/>
                  </a:lnTo>
                  <a:lnTo>
                    <a:pt x="28" y="13"/>
                  </a:lnTo>
                  <a:lnTo>
                    <a:pt x="16" y="0"/>
                  </a:lnTo>
                  <a:lnTo>
                    <a:pt x="16" y="0"/>
                  </a:lnTo>
                  <a:lnTo>
                    <a:pt x="16" y="0"/>
                  </a:lnTo>
                  <a:lnTo>
                    <a:pt x="0" y="0"/>
                  </a:lnTo>
                  <a:lnTo>
                    <a:pt x="0" y="13"/>
                  </a:lnTo>
                  <a:lnTo>
                    <a:pt x="16" y="13"/>
                  </a:lnTo>
                  <a:lnTo>
                    <a:pt x="16" y="29"/>
                  </a:lnTo>
                  <a:lnTo>
                    <a:pt x="45" y="45"/>
                  </a:lnTo>
                  <a:lnTo>
                    <a:pt x="73" y="57"/>
                  </a:lnTo>
                  <a:lnTo>
                    <a:pt x="102" y="74"/>
                  </a:lnTo>
                  <a:lnTo>
                    <a:pt x="159" y="86"/>
                  </a:lnTo>
                  <a:lnTo>
                    <a:pt x="216" y="86"/>
                  </a:lnTo>
                  <a:lnTo>
                    <a:pt x="216" y="86"/>
                  </a:lnTo>
                  <a:lnTo>
                    <a:pt x="216"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8" name="Freeform 46"/>
            <p:cNvSpPr>
              <a:spLocks/>
            </p:cNvSpPr>
            <p:nvPr/>
          </p:nvSpPr>
          <p:spPr bwMode="auto">
            <a:xfrm>
              <a:off x="3371" y="1227"/>
              <a:ext cx="159" cy="86"/>
            </a:xfrm>
            <a:custGeom>
              <a:avLst/>
              <a:gdLst/>
              <a:ahLst/>
              <a:cxnLst>
                <a:cxn ang="0">
                  <a:pos x="159" y="86"/>
                </a:cxn>
                <a:cxn ang="0">
                  <a:pos x="159" y="73"/>
                </a:cxn>
                <a:cxn ang="0">
                  <a:pos x="147" y="57"/>
                </a:cxn>
                <a:cxn ang="0">
                  <a:pos x="147" y="45"/>
                </a:cxn>
                <a:cxn ang="0">
                  <a:pos x="130" y="28"/>
                </a:cxn>
                <a:cxn ang="0">
                  <a:pos x="118" y="16"/>
                </a:cxn>
                <a:cxn ang="0">
                  <a:pos x="102" y="16"/>
                </a:cxn>
                <a:cxn ang="0">
                  <a:pos x="85" y="0"/>
                </a:cxn>
                <a:cxn ang="0">
                  <a:pos x="73" y="0"/>
                </a:cxn>
                <a:cxn ang="0">
                  <a:pos x="57" y="0"/>
                </a:cxn>
                <a:cxn ang="0">
                  <a:pos x="45" y="16"/>
                </a:cxn>
                <a:cxn ang="0">
                  <a:pos x="28" y="16"/>
                </a:cxn>
                <a:cxn ang="0">
                  <a:pos x="16" y="28"/>
                </a:cxn>
                <a:cxn ang="0">
                  <a:pos x="16" y="45"/>
                </a:cxn>
                <a:cxn ang="0">
                  <a:pos x="0" y="57"/>
                </a:cxn>
                <a:cxn ang="0">
                  <a:pos x="0" y="73"/>
                </a:cxn>
                <a:cxn ang="0">
                  <a:pos x="0" y="86"/>
                </a:cxn>
                <a:cxn ang="0">
                  <a:pos x="159" y="86"/>
                </a:cxn>
              </a:cxnLst>
              <a:rect l="0" t="0" r="r" b="b"/>
              <a:pathLst>
                <a:path w="159" h="86">
                  <a:moveTo>
                    <a:pt x="159" y="86"/>
                  </a:moveTo>
                  <a:lnTo>
                    <a:pt x="159" y="73"/>
                  </a:lnTo>
                  <a:lnTo>
                    <a:pt x="147" y="57"/>
                  </a:lnTo>
                  <a:lnTo>
                    <a:pt x="147" y="45"/>
                  </a:lnTo>
                  <a:lnTo>
                    <a:pt x="130" y="28"/>
                  </a:lnTo>
                  <a:lnTo>
                    <a:pt x="118" y="16"/>
                  </a:lnTo>
                  <a:lnTo>
                    <a:pt x="102" y="16"/>
                  </a:lnTo>
                  <a:lnTo>
                    <a:pt x="85" y="0"/>
                  </a:lnTo>
                  <a:lnTo>
                    <a:pt x="73" y="0"/>
                  </a:lnTo>
                  <a:lnTo>
                    <a:pt x="57" y="0"/>
                  </a:lnTo>
                  <a:lnTo>
                    <a:pt x="45" y="16"/>
                  </a:lnTo>
                  <a:lnTo>
                    <a:pt x="28" y="16"/>
                  </a:lnTo>
                  <a:lnTo>
                    <a:pt x="16" y="28"/>
                  </a:lnTo>
                  <a:lnTo>
                    <a:pt x="16" y="45"/>
                  </a:lnTo>
                  <a:lnTo>
                    <a:pt x="0" y="57"/>
                  </a:lnTo>
                  <a:lnTo>
                    <a:pt x="0" y="73"/>
                  </a:lnTo>
                  <a:lnTo>
                    <a:pt x="0" y="86"/>
                  </a:lnTo>
                  <a:lnTo>
                    <a:pt x="159" y="86"/>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9" name="Freeform 47"/>
            <p:cNvSpPr>
              <a:spLocks/>
            </p:cNvSpPr>
            <p:nvPr/>
          </p:nvSpPr>
          <p:spPr bwMode="auto">
            <a:xfrm>
              <a:off x="3444" y="1215"/>
              <a:ext cx="86" cy="98"/>
            </a:xfrm>
            <a:custGeom>
              <a:avLst/>
              <a:gdLst/>
              <a:ahLst/>
              <a:cxnLst>
                <a:cxn ang="0">
                  <a:pos x="0" y="28"/>
                </a:cxn>
                <a:cxn ang="0">
                  <a:pos x="0" y="28"/>
                </a:cxn>
                <a:cxn ang="0">
                  <a:pos x="12" y="28"/>
                </a:cxn>
                <a:cxn ang="0">
                  <a:pos x="29" y="28"/>
                </a:cxn>
                <a:cxn ang="0">
                  <a:pos x="45" y="40"/>
                </a:cxn>
                <a:cxn ang="0">
                  <a:pos x="57" y="40"/>
                </a:cxn>
                <a:cxn ang="0">
                  <a:pos x="57" y="57"/>
                </a:cxn>
                <a:cxn ang="0">
                  <a:pos x="74" y="69"/>
                </a:cxn>
                <a:cxn ang="0">
                  <a:pos x="74" y="85"/>
                </a:cxn>
                <a:cxn ang="0">
                  <a:pos x="74" y="98"/>
                </a:cxn>
                <a:cxn ang="0">
                  <a:pos x="86" y="98"/>
                </a:cxn>
                <a:cxn ang="0">
                  <a:pos x="86" y="85"/>
                </a:cxn>
                <a:cxn ang="0">
                  <a:pos x="86" y="69"/>
                </a:cxn>
                <a:cxn ang="0">
                  <a:pos x="74" y="57"/>
                </a:cxn>
                <a:cxn ang="0">
                  <a:pos x="74" y="28"/>
                </a:cxn>
                <a:cxn ang="0">
                  <a:pos x="57" y="28"/>
                </a:cxn>
                <a:cxn ang="0">
                  <a:pos x="45" y="12"/>
                </a:cxn>
                <a:cxn ang="0">
                  <a:pos x="12" y="12"/>
                </a:cxn>
                <a:cxn ang="0">
                  <a:pos x="0" y="0"/>
                </a:cxn>
                <a:cxn ang="0">
                  <a:pos x="0" y="0"/>
                </a:cxn>
                <a:cxn ang="0">
                  <a:pos x="0" y="28"/>
                </a:cxn>
              </a:cxnLst>
              <a:rect l="0" t="0" r="r" b="b"/>
              <a:pathLst>
                <a:path w="86" h="98">
                  <a:moveTo>
                    <a:pt x="0" y="28"/>
                  </a:moveTo>
                  <a:lnTo>
                    <a:pt x="0" y="28"/>
                  </a:lnTo>
                  <a:lnTo>
                    <a:pt x="12" y="28"/>
                  </a:lnTo>
                  <a:lnTo>
                    <a:pt x="29" y="28"/>
                  </a:lnTo>
                  <a:lnTo>
                    <a:pt x="45" y="40"/>
                  </a:lnTo>
                  <a:lnTo>
                    <a:pt x="57" y="40"/>
                  </a:lnTo>
                  <a:lnTo>
                    <a:pt x="57" y="57"/>
                  </a:lnTo>
                  <a:lnTo>
                    <a:pt x="74" y="69"/>
                  </a:lnTo>
                  <a:lnTo>
                    <a:pt x="74" y="85"/>
                  </a:lnTo>
                  <a:lnTo>
                    <a:pt x="74" y="98"/>
                  </a:lnTo>
                  <a:lnTo>
                    <a:pt x="86" y="98"/>
                  </a:lnTo>
                  <a:lnTo>
                    <a:pt x="86" y="85"/>
                  </a:lnTo>
                  <a:lnTo>
                    <a:pt x="86" y="69"/>
                  </a:lnTo>
                  <a:lnTo>
                    <a:pt x="74" y="57"/>
                  </a:lnTo>
                  <a:lnTo>
                    <a:pt x="74" y="28"/>
                  </a:lnTo>
                  <a:lnTo>
                    <a:pt x="57" y="28"/>
                  </a:lnTo>
                  <a:lnTo>
                    <a:pt x="45" y="12"/>
                  </a:lnTo>
                  <a:lnTo>
                    <a:pt x="12" y="12"/>
                  </a:lnTo>
                  <a:lnTo>
                    <a:pt x="0" y="0"/>
                  </a:lnTo>
                  <a:lnTo>
                    <a:pt x="0" y="0"/>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0" name="Freeform 48"/>
            <p:cNvSpPr>
              <a:spLocks/>
            </p:cNvSpPr>
            <p:nvPr/>
          </p:nvSpPr>
          <p:spPr bwMode="auto">
            <a:xfrm>
              <a:off x="3358" y="1215"/>
              <a:ext cx="86" cy="98"/>
            </a:xfrm>
            <a:custGeom>
              <a:avLst/>
              <a:gdLst/>
              <a:ahLst/>
              <a:cxnLst>
                <a:cxn ang="0">
                  <a:pos x="13" y="98"/>
                </a:cxn>
                <a:cxn ang="0">
                  <a:pos x="13" y="85"/>
                </a:cxn>
                <a:cxn ang="0">
                  <a:pos x="29" y="69"/>
                </a:cxn>
                <a:cxn ang="0">
                  <a:pos x="29" y="57"/>
                </a:cxn>
                <a:cxn ang="0">
                  <a:pos x="41" y="40"/>
                </a:cxn>
                <a:cxn ang="0">
                  <a:pos x="58" y="40"/>
                </a:cxn>
                <a:cxn ang="0">
                  <a:pos x="58" y="28"/>
                </a:cxn>
                <a:cxn ang="0">
                  <a:pos x="70" y="28"/>
                </a:cxn>
                <a:cxn ang="0">
                  <a:pos x="86" y="28"/>
                </a:cxn>
                <a:cxn ang="0">
                  <a:pos x="86" y="0"/>
                </a:cxn>
                <a:cxn ang="0">
                  <a:pos x="70" y="12"/>
                </a:cxn>
                <a:cxn ang="0">
                  <a:pos x="58" y="12"/>
                </a:cxn>
                <a:cxn ang="0">
                  <a:pos x="41" y="28"/>
                </a:cxn>
                <a:cxn ang="0">
                  <a:pos x="29" y="28"/>
                </a:cxn>
                <a:cxn ang="0">
                  <a:pos x="13" y="57"/>
                </a:cxn>
                <a:cxn ang="0">
                  <a:pos x="13" y="69"/>
                </a:cxn>
                <a:cxn ang="0">
                  <a:pos x="0" y="85"/>
                </a:cxn>
                <a:cxn ang="0">
                  <a:pos x="0" y="98"/>
                </a:cxn>
                <a:cxn ang="0">
                  <a:pos x="13" y="98"/>
                </a:cxn>
              </a:cxnLst>
              <a:rect l="0" t="0" r="r" b="b"/>
              <a:pathLst>
                <a:path w="86" h="98">
                  <a:moveTo>
                    <a:pt x="13" y="98"/>
                  </a:moveTo>
                  <a:lnTo>
                    <a:pt x="13" y="85"/>
                  </a:lnTo>
                  <a:lnTo>
                    <a:pt x="29" y="69"/>
                  </a:lnTo>
                  <a:lnTo>
                    <a:pt x="29" y="57"/>
                  </a:lnTo>
                  <a:lnTo>
                    <a:pt x="41" y="40"/>
                  </a:lnTo>
                  <a:lnTo>
                    <a:pt x="58" y="40"/>
                  </a:lnTo>
                  <a:lnTo>
                    <a:pt x="58" y="28"/>
                  </a:lnTo>
                  <a:lnTo>
                    <a:pt x="70" y="28"/>
                  </a:lnTo>
                  <a:lnTo>
                    <a:pt x="86" y="28"/>
                  </a:lnTo>
                  <a:lnTo>
                    <a:pt x="86" y="0"/>
                  </a:lnTo>
                  <a:lnTo>
                    <a:pt x="70" y="12"/>
                  </a:lnTo>
                  <a:lnTo>
                    <a:pt x="58" y="12"/>
                  </a:lnTo>
                  <a:lnTo>
                    <a:pt x="41" y="28"/>
                  </a:lnTo>
                  <a:lnTo>
                    <a:pt x="29" y="28"/>
                  </a:lnTo>
                  <a:lnTo>
                    <a:pt x="13" y="57"/>
                  </a:lnTo>
                  <a:lnTo>
                    <a:pt x="13" y="69"/>
                  </a:lnTo>
                  <a:lnTo>
                    <a:pt x="0" y="85"/>
                  </a:lnTo>
                  <a:lnTo>
                    <a:pt x="0" y="98"/>
                  </a:lnTo>
                  <a:lnTo>
                    <a:pt x="13"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1" name="Freeform 49"/>
            <p:cNvSpPr>
              <a:spLocks/>
            </p:cNvSpPr>
            <p:nvPr/>
          </p:nvSpPr>
          <p:spPr bwMode="auto">
            <a:xfrm>
              <a:off x="3358" y="1096"/>
              <a:ext cx="58" cy="86"/>
            </a:xfrm>
            <a:custGeom>
              <a:avLst/>
              <a:gdLst/>
              <a:ahLst/>
              <a:cxnLst>
                <a:cxn ang="0">
                  <a:pos x="29" y="86"/>
                </a:cxn>
                <a:cxn ang="0">
                  <a:pos x="41" y="86"/>
                </a:cxn>
                <a:cxn ang="0">
                  <a:pos x="58" y="74"/>
                </a:cxn>
                <a:cxn ang="0">
                  <a:pos x="58" y="57"/>
                </a:cxn>
                <a:cxn ang="0">
                  <a:pos x="58" y="45"/>
                </a:cxn>
                <a:cxn ang="0">
                  <a:pos x="58" y="29"/>
                </a:cxn>
                <a:cxn ang="0">
                  <a:pos x="58" y="16"/>
                </a:cxn>
                <a:cxn ang="0">
                  <a:pos x="41" y="16"/>
                </a:cxn>
                <a:cxn ang="0">
                  <a:pos x="29" y="0"/>
                </a:cxn>
                <a:cxn ang="0">
                  <a:pos x="29" y="16"/>
                </a:cxn>
                <a:cxn ang="0">
                  <a:pos x="13" y="16"/>
                </a:cxn>
                <a:cxn ang="0">
                  <a:pos x="0" y="29"/>
                </a:cxn>
                <a:cxn ang="0">
                  <a:pos x="0" y="45"/>
                </a:cxn>
                <a:cxn ang="0">
                  <a:pos x="0" y="57"/>
                </a:cxn>
                <a:cxn ang="0">
                  <a:pos x="13" y="74"/>
                </a:cxn>
                <a:cxn ang="0">
                  <a:pos x="29" y="86"/>
                </a:cxn>
                <a:cxn ang="0">
                  <a:pos x="29" y="86"/>
                </a:cxn>
              </a:cxnLst>
              <a:rect l="0" t="0" r="r" b="b"/>
              <a:pathLst>
                <a:path w="58" h="86">
                  <a:moveTo>
                    <a:pt x="29" y="86"/>
                  </a:moveTo>
                  <a:lnTo>
                    <a:pt x="41" y="86"/>
                  </a:lnTo>
                  <a:lnTo>
                    <a:pt x="58" y="74"/>
                  </a:lnTo>
                  <a:lnTo>
                    <a:pt x="58" y="57"/>
                  </a:lnTo>
                  <a:lnTo>
                    <a:pt x="58" y="45"/>
                  </a:lnTo>
                  <a:lnTo>
                    <a:pt x="58" y="29"/>
                  </a:lnTo>
                  <a:lnTo>
                    <a:pt x="58" y="16"/>
                  </a:lnTo>
                  <a:lnTo>
                    <a:pt x="41" y="16"/>
                  </a:lnTo>
                  <a:lnTo>
                    <a:pt x="29" y="0"/>
                  </a:lnTo>
                  <a:lnTo>
                    <a:pt x="29" y="16"/>
                  </a:lnTo>
                  <a:lnTo>
                    <a:pt x="13" y="16"/>
                  </a:lnTo>
                  <a:lnTo>
                    <a:pt x="0" y="29"/>
                  </a:lnTo>
                  <a:lnTo>
                    <a:pt x="0" y="45"/>
                  </a:lnTo>
                  <a:lnTo>
                    <a:pt x="0" y="57"/>
                  </a:lnTo>
                  <a:lnTo>
                    <a:pt x="13" y="74"/>
                  </a:lnTo>
                  <a:lnTo>
                    <a:pt x="29" y="86"/>
                  </a:lnTo>
                  <a:lnTo>
                    <a:pt x="29"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2" name="Freeform 50"/>
            <p:cNvSpPr>
              <a:spLocks/>
            </p:cNvSpPr>
            <p:nvPr/>
          </p:nvSpPr>
          <p:spPr bwMode="auto">
            <a:xfrm>
              <a:off x="3387" y="1039"/>
              <a:ext cx="1" cy="45"/>
            </a:xfrm>
            <a:custGeom>
              <a:avLst/>
              <a:gdLst/>
              <a:ahLst/>
              <a:cxnLst>
                <a:cxn ang="0">
                  <a:pos x="0" y="45"/>
                </a:cxn>
                <a:cxn ang="0">
                  <a:pos x="0" y="0"/>
                </a:cxn>
                <a:cxn ang="0">
                  <a:pos x="0" y="45"/>
                </a:cxn>
              </a:cxnLst>
              <a:rect l="0" t="0" r="r" b="b"/>
              <a:pathLst>
                <a:path h="45">
                  <a:moveTo>
                    <a:pt x="0" y="45"/>
                  </a:moveTo>
                  <a:lnTo>
                    <a:pt x="0" y="0"/>
                  </a:lnTo>
                  <a:lnTo>
                    <a:pt x="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3" name="Freeform 51"/>
            <p:cNvSpPr>
              <a:spLocks/>
            </p:cNvSpPr>
            <p:nvPr/>
          </p:nvSpPr>
          <p:spPr bwMode="auto">
            <a:xfrm>
              <a:off x="3371" y="1039"/>
              <a:ext cx="28" cy="45"/>
            </a:xfrm>
            <a:custGeom>
              <a:avLst/>
              <a:gdLst/>
              <a:ahLst/>
              <a:cxnLst>
                <a:cxn ang="0">
                  <a:pos x="16" y="0"/>
                </a:cxn>
                <a:cxn ang="0">
                  <a:pos x="0" y="0"/>
                </a:cxn>
                <a:cxn ang="0">
                  <a:pos x="0" y="45"/>
                </a:cxn>
                <a:cxn ang="0">
                  <a:pos x="28" y="45"/>
                </a:cxn>
                <a:cxn ang="0">
                  <a:pos x="28" y="0"/>
                </a:cxn>
                <a:cxn ang="0">
                  <a:pos x="16" y="0"/>
                </a:cxn>
              </a:cxnLst>
              <a:rect l="0" t="0" r="r" b="b"/>
              <a:pathLst>
                <a:path w="28" h="45">
                  <a:moveTo>
                    <a:pt x="16" y="0"/>
                  </a:moveTo>
                  <a:lnTo>
                    <a:pt x="0" y="0"/>
                  </a:lnTo>
                  <a:lnTo>
                    <a:pt x="0" y="45"/>
                  </a:lnTo>
                  <a:lnTo>
                    <a:pt x="28" y="45"/>
                  </a:lnTo>
                  <a:lnTo>
                    <a:pt x="28"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4" name="Freeform 52"/>
            <p:cNvSpPr>
              <a:spLocks/>
            </p:cNvSpPr>
            <p:nvPr/>
          </p:nvSpPr>
          <p:spPr bwMode="auto">
            <a:xfrm>
              <a:off x="3342" y="1039"/>
              <a:ext cx="16" cy="45"/>
            </a:xfrm>
            <a:custGeom>
              <a:avLst/>
              <a:gdLst/>
              <a:ahLst/>
              <a:cxnLst>
                <a:cxn ang="0">
                  <a:pos x="16" y="45"/>
                </a:cxn>
                <a:cxn ang="0">
                  <a:pos x="0" y="0"/>
                </a:cxn>
                <a:cxn ang="0">
                  <a:pos x="16" y="45"/>
                </a:cxn>
              </a:cxnLst>
              <a:rect l="0" t="0" r="r" b="b"/>
              <a:pathLst>
                <a:path w="16" h="45">
                  <a:moveTo>
                    <a:pt x="16" y="45"/>
                  </a:moveTo>
                  <a:lnTo>
                    <a:pt x="0" y="0"/>
                  </a:lnTo>
                  <a:lnTo>
                    <a:pt x="16"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5" name="Freeform 53"/>
            <p:cNvSpPr>
              <a:spLocks/>
            </p:cNvSpPr>
            <p:nvPr/>
          </p:nvSpPr>
          <p:spPr bwMode="auto">
            <a:xfrm>
              <a:off x="3342" y="1039"/>
              <a:ext cx="29" cy="45"/>
            </a:xfrm>
            <a:custGeom>
              <a:avLst/>
              <a:gdLst/>
              <a:ahLst/>
              <a:cxnLst>
                <a:cxn ang="0">
                  <a:pos x="0" y="0"/>
                </a:cxn>
                <a:cxn ang="0">
                  <a:pos x="0" y="16"/>
                </a:cxn>
                <a:cxn ang="0">
                  <a:pos x="16" y="45"/>
                </a:cxn>
                <a:cxn ang="0">
                  <a:pos x="29" y="45"/>
                </a:cxn>
                <a:cxn ang="0">
                  <a:pos x="16" y="0"/>
                </a:cxn>
                <a:cxn ang="0">
                  <a:pos x="0" y="0"/>
                </a:cxn>
              </a:cxnLst>
              <a:rect l="0" t="0" r="r" b="b"/>
              <a:pathLst>
                <a:path w="29" h="45">
                  <a:moveTo>
                    <a:pt x="0" y="0"/>
                  </a:moveTo>
                  <a:lnTo>
                    <a:pt x="0" y="16"/>
                  </a:lnTo>
                  <a:lnTo>
                    <a:pt x="16" y="45"/>
                  </a:lnTo>
                  <a:lnTo>
                    <a:pt x="29" y="45"/>
                  </a:lnTo>
                  <a:lnTo>
                    <a:pt x="1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6" name="Freeform 54"/>
            <p:cNvSpPr>
              <a:spLocks/>
            </p:cNvSpPr>
            <p:nvPr/>
          </p:nvSpPr>
          <p:spPr bwMode="auto">
            <a:xfrm>
              <a:off x="3416" y="1039"/>
              <a:ext cx="12" cy="45"/>
            </a:xfrm>
            <a:custGeom>
              <a:avLst/>
              <a:gdLst/>
              <a:ahLst/>
              <a:cxnLst>
                <a:cxn ang="0">
                  <a:pos x="0" y="45"/>
                </a:cxn>
                <a:cxn ang="0">
                  <a:pos x="12" y="0"/>
                </a:cxn>
                <a:cxn ang="0">
                  <a:pos x="0" y="45"/>
                </a:cxn>
              </a:cxnLst>
              <a:rect l="0" t="0" r="r" b="b"/>
              <a:pathLst>
                <a:path w="12" h="45">
                  <a:moveTo>
                    <a:pt x="0" y="45"/>
                  </a:moveTo>
                  <a:lnTo>
                    <a:pt x="12" y="0"/>
                  </a:lnTo>
                  <a:lnTo>
                    <a:pt x="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7" name="Freeform 55"/>
            <p:cNvSpPr>
              <a:spLocks/>
            </p:cNvSpPr>
            <p:nvPr/>
          </p:nvSpPr>
          <p:spPr bwMode="auto">
            <a:xfrm>
              <a:off x="3399" y="1039"/>
              <a:ext cx="29" cy="45"/>
            </a:xfrm>
            <a:custGeom>
              <a:avLst/>
              <a:gdLst/>
              <a:ahLst/>
              <a:cxnLst>
                <a:cxn ang="0">
                  <a:pos x="29" y="0"/>
                </a:cxn>
                <a:cxn ang="0">
                  <a:pos x="17" y="0"/>
                </a:cxn>
                <a:cxn ang="0">
                  <a:pos x="0" y="45"/>
                </a:cxn>
                <a:cxn ang="0">
                  <a:pos x="17" y="45"/>
                </a:cxn>
                <a:cxn ang="0">
                  <a:pos x="29" y="16"/>
                </a:cxn>
                <a:cxn ang="0">
                  <a:pos x="29" y="0"/>
                </a:cxn>
              </a:cxnLst>
              <a:rect l="0" t="0" r="r" b="b"/>
              <a:pathLst>
                <a:path w="29" h="45">
                  <a:moveTo>
                    <a:pt x="29" y="0"/>
                  </a:moveTo>
                  <a:lnTo>
                    <a:pt x="17" y="0"/>
                  </a:lnTo>
                  <a:lnTo>
                    <a:pt x="0" y="45"/>
                  </a:lnTo>
                  <a:lnTo>
                    <a:pt x="17" y="45"/>
                  </a:lnTo>
                  <a:lnTo>
                    <a:pt x="29" y="16"/>
                  </a:lnTo>
                  <a:lnTo>
                    <a:pt x="2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8" name="Freeform 56"/>
            <p:cNvSpPr>
              <a:spLocks/>
            </p:cNvSpPr>
            <p:nvPr/>
          </p:nvSpPr>
          <p:spPr bwMode="auto">
            <a:xfrm>
              <a:off x="3489" y="1096"/>
              <a:ext cx="57" cy="86"/>
            </a:xfrm>
            <a:custGeom>
              <a:avLst/>
              <a:gdLst/>
              <a:ahLst/>
              <a:cxnLst>
                <a:cxn ang="0">
                  <a:pos x="29" y="86"/>
                </a:cxn>
                <a:cxn ang="0">
                  <a:pos x="41" y="86"/>
                </a:cxn>
                <a:cxn ang="0">
                  <a:pos x="41" y="74"/>
                </a:cxn>
                <a:cxn ang="0">
                  <a:pos x="57" y="57"/>
                </a:cxn>
                <a:cxn ang="0">
                  <a:pos x="57" y="45"/>
                </a:cxn>
                <a:cxn ang="0">
                  <a:pos x="57" y="29"/>
                </a:cxn>
                <a:cxn ang="0">
                  <a:pos x="41" y="16"/>
                </a:cxn>
                <a:cxn ang="0">
                  <a:pos x="41" y="16"/>
                </a:cxn>
                <a:cxn ang="0">
                  <a:pos x="29" y="0"/>
                </a:cxn>
                <a:cxn ang="0">
                  <a:pos x="12" y="16"/>
                </a:cxn>
                <a:cxn ang="0">
                  <a:pos x="12" y="16"/>
                </a:cxn>
                <a:cxn ang="0">
                  <a:pos x="0" y="29"/>
                </a:cxn>
                <a:cxn ang="0">
                  <a:pos x="0" y="45"/>
                </a:cxn>
                <a:cxn ang="0">
                  <a:pos x="0" y="57"/>
                </a:cxn>
                <a:cxn ang="0">
                  <a:pos x="12" y="74"/>
                </a:cxn>
                <a:cxn ang="0">
                  <a:pos x="12" y="86"/>
                </a:cxn>
                <a:cxn ang="0">
                  <a:pos x="29" y="86"/>
                </a:cxn>
              </a:cxnLst>
              <a:rect l="0" t="0" r="r" b="b"/>
              <a:pathLst>
                <a:path w="57" h="86">
                  <a:moveTo>
                    <a:pt x="29" y="86"/>
                  </a:moveTo>
                  <a:lnTo>
                    <a:pt x="41" y="86"/>
                  </a:lnTo>
                  <a:lnTo>
                    <a:pt x="41" y="74"/>
                  </a:lnTo>
                  <a:lnTo>
                    <a:pt x="57" y="57"/>
                  </a:lnTo>
                  <a:lnTo>
                    <a:pt x="57" y="45"/>
                  </a:lnTo>
                  <a:lnTo>
                    <a:pt x="57" y="29"/>
                  </a:lnTo>
                  <a:lnTo>
                    <a:pt x="41" y="16"/>
                  </a:lnTo>
                  <a:lnTo>
                    <a:pt x="41" y="16"/>
                  </a:lnTo>
                  <a:lnTo>
                    <a:pt x="29" y="0"/>
                  </a:lnTo>
                  <a:lnTo>
                    <a:pt x="12" y="16"/>
                  </a:lnTo>
                  <a:lnTo>
                    <a:pt x="12" y="16"/>
                  </a:lnTo>
                  <a:lnTo>
                    <a:pt x="0" y="29"/>
                  </a:lnTo>
                  <a:lnTo>
                    <a:pt x="0" y="45"/>
                  </a:lnTo>
                  <a:lnTo>
                    <a:pt x="0" y="57"/>
                  </a:lnTo>
                  <a:lnTo>
                    <a:pt x="12" y="74"/>
                  </a:lnTo>
                  <a:lnTo>
                    <a:pt x="12" y="86"/>
                  </a:lnTo>
                  <a:lnTo>
                    <a:pt x="29"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9" name="Freeform 57"/>
            <p:cNvSpPr>
              <a:spLocks/>
            </p:cNvSpPr>
            <p:nvPr/>
          </p:nvSpPr>
          <p:spPr bwMode="auto">
            <a:xfrm>
              <a:off x="3518" y="1039"/>
              <a:ext cx="1" cy="45"/>
            </a:xfrm>
            <a:custGeom>
              <a:avLst/>
              <a:gdLst/>
              <a:ahLst/>
              <a:cxnLst>
                <a:cxn ang="0">
                  <a:pos x="0" y="45"/>
                </a:cxn>
                <a:cxn ang="0">
                  <a:pos x="0" y="0"/>
                </a:cxn>
                <a:cxn ang="0">
                  <a:pos x="0" y="45"/>
                </a:cxn>
              </a:cxnLst>
              <a:rect l="0" t="0" r="r" b="b"/>
              <a:pathLst>
                <a:path h="45">
                  <a:moveTo>
                    <a:pt x="0" y="45"/>
                  </a:moveTo>
                  <a:lnTo>
                    <a:pt x="0" y="0"/>
                  </a:lnTo>
                  <a:lnTo>
                    <a:pt x="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0" name="Freeform 58"/>
            <p:cNvSpPr>
              <a:spLocks/>
            </p:cNvSpPr>
            <p:nvPr/>
          </p:nvSpPr>
          <p:spPr bwMode="auto">
            <a:xfrm>
              <a:off x="3501" y="1039"/>
              <a:ext cx="17" cy="45"/>
            </a:xfrm>
            <a:custGeom>
              <a:avLst/>
              <a:gdLst/>
              <a:ahLst/>
              <a:cxnLst>
                <a:cxn ang="0">
                  <a:pos x="17" y="0"/>
                </a:cxn>
                <a:cxn ang="0">
                  <a:pos x="0" y="0"/>
                </a:cxn>
                <a:cxn ang="0">
                  <a:pos x="0" y="45"/>
                </a:cxn>
                <a:cxn ang="0">
                  <a:pos x="17" y="45"/>
                </a:cxn>
                <a:cxn ang="0">
                  <a:pos x="17" y="0"/>
                </a:cxn>
                <a:cxn ang="0">
                  <a:pos x="17" y="0"/>
                </a:cxn>
              </a:cxnLst>
              <a:rect l="0" t="0" r="r" b="b"/>
              <a:pathLst>
                <a:path w="17" h="45">
                  <a:moveTo>
                    <a:pt x="17" y="0"/>
                  </a:moveTo>
                  <a:lnTo>
                    <a:pt x="0" y="0"/>
                  </a:lnTo>
                  <a:lnTo>
                    <a:pt x="0" y="45"/>
                  </a:lnTo>
                  <a:lnTo>
                    <a:pt x="17" y="45"/>
                  </a:lnTo>
                  <a:lnTo>
                    <a:pt x="17" y="0"/>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1" name="Freeform 59"/>
            <p:cNvSpPr>
              <a:spLocks/>
            </p:cNvSpPr>
            <p:nvPr/>
          </p:nvSpPr>
          <p:spPr bwMode="auto">
            <a:xfrm>
              <a:off x="3473" y="1039"/>
              <a:ext cx="16" cy="45"/>
            </a:xfrm>
            <a:custGeom>
              <a:avLst/>
              <a:gdLst/>
              <a:ahLst/>
              <a:cxnLst>
                <a:cxn ang="0">
                  <a:pos x="16" y="45"/>
                </a:cxn>
                <a:cxn ang="0">
                  <a:pos x="0" y="0"/>
                </a:cxn>
                <a:cxn ang="0">
                  <a:pos x="16" y="45"/>
                </a:cxn>
              </a:cxnLst>
              <a:rect l="0" t="0" r="r" b="b"/>
              <a:pathLst>
                <a:path w="16" h="45">
                  <a:moveTo>
                    <a:pt x="16" y="45"/>
                  </a:moveTo>
                  <a:lnTo>
                    <a:pt x="0" y="0"/>
                  </a:lnTo>
                  <a:lnTo>
                    <a:pt x="16"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2" name="Freeform 60"/>
            <p:cNvSpPr>
              <a:spLocks/>
            </p:cNvSpPr>
            <p:nvPr/>
          </p:nvSpPr>
          <p:spPr bwMode="auto">
            <a:xfrm>
              <a:off x="3456" y="1039"/>
              <a:ext cx="45" cy="45"/>
            </a:xfrm>
            <a:custGeom>
              <a:avLst/>
              <a:gdLst/>
              <a:ahLst/>
              <a:cxnLst>
                <a:cxn ang="0">
                  <a:pos x="17" y="0"/>
                </a:cxn>
                <a:cxn ang="0">
                  <a:pos x="0" y="16"/>
                </a:cxn>
                <a:cxn ang="0">
                  <a:pos x="17" y="45"/>
                </a:cxn>
                <a:cxn ang="0">
                  <a:pos x="45" y="45"/>
                </a:cxn>
                <a:cxn ang="0">
                  <a:pos x="33" y="0"/>
                </a:cxn>
                <a:cxn ang="0">
                  <a:pos x="17" y="0"/>
                </a:cxn>
              </a:cxnLst>
              <a:rect l="0" t="0" r="r" b="b"/>
              <a:pathLst>
                <a:path w="45" h="45">
                  <a:moveTo>
                    <a:pt x="17" y="0"/>
                  </a:moveTo>
                  <a:lnTo>
                    <a:pt x="0" y="16"/>
                  </a:lnTo>
                  <a:lnTo>
                    <a:pt x="17" y="45"/>
                  </a:lnTo>
                  <a:lnTo>
                    <a:pt x="45" y="45"/>
                  </a:lnTo>
                  <a:lnTo>
                    <a:pt x="33" y="0"/>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3" name="Freeform 61"/>
            <p:cNvSpPr>
              <a:spLocks/>
            </p:cNvSpPr>
            <p:nvPr/>
          </p:nvSpPr>
          <p:spPr bwMode="auto">
            <a:xfrm>
              <a:off x="3530" y="1039"/>
              <a:ext cx="16" cy="45"/>
            </a:xfrm>
            <a:custGeom>
              <a:avLst/>
              <a:gdLst/>
              <a:ahLst/>
              <a:cxnLst>
                <a:cxn ang="0">
                  <a:pos x="0" y="45"/>
                </a:cxn>
                <a:cxn ang="0">
                  <a:pos x="16" y="0"/>
                </a:cxn>
                <a:cxn ang="0">
                  <a:pos x="0" y="45"/>
                </a:cxn>
              </a:cxnLst>
              <a:rect l="0" t="0" r="r" b="b"/>
              <a:pathLst>
                <a:path w="16" h="45">
                  <a:moveTo>
                    <a:pt x="0" y="45"/>
                  </a:moveTo>
                  <a:lnTo>
                    <a:pt x="16" y="0"/>
                  </a:lnTo>
                  <a:lnTo>
                    <a:pt x="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4" name="Freeform 62"/>
            <p:cNvSpPr>
              <a:spLocks/>
            </p:cNvSpPr>
            <p:nvPr/>
          </p:nvSpPr>
          <p:spPr bwMode="auto">
            <a:xfrm>
              <a:off x="3530" y="1039"/>
              <a:ext cx="29" cy="45"/>
            </a:xfrm>
            <a:custGeom>
              <a:avLst/>
              <a:gdLst/>
              <a:ahLst/>
              <a:cxnLst>
                <a:cxn ang="0">
                  <a:pos x="16" y="0"/>
                </a:cxn>
                <a:cxn ang="0">
                  <a:pos x="16" y="0"/>
                </a:cxn>
                <a:cxn ang="0">
                  <a:pos x="0" y="45"/>
                </a:cxn>
                <a:cxn ang="0">
                  <a:pos x="16" y="45"/>
                </a:cxn>
                <a:cxn ang="0">
                  <a:pos x="29" y="16"/>
                </a:cxn>
                <a:cxn ang="0">
                  <a:pos x="16" y="0"/>
                </a:cxn>
              </a:cxnLst>
              <a:rect l="0" t="0" r="r" b="b"/>
              <a:pathLst>
                <a:path w="29" h="45">
                  <a:moveTo>
                    <a:pt x="16" y="0"/>
                  </a:moveTo>
                  <a:lnTo>
                    <a:pt x="16" y="0"/>
                  </a:lnTo>
                  <a:lnTo>
                    <a:pt x="0" y="45"/>
                  </a:lnTo>
                  <a:lnTo>
                    <a:pt x="16" y="45"/>
                  </a:lnTo>
                  <a:lnTo>
                    <a:pt x="29" y="16"/>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5" name="Freeform 63"/>
            <p:cNvSpPr>
              <a:spLocks/>
            </p:cNvSpPr>
            <p:nvPr/>
          </p:nvSpPr>
          <p:spPr bwMode="auto">
            <a:xfrm>
              <a:off x="2774" y="634"/>
              <a:ext cx="1365" cy="940"/>
            </a:xfrm>
            <a:custGeom>
              <a:avLst/>
              <a:gdLst/>
              <a:ahLst/>
              <a:cxnLst>
                <a:cxn ang="0">
                  <a:pos x="785" y="0"/>
                </a:cxn>
                <a:cxn ang="0">
                  <a:pos x="932" y="29"/>
                </a:cxn>
                <a:cxn ang="0">
                  <a:pos x="1062" y="115"/>
                </a:cxn>
                <a:cxn ang="0">
                  <a:pos x="1165" y="262"/>
                </a:cxn>
                <a:cxn ang="0">
                  <a:pos x="1234" y="388"/>
                </a:cxn>
                <a:cxn ang="0">
                  <a:pos x="1250" y="564"/>
                </a:cxn>
                <a:cxn ang="0">
                  <a:pos x="1250" y="838"/>
                </a:cxn>
                <a:cxn ang="0">
                  <a:pos x="1308" y="867"/>
                </a:cxn>
                <a:cxn ang="0">
                  <a:pos x="1365" y="854"/>
                </a:cxn>
                <a:cxn ang="0">
                  <a:pos x="1352" y="883"/>
                </a:cxn>
                <a:cxn ang="0">
                  <a:pos x="1279" y="940"/>
                </a:cxn>
                <a:cxn ang="0">
                  <a:pos x="1205" y="940"/>
                </a:cxn>
                <a:cxn ang="0">
                  <a:pos x="1148" y="899"/>
                </a:cxn>
                <a:cxn ang="0">
                  <a:pos x="1107" y="838"/>
                </a:cxn>
                <a:cxn ang="0">
                  <a:pos x="1107" y="768"/>
                </a:cxn>
                <a:cxn ang="0">
                  <a:pos x="1120" y="621"/>
                </a:cxn>
                <a:cxn ang="0">
                  <a:pos x="1062" y="462"/>
                </a:cxn>
                <a:cxn ang="0">
                  <a:pos x="932" y="405"/>
                </a:cxn>
                <a:cxn ang="0">
                  <a:pos x="846" y="376"/>
                </a:cxn>
                <a:cxn ang="0">
                  <a:pos x="785" y="331"/>
                </a:cxn>
                <a:cxn ang="0">
                  <a:pos x="727" y="290"/>
                </a:cxn>
                <a:cxn ang="0">
                  <a:pos x="699" y="262"/>
                </a:cxn>
                <a:cxn ang="0">
                  <a:pos x="682" y="245"/>
                </a:cxn>
                <a:cxn ang="0">
                  <a:pos x="670" y="262"/>
                </a:cxn>
                <a:cxn ang="0">
                  <a:pos x="642" y="290"/>
                </a:cxn>
                <a:cxn ang="0">
                  <a:pos x="584" y="331"/>
                </a:cxn>
                <a:cxn ang="0">
                  <a:pos x="523" y="376"/>
                </a:cxn>
                <a:cxn ang="0">
                  <a:pos x="437" y="405"/>
                </a:cxn>
                <a:cxn ang="0">
                  <a:pos x="306" y="462"/>
                </a:cxn>
                <a:cxn ang="0">
                  <a:pos x="262" y="621"/>
                </a:cxn>
                <a:cxn ang="0">
                  <a:pos x="262" y="768"/>
                </a:cxn>
                <a:cxn ang="0">
                  <a:pos x="262" y="838"/>
                </a:cxn>
                <a:cxn ang="0">
                  <a:pos x="221" y="899"/>
                </a:cxn>
                <a:cxn ang="0">
                  <a:pos x="163" y="940"/>
                </a:cxn>
                <a:cxn ang="0">
                  <a:pos x="90" y="940"/>
                </a:cxn>
                <a:cxn ang="0">
                  <a:pos x="16" y="883"/>
                </a:cxn>
                <a:cxn ang="0">
                  <a:pos x="0" y="854"/>
                </a:cxn>
                <a:cxn ang="0">
                  <a:pos x="61" y="867"/>
                </a:cxn>
                <a:cxn ang="0">
                  <a:pos x="102" y="838"/>
                </a:cxn>
                <a:cxn ang="0">
                  <a:pos x="119" y="564"/>
                </a:cxn>
                <a:cxn ang="0">
                  <a:pos x="131" y="388"/>
                </a:cxn>
                <a:cxn ang="0">
                  <a:pos x="192" y="262"/>
                </a:cxn>
                <a:cxn ang="0">
                  <a:pos x="290" y="115"/>
                </a:cxn>
                <a:cxn ang="0">
                  <a:pos x="421" y="29"/>
                </a:cxn>
                <a:cxn ang="0">
                  <a:pos x="568" y="0"/>
                </a:cxn>
              </a:cxnLst>
              <a:rect l="0" t="0" r="r" b="b"/>
              <a:pathLst>
                <a:path w="1365" h="940">
                  <a:moveTo>
                    <a:pt x="682" y="41"/>
                  </a:moveTo>
                  <a:lnTo>
                    <a:pt x="727" y="13"/>
                  </a:lnTo>
                  <a:lnTo>
                    <a:pt x="785" y="0"/>
                  </a:lnTo>
                  <a:lnTo>
                    <a:pt x="829" y="0"/>
                  </a:lnTo>
                  <a:lnTo>
                    <a:pt x="887" y="0"/>
                  </a:lnTo>
                  <a:lnTo>
                    <a:pt x="932" y="29"/>
                  </a:lnTo>
                  <a:lnTo>
                    <a:pt x="977" y="41"/>
                  </a:lnTo>
                  <a:lnTo>
                    <a:pt x="1017" y="86"/>
                  </a:lnTo>
                  <a:lnTo>
                    <a:pt x="1062" y="115"/>
                  </a:lnTo>
                  <a:lnTo>
                    <a:pt x="1107" y="160"/>
                  </a:lnTo>
                  <a:lnTo>
                    <a:pt x="1136" y="201"/>
                  </a:lnTo>
                  <a:lnTo>
                    <a:pt x="1165" y="262"/>
                  </a:lnTo>
                  <a:lnTo>
                    <a:pt x="1193" y="303"/>
                  </a:lnTo>
                  <a:lnTo>
                    <a:pt x="1222" y="348"/>
                  </a:lnTo>
                  <a:lnTo>
                    <a:pt x="1234" y="388"/>
                  </a:lnTo>
                  <a:lnTo>
                    <a:pt x="1250" y="421"/>
                  </a:lnTo>
                  <a:lnTo>
                    <a:pt x="1250" y="450"/>
                  </a:lnTo>
                  <a:lnTo>
                    <a:pt x="1250" y="564"/>
                  </a:lnTo>
                  <a:lnTo>
                    <a:pt x="1250" y="679"/>
                  </a:lnTo>
                  <a:lnTo>
                    <a:pt x="1250" y="781"/>
                  </a:lnTo>
                  <a:lnTo>
                    <a:pt x="1250" y="838"/>
                  </a:lnTo>
                  <a:lnTo>
                    <a:pt x="1267" y="854"/>
                  </a:lnTo>
                  <a:lnTo>
                    <a:pt x="1295" y="867"/>
                  </a:lnTo>
                  <a:lnTo>
                    <a:pt x="1308" y="867"/>
                  </a:lnTo>
                  <a:lnTo>
                    <a:pt x="1324" y="867"/>
                  </a:lnTo>
                  <a:lnTo>
                    <a:pt x="1336" y="867"/>
                  </a:lnTo>
                  <a:lnTo>
                    <a:pt x="1365" y="854"/>
                  </a:lnTo>
                  <a:lnTo>
                    <a:pt x="1365" y="854"/>
                  </a:lnTo>
                  <a:lnTo>
                    <a:pt x="1365" y="854"/>
                  </a:lnTo>
                  <a:lnTo>
                    <a:pt x="1352" y="883"/>
                  </a:lnTo>
                  <a:lnTo>
                    <a:pt x="1324" y="911"/>
                  </a:lnTo>
                  <a:lnTo>
                    <a:pt x="1308" y="928"/>
                  </a:lnTo>
                  <a:lnTo>
                    <a:pt x="1279" y="940"/>
                  </a:lnTo>
                  <a:lnTo>
                    <a:pt x="1250" y="940"/>
                  </a:lnTo>
                  <a:lnTo>
                    <a:pt x="1234" y="940"/>
                  </a:lnTo>
                  <a:lnTo>
                    <a:pt x="1205" y="940"/>
                  </a:lnTo>
                  <a:lnTo>
                    <a:pt x="1193" y="928"/>
                  </a:lnTo>
                  <a:lnTo>
                    <a:pt x="1165" y="911"/>
                  </a:lnTo>
                  <a:lnTo>
                    <a:pt x="1148" y="899"/>
                  </a:lnTo>
                  <a:lnTo>
                    <a:pt x="1136" y="867"/>
                  </a:lnTo>
                  <a:lnTo>
                    <a:pt x="1120" y="854"/>
                  </a:lnTo>
                  <a:lnTo>
                    <a:pt x="1107" y="838"/>
                  </a:lnTo>
                  <a:lnTo>
                    <a:pt x="1107" y="809"/>
                  </a:lnTo>
                  <a:lnTo>
                    <a:pt x="1091" y="797"/>
                  </a:lnTo>
                  <a:lnTo>
                    <a:pt x="1107" y="768"/>
                  </a:lnTo>
                  <a:lnTo>
                    <a:pt x="1107" y="724"/>
                  </a:lnTo>
                  <a:lnTo>
                    <a:pt x="1120" y="679"/>
                  </a:lnTo>
                  <a:lnTo>
                    <a:pt x="1120" y="621"/>
                  </a:lnTo>
                  <a:lnTo>
                    <a:pt x="1107" y="564"/>
                  </a:lnTo>
                  <a:lnTo>
                    <a:pt x="1091" y="507"/>
                  </a:lnTo>
                  <a:lnTo>
                    <a:pt x="1062" y="462"/>
                  </a:lnTo>
                  <a:lnTo>
                    <a:pt x="1017" y="433"/>
                  </a:lnTo>
                  <a:lnTo>
                    <a:pt x="960" y="405"/>
                  </a:lnTo>
                  <a:lnTo>
                    <a:pt x="932" y="405"/>
                  </a:lnTo>
                  <a:lnTo>
                    <a:pt x="903" y="388"/>
                  </a:lnTo>
                  <a:lnTo>
                    <a:pt x="874" y="388"/>
                  </a:lnTo>
                  <a:lnTo>
                    <a:pt x="846" y="376"/>
                  </a:lnTo>
                  <a:lnTo>
                    <a:pt x="829" y="360"/>
                  </a:lnTo>
                  <a:lnTo>
                    <a:pt x="801" y="348"/>
                  </a:lnTo>
                  <a:lnTo>
                    <a:pt x="785" y="331"/>
                  </a:lnTo>
                  <a:lnTo>
                    <a:pt x="756" y="319"/>
                  </a:lnTo>
                  <a:lnTo>
                    <a:pt x="744" y="303"/>
                  </a:lnTo>
                  <a:lnTo>
                    <a:pt x="727" y="290"/>
                  </a:lnTo>
                  <a:lnTo>
                    <a:pt x="715" y="290"/>
                  </a:lnTo>
                  <a:lnTo>
                    <a:pt x="699" y="274"/>
                  </a:lnTo>
                  <a:lnTo>
                    <a:pt x="699" y="262"/>
                  </a:lnTo>
                  <a:lnTo>
                    <a:pt x="682" y="262"/>
                  </a:lnTo>
                  <a:lnTo>
                    <a:pt x="682" y="262"/>
                  </a:lnTo>
                  <a:lnTo>
                    <a:pt x="682" y="245"/>
                  </a:lnTo>
                  <a:lnTo>
                    <a:pt x="682" y="262"/>
                  </a:lnTo>
                  <a:lnTo>
                    <a:pt x="682" y="262"/>
                  </a:lnTo>
                  <a:lnTo>
                    <a:pt x="670" y="262"/>
                  </a:lnTo>
                  <a:lnTo>
                    <a:pt x="670" y="274"/>
                  </a:lnTo>
                  <a:lnTo>
                    <a:pt x="654" y="290"/>
                  </a:lnTo>
                  <a:lnTo>
                    <a:pt x="642" y="290"/>
                  </a:lnTo>
                  <a:lnTo>
                    <a:pt x="625" y="303"/>
                  </a:lnTo>
                  <a:lnTo>
                    <a:pt x="613" y="319"/>
                  </a:lnTo>
                  <a:lnTo>
                    <a:pt x="584" y="331"/>
                  </a:lnTo>
                  <a:lnTo>
                    <a:pt x="568" y="348"/>
                  </a:lnTo>
                  <a:lnTo>
                    <a:pt x="539" y="360"/>
                  </a:lnTo>
                  <a:lnTo>
                    <a:pt x="523" y="376"/>
                  </a:lnTo>
                  <a:lnTo>
                    <a:pt x="494" y="388"/>
                  </a:lnTo>
                  <a:lnTo>
                    <a:pt x="466" y="388"/>
                  </a:lnTo>
                  <a:lnTo>
                    <a:pt x="437" y="405"/>
                  </a:lnTo>
                  <a:lnTo>
                    <a:pt x="409" y="405"/>
                  </a:lnTo>
                  <a:lnTo>
                    <a:pt x="351" y="433"/>
                  </a:lnTo>
                  <a:lnTo>
                    <a:pt x="306" y="462"/>
                  </a:lnTo>
                  <a:lnTo>
                    <a:pt x="278" y="507"/>
                  </a:lnTo>
                  <a:lnTo>
                    <a:pt x="262" y="564"/>
                  </a:lnTo>
                  <a:lnTo>
                    <a:pt x="262" y="621"/>
                  </a:lnTo>
                  <a:lnTo>
                    <a:pt x="262" y="679"/>
                  </a:lnTo>
                  <a:lnTo>
                    <a:pt x="262" y="724"/>
                  </a:lnTo>
                  <a:lnTo>
                    <a:pt x="262" y="768"/>
                  </a:lnTo>
                  <a:lnTo>
                    <a:pt x="278" y="797"/>
                  </a:lnTo>
                  <a:lnTo>
                    <a:pt x="262" y="809"/>
                  </a:lnTo>
                  <a:lnTo>
                    <a:pt x="262" y="838"/>
                  </a:lnTo>
                  <a:lnTo>
                    <a:pt x="249" y="854"/>
                  </a:lnTo>
                  <a:lnTo>
                    <a:pt x="233" y="867"/>
                  </a:lnTo>
                  <a:lnTo>
                    <a:pt x="221" y="899"/>
                  </a:lnTo>
                  <a:lnTo>
                    <a:pt x="204" y="911"/>
                  </a:lnTo>
                  <a:lnTo>
                    <a:pt x="176" y="928"/>
                  </a:lnTo>
                  <a:lnTo>
                    <a:pt x="163" y="940"/>
                  </a:lnTo>
                  <a:lnTo>
                    <a:pt x="131" y="940"/>
                  </a:lnTo>
                  <a:lnTo>
                    <a:pt x="119" y="940"/>
                  </a:lnTo>
                  <a:lnTo>
                    <a:pt x="90" y="940"/>
                  </a:lnTo>
                  <a:lnTo>
                    <a:pt x="61" y="928"/>
                  </a:lnTo>
                  <a:lnTo>
                    <a:pt x="45" y="911"/>
                  </a:lnTo>
                  <a:lnTo>
                    <a:pt x="16" y="883"/>
                  </a:lnTo>
                  <a:lnTo>
                    <a:pt x="0" y="854"/>
                  </a:lnTo>
                  <a:lnTo>
                    <a:pt x="0" y="854"/>
                  </a:lnTo>
                  <a:lnTo>
                    <a:pt x="0" y="854"/>
                  </a:lnTo>
                  <a:lnTo>
                    <a:pt x="16" y="867"/>
                  </a:lnTo>
                  <a:lnTo>
                    <a:pt x="45" y="867"/>
                  </a:lnTo>
                  <a:lnTo>
                    <a:pt x="61" y="867"/>
                  </a:lnTo>
                  <a:lnTo>
                    <a:pt x="74" y="867"/>
                  </a:lnTo>
                  <a:lnTo>
                    <a:pt x="90" y="854"/>
                  </a:lnTo>
                  <a:lnTo>
                    <a:pt x="102" y="838"/>
                  </a:lnTo>
                  <a:lnTo>
                    <a:pt x="119" y="781"/>
                  </a:lnTo>
                  <a:lnTo>
                    <a:pt x="119" y="679"/>
                  </a:lnTo>
                  <a:lnTo>
                    <a:pt x="119" y="564"/>
                  </a:lnTo>
                  <a:lnTo>
                    <a:pt x="119" y="450"/>
                  </a:lnTo>
                  <a:lnTo>
                    <a:pt x="119" y="421"/>
                  </a:lnTo>
                  <a:lnTo>
                    <a:pt x="131" y="388"/>
                  </a:lnTo>
                  <a:lnTo>
                    <a:pt x="147" y="348"/>
                  </a:lnTo>
                  <a:lnTo>
                    <a:pt x="176" y="303"/>
                  </a:lnTo>
                  <a:lnTo>
                    <a:pt x="192" y="262"/>
                  </a:lnTo>
                  <a:lnTo>
                    <a:pt x="221" y="201"/>
                  </a:lnTo>
                  <a:lnTo>
                    <a:pt x="262" y="160"/>
                  </a:lnTo>
                  <a:lnTo>
                    <a:pt x="290" y="115"/>
                  </a:lnTo>
                  <a:lnTo>
                    <a:pt x="335" y="86"/>
                  </a:lnTo>
                  <a:lnTo>
                    <a:pt x="380" y="41"/>
                  </a:lnTo>
                  <a:lnTo>
                    <a:pt x="421" y="29"/>
                  </a:lnTo>
                  <a:lnTo>
                    <a:pt x="482" y="0"/>
                  </a:lnTo>
                  <a:lnTo>
                    <a:pt x="523" y="0"/>
                  </a:lnTo>
                  <a:lnTo>
                    <a:pt x="568" y="0"/>
                  </a:lnTo>
                  <a:lnTo>
                    <a:pt x="625" y="13"/>
                  </a:lnTo>
                  <a:lnTo>
                    <a:pt x="682" y="41"/>
                  </a:lnTo>
                  <a:close/>
                </a:path>
              </a:pathLst>
            </a:custGeom>
            <a:solidFill>
              <a:srgbClr val="CC9933"/>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6" name="Freeform 64"/>
            <p:cNvSpPr>
              <a:spLocks/>
            </p:cNvSpPr>
            <p:nvPr/>
          </p:nvSpPr>
          <p:spPr bwMode="auto">
            <a:xfrm>
              <a:off x="3444" y="618"/>
              <a:ext cx="597" cy="466"/>
            </a:xfrm>
            <a:custGeom>
              <a:avLst/>
              <a:gdLst/>
              <a:ahLst/>
              <a:cxnLst>
                <a:cxn ang="0">
                  <a:pos x="597" y="466"/>
                </a:cxn>
                <a:cxn ang="0">
                  <a:pos x="597" y="466"/>
                </a:cxn>
                <a:cxn ang="0">
                  <a:pos x="580" y="437"/>
                </a:cxn>
                <a:cxn ang="0">
                  <a:pos x="580" y="404"/>
                </a:cxn>
                <a:cxn ang="0">
                  <a:pos x="552" y="364"/>
                </a:cxn>
                <a:cxn ang="0">
                  <a:pos x="535" y="319"/>
                </a:cxn>
                <a:cxn ang="0">
                  <a:pos x="507" y="261"/>
                </a:cxn>
                <a:cxn ang="0">
                  <a:pos x="478" y="217"/>
                </a:cxn>
                <a:cxn ang="0">
                  <a:pos x="437" y="176"/>
                </a:cxn>
                <a:cxn ang="0">
                  <a:pos x="405" y="131"/>
                </a:cxn>
                <a:cxn ang="0">
                  <a:pos x="364" y="86"/>
                </a:cxn>
                <a:cxn ang="0">
                  <a:pos x="319" y="57"/>
                </a:cxn>
                <a:cxn ang="0">
                  <a:pos x="262" y="29"/>
                </a:cxn>
                <a:cxn ang="0">
                  <a:pos x="217" y="16"/>
                </a:cxn>
                <a:cxn ang="0">
                  <a:pos x="159" y="0"/>
                </a:cxn>
                <a:cxn ang="0">
                  <a:pos x="115" y="0"/>
                </a:cxn>
                <a:cxn ang="0">
                  <a:pos x="57" y="29"/>
                </a:cxn>
                <a:cxn ang="0">
                  <a:pos x="0" y="57"/>
                </a:cxn>
                <a:cxn ang="0">
                  <a:pos x="12" y="74"/>
                </a:cxn>
                <a:cxn ang="0">
                  <a:pos x="57" y="45"/>
                </a:cxn>
                <a:cxn ang="0">
                  <a:pos x="115" y="29"/>
                </a:cxn>
                <a:cxn ang="0">
                  <a:pos x="159" y="16"/>
                </a:cxn>
                <a:cxn ang="0">
                  <a:pos x="217" y="29"/>
                </a:cxn>
                <a:cxn ang="0">
                  <a:pos x="262" y="45"/>
                </a:cxn>
                <a:cxn ang="0">
                  <a:pos x="307" y="74"/>
                </a:cxn>
                <a:cxn ang="0">
                  <a:pos x="347" y="102"/>
                </a:cxn>
                <a:cxn ang="0">
                  <a:pos x="392" y="147"/>
                </a:cxn>
                <a:cxn ang="0">
                  <a:pos x="421" y="188"/>
                </a:cxn>
                <a:cxn ang="0">
                  <a:pos x="466" y="233"/>
                </a:cxn>
                <a:cxn ang="0">
                  <a:pos x="495" y="278"/>
                </a:cxn>
                <a:cxn ang="0">
                  <a:pos x="523" y="319"/>
                </a:cxn>
                <a:cxn ang="0">
                  <a:pos x="535" y="364"/>
                </a:cxn>
                <a:cxn ang="0">
                  <a:pos x="552" y="404"/>
                </a:cxn>
                <a:cxn ang="0">
                  <a:pos x="564" y="437"/>
                </a:cxn>
                <a:cxn ang="0">
                  <a:pos x="564" y="466"/>
                </a:cxn>
                <a:cxn ang="0">
                  <a:pos x="564" y="466"/>
                </a:cxn>
                <a:cxn ang="0">
                  <a:pos x="597" y="466"/>
                </a:cxn>
              </a:cxnLst>
              <a:rect l="0" t="0" r="r" b="b"/>
              <a:pathLst>
                <a:path w="597" h="466">
                  <a:moveTo>
                    <a:pt x="597" y="466"/>
                  </a:moveTo>
                  <a:lnTo>
                    <a:pt x="597" y="466"/>
                  </a:lnTo>
                  <a:lnTo>
                    <a:pt x="580" y="437"/>
                  </a:lnTo>
                  <a:lnTo>
                    <a:pt x="580" y="404"/>
                  </a:lnTo>
                  <a:lnTo>
                    <a:pt x="552" y="364"/>
                  </a:lnTo>
                  <a:lnTo>
                    <a:pt x="535" y="319"/>
                  </a:lnTo>
                  <a:lnTo>
                    <a:pt x="507" y="261"/>
                  </a:lnTo>
                  <a:lnTo>
                    <a:pt x="478" y="217"/>
                  </a:lnTo>
                  <a:lnTo>
                    <a:pt x="437" y="176"/>
                  </a:lnTo>
                  <a:lnTo>
                    <a:pt x="405" y="131"/>
                  </a:lnTo>
                  <a:lnTo>
                    <a:pt x="364" y="86"/>
                  </a:lnTo>
                  <a:lnTo>
                    <a:pt x="319" y="57"/>
                  </a:lnTo>
                  <a:lnTo>
                    <a:pt x="262" y="29"/>
                  </a:lnTo>
                  <a:lnTo>
                    <a:pt x="217" y="16"/>
                  </a:lnTo>
                  <a:lnTo>
                    <a:pt x="159" y="0"/>
                  </a:lnTo>
                  <a:lnTo>
                    <a:pt x="115" y="0"/>
                  </a:lnTo>
                  <a:lnTo>
                    <a:pt x="57" y="29"/>
                  </a:lnTo>
                  <a:lnTo>
                    <a:pt x="0" y="57"/>
                  </a:lnTo>
                  <a:lnTo>
                    <a:pt x="12" y="74"/>
                  </a:lnTo>
                  <a:lnTo>
                    <a:pt x="57" y="45"/>
                  </a:lnTo>
                  <a:lnTo>
                    <a:pt x="115" y="29"/>
                  </a:lnTo>
                  <a:lnTo>
                    <a:pt x="159" y="16"/>
                  </a:lnTo>
                  <a:lnTo>
                    <a:pt x="217" y="29"/>
                  </a:lnTo>
                  <a:lnTo>
                    <a:pt x="262" y="45"/>
                  </a:lnTo>
                  <a:lnTo>
                    <a:pt x="307" y="74"/>
                  </a:lnTo>
                  <a:lnTo>
                    <a:pt x="347" y="102"/>
                  </a:lnTo>
                  <a:lnTo>
                    <a:pt x="392" y="147"/>
                  </a:lnTo>
                  <a:lnTo>
                    <a:pt x="421" y="188"/>
                  </a:lnTo>
                  <a:lnTo>
                    <a:pt x="466" y="233"/>
                  </a:lnTo>
                  <a:lnTo>
                    <a:pt x="495" y="278"/>
                  </a:lnTo>
                  <a:lnTo>
                    <a:pt x="523" y="319"/>
                  </a:lnTo>
                  <a:lnTo>
                    <a:pt x="535" y="364"/>
                  </a:lnTo>
                  <a:lnTo>
                    <a:pt x="552" y="404"/>
                  </a:lnTo>
                  <a:lnTo>
                    <a:pt x="564" y="437"/>
                  </a:lnTo>
                  <a:lnTo>
                    <a:pt x="564" y="466"/>
                  </a:lnTo>
                  <a:lnTo>
                    <a:pt x="564" y="466"/>
                  </a:lnTo>
                  <a:lnTo>
                    <a:pt x="597" y="4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7" name="Freeform 65"/>
            <p:cNvSpPr>
              <a:spLocks/>
            </p:cNvSpPr>
            <p:nvPr/>
          </p:nvSpPr>
          <p:spPr bwMode="auto">
            <a:xfrm>
              <a:off x="4008" y="1084"/>
              <a:ext cx="33" cy="404"/>
            </a:xfrm>
            <a:custGeom>
              <a:avLst/>
              <a:gdLst/>
              <a:ahLst/>
              <a:cxnLst>
                <a:cxn ang="0">
                  <a:pos x="33" y="388"/>
                </a:cxn>
                <a:cxn ang="0">
                  <a:pos x="33" y="388"/>
                </a:cxn>
                <a:cxn ang="0">
                  <a:pos x="16" y="331"/>
                </a:cxn>
                <a:cxn ang="0">
                  <a:pos x="16" y="229"/>
                </a:cxn>
                <a:cxn ang="0">
                  <a:pos x="33" y="114"/>
                </a:cxn>
                <a:cxn ang="0">
                  <a:pos x="33" y="0"/>
                </a:cxn>
                <a:cxn ang="0">
                  <a:pos x="0" y="0"/>
                </a:cxn>
                <a:cxn ang="0">
                  <a:pos x="0" y="114"/>
                </a:cxn>
                <a:cxn ang="0">
                  <a:pos x="0" y="229"/>
                </a:cxn>
                <a:cxn ang="0">
                  <a:pos x="0" y="331"/>
                </a:cxn>
                <a:cxn ang="0">
                  <a:pos x="16" y="404"/>
                </a:cxn>
                <a:cxn ang="0">
                  <a:pos x="16" y="404"/>
                </a:cxn>
                <a:cxn ang="0">
                  <a:pos x="33" y="388"/>
                </a:cxn>
              </a:cxnLst>
              <a:rect l="0" t="0" r="r" b="b"/>
              <a:pathLst>
                <a:path w="33" h="404">
                  <a:moveTo>
                    <a:pt x="33" y="388"/>
                  </a:moveTo>
                  <a:lnTo>
                    <a:pt x="33" y="388"/>
                  </a:lnTo>
                  <a:lnTo>
                    <a:pt x="16" y="331"/>
                  </a:lnTo>
                  <a:lnTo>
                    <a:pt x="16" y="229"/>
                  </a:lnTo>
                  <a:lnTo>
                    <a:pt x="33" y="114"/>
                  </a:lnTo>
                  <a:lnTo>
                    <a:pt x="33" y="0"/>
                  </a:lnTo>
                  <a:lnTo>
                    <a:pt x="0" y="0"/>
                  </a:lnTo>
                  <a:lnTo>
                    <a:pt x="0" y="114"/>
                  </a:lnTo>
                  <a:lnTo>
                    <a:pt x="0" y="229"/>
                  </a:lnTo>
                  <a:lnTo>
                    <a:pt x="0" y="331"/>
                  </a:lnTo>
                  <a:lnTo>
                    <a:pt x="16" y="404"/>
                  </a:lnTo>
                  <a:lnTo>
                    <a:pt x="16" y="404"/>
                  </a:lnTo>
                  <a:lnTo>
                    <a:pt x="33" y="3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8" name="Freeform 66"/>
            <p:cNvSpPr>
              <a:spLocks/>
            </p:cNvSpPr>
            <p:nvPr/>
          </p:nvSpPr>
          <p:spPr bwMode="auto">
            <a:xfrm>
              <a:off x="4024" y="1472"/>
              <a:ext cx="147" cy="29"/>
            </a:xfrm>
            <a:custGeom>
              <a:avLst/>
              <a:gdLst/>
              <a:ahLst/>
              <a:cxnLst>
                <a:cxn ang="0">
                  <a:pos x="131" y="16"/>
                </a:cxn>
                <a:cxn ang="0">
                  <a:pos x="115" y="0"/>
                </a:cxn>
                <a:cxn ang="0">
                  <a:pos x="115" y="16"/>
                </a:cxn>
                <a:cxn ang="0">
                  <a:pos x="102" y="16"/>
                </a:cxn>
                <a:cxn ang="0">
                  <a:pos x="86" y="16"/>
                </a:cxn>
                <a:cxn ang="0">
                  <a:pos x="74" y="16"/>
                </a:cxn>
                <a:cxn ang="0">
                  <a:pos x="58" y="16"/>
                </a:cxn>
                <a:cxn ang="0">
                  <a:pos x="45" y="16"/>
                </a:cxn>
                <a:cxn ang="0">
                  <a:pos x="29" y="16"/>
                </a:cxn>
                <a:cxn ang="0">
                  <a:pos x="17" y="0"/>
                </a:cxn>
                <a:cxn ang="0">
                  <a:pos x="0" y="16"/>
                </a:cxn>
                <a:cxn ang="0">
                  <a:pos x="17" y="29"/>
                </a:cxn>
                <a:cxn ang="0">
                  <a:pos x="45" y="29"/>
                </a:cxn>
                <a:cxn ang="0">
                  <a:pos x="58" y="29"/>
                </a:cxn>
                <a:cxn ang="0">
                  <a:pos x="74" y="29"/>
                </a:cxn>
                <a:cxn ang="0">
                  <a:pos x="102" y="29"/>
                </a:cxn>
                <a:cxn ang="0">
                  <a:pos x="115" y="29"/>
                </a:cxn>
                <a:cxn ang="0">
                  <a:pos x="115" y="29"/>
                </a:cxn>
                <a:cxn ang="0">
                  <a:pos x="131" y="29"/>
                </a:cxn>
                <a:cxn ang="0">
                  <a:pos x="115" y="16"/>
                </a:cxn>
                <a:cxn ang="0">
                  <a:pos x="131" y="16"/>
                </a:cxn>
                <a:cxn ang="0">
                  <a:pos x="147" y="0"/>
                </a:cxn>
                <a:cxn ang="0">
                  <a:pos x="115" y="0"/>
                </a:cxn>
                <a:cxn ang="0">
                  <a:pos x="131" y="16"/>
                </a:cxn>
              </a:cxnLst>
              <a:rect l="0" t="0" r="r" b="b"/>
              <a:pathLst>
                <a:path w="147" h="29">
                  <a:moveTo>
                    <a:pt x="131" y="16"/>
                  </a:moveTo>
                  <a:lnTo>
                    <a:pt x="115" y="0"/>
                  </a:lnTo>
                  <a:lnTo>
                    <a:pt x="115" y="16"/>
                  </a:lnTo>
                  <a:lnTo>
                    <a:pt x="102" y="16"/>
                  </a:lnTo>
                  <a:lnTo>
                    <a:pt x="86" y="16"/>
                  </a:lnTo>
                  <a:lnTo>
                    <a:pt x="74" y="16"/>
                  </a:lnTo>
                  <a:lnTo>
                    <a:pt x="58" y="16"/>
                  </a:lnTo>
                  <a:lnTo>
                    <a:pt x="45" y="16"/>
                  </a:lnTo>
                  <a:lnTo>
                    <a:pt x="29" y="16"/>
                  </a:lnTo>
                  <a:lnTo>
                    <a:pt x="17" y="0"/>
                  </a:lnTo>
                  <a:lnTo>
                    <a:pt x="0" y="16"/>
                  </a:lnTo>
                  <a:lnTo>
                    <a:pt x="17" y="29"/>
                  </a:lnTo>
                  <a:lnTo>
                    <a:pt x="45" y="29"/>
                  </a:lnTo>
                  <a:lnTo>
                    <a:pt x="58" y="29"/>
                  </a:lnTo>
                  <a:lnTo>
                    <a:pt x="74" y="29"/>
                  </a:lnTo>
                  <a:lnTo>
                    <a:pt x="102" y="29"/>
                  </a:lnTo>
                  <a:lnTo>
                    <a:pt x="115" y="29"/>
                  </a:lnTo>
                  <a:lnTo>
                    <a:pt x="115" y="29"/>
                  </a:lnTo>
                  <a:lnTo>
                    <a:pt x="131" y="29"/>
                  </a:lnTo>
                  <a:lnTo>
                    <a:pt x="115" y="16"/>
                  </a:lnTo>
                  <a:lnTo>
                    <a:pt x="131" y="16"/>
                  </a:lnTo>
                  <a:lnTo>
                    <a:pt x="147" y="0"/>
                  </a:lnTo>
                  <a:lnTo>
                    <a:pt x="115" y="0"/>
                  </a:lnTo>
                  <a:lnTo>
                    <a:pt x="131"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9" name="Freeform 67"/>
            <p:cNvSpPr>
              <a:spLocks/>
            </p:cNvSpPr>
            <p:nvPr/>
          </p:nvSpPr>
          <p:spPr bwMode="auto">
            <a:xfrm>
              <a:off x="3865" y="1402"/>
              <a:ext cx="290" cy="188"/>
            </a:xfrm>
            <a:custGeom>
              <a:avLst/>
              <a:gdLst/>
              <a:ahLst/>
              <a:cxnLst>
                <a:cxn ang="0">
                  <a:pos x="0" y="0"/>
                </a:cxn>
                <a:cxn ang="0">
                  <a:pos x="0" y="0"/>
                </a:cxn>
                <a:cxn ang="0">
                  <a:pos x="0" y="29"/>
                </a:cxn>
                <a:cxn ang="0">
                  <a:pos x="0" y="41"/>
                </a:cxn>
                <a:cxn ang="0">
                  <a:pos x="0" y="70"/>
                </a:cxn>
                <a:cxn ang="0">
                  <a:pos x="16" y="86"/>
                </a:cxn>
                <a:cxn ang="0">
                  <a:pos x="29" y="115"/>
                </a:cxn>
                <a:cxn ang="0">
                  <a:pos x="45" y="131"/>
                </a:cxn>
                <a:cxn ang="0">
                  <a:pos x="74" y="160"/>
                </a:cxn>
                <a:cxn ang="0">
                  <a:pos x="86" y="160"/>
                </a:cxn>
                <a:cxn ang="0">
                  <a:pos x="114" y="172"/>
                </a:cxn>
                <a:cxn ang="0">
                  <a:pos x="143" y="188"/>
                </a:cxn>
                <a:cxn ang="0">
                  <a:pos x="159" y="188"/>
                </a:cxn>
                <a:cxn ang="0">
                  <a:pos x="188" y="188"/>
                </a:cxn>
                <a:cxn ang="0">
                  <a:pos x="217" y="172"/>
                </a:cxn>
                <a:cxn ang="0">
                  <a:pos x="245" y="160"/>
                </a:cxn>
                <a:cxn ang="0">
                  <a:pos x="274" y="131"/>
                </a:cxn>
                <a:cxn ang="0">
                  <a:pos x="290" y="86"/>
                </a:cxn>
                <a:cxn ang="0">
                  <a:pos x="274" y="86"/>
                </a:cxn>
                <a:cxn ang="0">
                  <a:pos x="261" y="115"/>
                </a:cxn>
                <a:cxn ang="0">
                  <a:pos x="233" y="143"/>
                </a:cxn>
                <a:cxn ang="0">
                  <a:pos x="204" y="160"/>
                </a:cxn>
                <a:cxn ang="0">
                  <a:pos x="188" y="160"/>
                </a:cxn>
                <a:cxn ang="0">
                  <a:pos x="159" y="172"/>
                </a:cxn>
                <a:cxn ang="0">
                  <a:pos x="143" y="172"/>
                </a:cxn>
                <a:cxn ang="0">
                  <a:pos x="114" y="160"/>
                </a:cxn>
                <a:cxn ang="0">
                  <a:pos x="102" y="160"/>
                </a:cxn>
                <a:cxn ang="0">
                  <a:pos x="74" y="143"/>
                </a:cxn>
                <a:cxn ang="0">
                  <a:pos x="57" y="115"/>
                </a:cxn>
                <a:cxn ang="0">
                  <a:pos x="45" y="99"/>
                </a:cxn>
                <a:cxn ang="0">
                  <a:pos x="29" y="86"/>
                </a:cxn>
                <a:cxn ang="0">
                  <a:pos x="29" y="58"/>
                </a:cxn>
                <a:cxn ang="0">
                  <a:pos x="16" y="41"/>
                </a:cxn>
                <a:cxn ang="0">
                  <a:pos x="16" y="29"/>
                </a:cxn>
                <a:cxn ang="0">
                  <a:pos x="16" y="0"/>
                </a:cxn>
                <a:cxn ang="0">
                  <a:pos x="16" y="0"/>
                </a:cxn>
                <a:cxn ang="0">
                  <a:pos x="0" y="0"/>
                </a:cxn>
              </a:cxnLst>
              <a:rect l="0" t="0" r="r" b="b"/>
              <a:pathLst>
                <a:path w="290" h="188">
                  <a:moveTo>
                    <a:pt x="0" y="0"/>
                  </a:moveTo>
                  <a:lnTo>
                    <a:pt x="0" y="0"/>
                  </a:lnTo>
                  <a:lnTo>
                    <a:pt x="0" y="29"/>
                  </a:lnTo>
                  <a:lnTo>
                    <a:pt x="0" y="41"/>
                  </a:lnTo>
                  <a:lnTo>
                    <a:pt x="0" y="70"/>
                  </a:lnTo>
                  <a:lnTo>
                    <a:pt x="16" y="86"/>
                  </a:lnTo>
                  <a:lnTo>
                    <a:pt x="29" y="115"/>
                  </a:lnTo>
                  <a:lnTo>
                    <a:pt x="45" y="131"/>
                  </a:lnTo>
                  <a:lnTo>
                    <a:pt x="74" y="160"/>
                  </a:lnTo>
                  <a:lnTo>
                    <a:pt x="86" y="160"/>
                  </a:lnTo>
                  <a:lnTo>
                    <a:pt x="114" y="172"/>
                  </a:lnTo>
                  <a:lnTo>
                    <a:pt x="143" y="188"/>
                  </a:lnTo>
                  <a:lnTo>
                    <a:pt x="159" y="188"/>
                  </a:lnTo>
                  <a:lnTo>
                    <a:pt x="188" y="188"/>
                  </a:lnTo>
                  <a:lnTo>
                    <a:pt x="217" y="172"/>
                  </a:lnTo>
                  <a:lnTo>
                    <a:pt x="245" y="160"/>
                  </a:lnTo>
                  <a:lnTo>
                    <a:pt x="274" y="131"/>
                  </a:lnTo>
                  <a:lnTo>
                    <a:pt x="290" y="86"/>
                  </a:lnTo>
                  <a:lnTo>
                    <a:pt x="274" y="86"/>
                  </a:lnTo>
                  <a:lnTo>
                    <a:pt x="261" y="115"/>
                  </a:lnTo>
                  <a:lnTo>
                    <a:pt x="233" y="143"/>
                  </a:lnTo>
                  <a:lnTo>
                    <a:pt x="204" y="160"/>
                  </a:lnTo>
                  <a:lnTo>
                    <a:pt x="188" y="160"/>
                  </a:lnTo>
                  <a:lnTo>
                    <a:pt x="159" y="172"/>
                  </a:lnTo>
                  <a:lnTo>
                    <a:pt x="143" y="172"/>
                  </a:lnTo>
                  <a:lnTo>
                    <a:pt x="114" y="160"/>
                  </a:lnTo>
                  <a:lnTo>
                    <a:pt x="102" y="160"/>
                  </a:lnTo>
                  <a:lnTo>
                    <a:pt x="74" y="143"/>
                  </a:lnTo>
                  <a:lnTo>
                    <a:pt x="57" y="115"/>
                  </a:lnTo>
                  <a:lnTo>
                    <a:pt x="45" y="99"/>
                  </a:lnTo>
                  <a:lnTo>
                    <a:pt x="29" y="86"/>
                  </a:lnTo>
                  <a:lnTo>
                    <a:pt x="29" y="58"/>
                  </a:lnTo>
                  <a:lnTo>
                    <a:pt x="16" y="41"/>
                  </a:lnTo>
                  <a:lnTo>
                    <a:pt x="16" y="29"/>
                  </a:lnTo>
                  <a:lnTo>
                    <a:pt x="16" y="0"/>
                  </a:lnTo>
                  <a:lnTo>
                    <a:pt x="1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0" name="Freeform 68"/>
            <p:cNvSpPr>
              <a:spLocks/>
            </p:cNvSpPr>
            <p:nvPr/>
          </p:nvSpPr>
          <p:spPr bwMode="auto">
            <a:xfrm>
              <a:off x="3734" y="1039"/>
              <a:ext cx="160" cy="363"/>
            </a:xfrm>
            <a:custGeom>
              <a:avLst/>
              <a:gdLst/>
              <a:ahLst/>
              <a:cxnLst>
                <a:cxn ang="0">
                  <a:pos x="0" y="16"/>
                </a:cxn>
                <a:cxn ang="0">
                  <a:pos x="0" y="16"/>
                </a:cxn>
                <a:cxn ang="0">
                  <a:pos x="57" y="28"/>
                </a:cxn>
                <a:cxn ang="0">
                  <a:pos x="86" y="57"/>
                </a:cxn>
                <a:cxn ang="0">
                  <a:pos x="115" y="114"/>
                </a:cxn>
                <a:cxn ang="0">
                  <a:pos x="131" y="159"/>
                </a:cxn>
                <a:cxn ang="0">
                  <a:pos x="147" y="216"/>
                </a:cxn>
                <a:cxn ang="0">
                  <a:pos x="147" y="274"/>
                </a:cxn>
                <a:cxn ang="0">
                  <a:pos x="147" y="319"/>
                </a:cxn>
                <a:cxn ang="0">
                  <a:pos x="131" y="363"/>
                </a:cxn>
                <a:cxn ang="0">
                  <a:pos x="147" y="363"/>
                </a:cxn>
                <a:cxn ang="0">
                  <a:pos x="160" y="319"/>
                </a:cxn>
                <a:cxn ang="0">
                  <a:pos x="160" y="274"/>
                </a:cxn>
                <a:cxn ang="0">
                  <a:pos x="160" y="216"/>
                </a:cxn>
                <a:cxn ang="0">
                  <a:pos x="160" y="159"/>
                </a:cxn>
                <a:cxn ang="0">
                  <a:pos x="131" y="102"/>
                </a:cxn>
                <a:cxn ang="0">
                  <a:pos x="102" y="57"/>
                </a:cxn>
                <a:cxn ang="0">
                  <a:pos x="57" y="16"/>
                </a:cxn>
                <a:cxn ang="0">
                  <a:pos x="0" y="0"/>
                </a:cxn>
                <a:cxn ang="0">
                  <a:pos x="0" y="0"/>
                </a:cxn>
                <a:cxn ang="0">
                  <a:pos x="0" y="16"/>
                </a:cxn>
              </a:cxnLst>
              <a:rect l="0" t="0" r="r" b="b"/>
              <a:pathLst>
                <a:path w="160" h="363">
                  <a:moveTo>
                    <a:pt x="0" y="16"/>
                  </a:moveTo>
                  <a:lnTo>
                    <a:pt x="0" y="16"/>
                  </a:lnTo>
                  <a:lnTo>
                    <a:pt x="57" y="28"/>
                  </a:lnTo>
                  <a:lnTo>
                    <a:pt x="86" y="57"/>
                  </a:lnTo>
                  <a:lnTo>
                    <a:pt x="115" y="114"/>
                  </a:lnTo>
                  <a:lnTo>
                    <a:pt x="131" y="159"/>
                  </a:lnTo>
                  <a:lnTo>
                    <a:pt x="147" y="216"/>
                  </a:lnTo>
                  <a:lnTo>
                    <a:pt x="147" y="274"/>
                  </a:lnTo>
                  <a:lnTo>
                    <a:pt x="147" y="319"/>
                  </a:lnTo>
                  <a:lnTo>
                    <a:pt x="131" y="363"/>
                  </a:lnTo>
                  <a:lnTo>
                    <a:pt x="147" y="363"/>
                  </a:lnTo>
                  <a:lnTo>
                    <a:pt x="160" y="319"/>
                  </a:lnTo>
                  <a:lnTo>
                    <a:pt x="160" y="274"/>
                  </a:lnTo>
                  <a:lnTo>
                    <a:pt x="160" y="216"/>
                  </a:lnTo>
                  <a:lnTo>
                    <a:pt x="160" y="159"/>
                  </a:lnTo>
                  <a:lnTo>
                    <a:pt x="131" y="102"/>
                  </a:lnTo>
                  <a:lnTo>
                    <a:pt x="102" y="57"/>
                  </a:lnTo>
                  <a:lnTo>
                    <a:pt x="57" y="16"/>
                  </a:lnTo>
                  <a:lnTo>
                    <a:pt x="0" y="0"/>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1" name="Freeform 69"/>
            <p:cNvSpPr>
              <a:spLocks/>
            </p:cNvSpPr>
            <p:nvPr/>
          </p:nvSpPr>
          <p:spPr bwMode="auto">
            <a:xfrm>
              <a:off x="3456" y="879"/>
              <a:ext cx="278" cy="176"/>
            </a:xfrm>
            <a:custGeom>
              <a:avLst/>
              <a:gdLst/>
              <a:ahLst/>
              <a:cxnLst>
                <a:cxn ang="0">
                  <a:pos x="0" y="17"/>
                </a:cxn>
                <a:cxn ang="0">
                  <a:pos x="0" y="17"/>
                </a:cxn>
                <a:cxn ang="0">
                  <a:pos x="0" y="17"/>
                </a:cxn>
                <a:cxn ang="0">
                  <a:pos x="0" y="17"/>
                </a:cxn>
                <a:cxn ang="0">
                  <a:pos x="0" y="29"/>
                </a:cxn>
                <a:cxn ang="0">
                  <a:pos x="17" y="29"/>
                </a:cxn>
                <a:cxn ang="0">
                  <a:pos x="33" y="45"/>
                </a:cxn>
                <a:cxn ang="0">
                  <a:pos x="45" y="58"/>
                </a:cxn>
                <a:cxn ang="0">
                  <a:pos x="62" y="74"/>
                </a:cxn>
                <a:cxn ang="0">
                  <a:pos x="74" y="86"/>
                </a:cxn>
                <a:cxn ang="0">
                  <a:pos x="90" y="103"/>
                </a:cxn>
                <a:cxn ang="0">
                  <a:pos x="119" y="115"/>
                </a:cxn>
                <a:cxn ang="0">
                  <a:pos x="131" y="131"/>
                </a:cxn>
                <a:cxn ang="0">
                  <a:pos x="164" y="143"/>
                </a:cxn>
                <a:cxn ang="0">
                  <a:pos x="192" y="143"/>
                </a:cxn>
                <a:cxn ang="0">
                  <a:pos x="221" y="160"/>
                </a:cxn>
                <a:cxn ang="0">
                  <a:pos x="250" y="176"/>
                </a:cxn>
                <a:cxn ang="0">
                  <a:pos x="278" y="176"/>
                </a:cxn>
                <a:cxn ang="0">
                  <a:pos x="278" y="160"/>
                </a:cxn>
                <a:cxn ang="0">
                  <a:pos x="250" y="143"/>
                </a:cxn>
                <a:cxn ang="0">
                  <a:pos x="221" y="143"/>
                </a:cxn>
                <a:cxn ang="0">
                  <a:pos x="192" y="131"/>
                </a:cxn>
                <a:cxn ang="0">
                  <a:pos x="176" y="115"/>
                </a:cxn>
                <a:cxn ang="0">
                  <a:pos x="147" y="115"/>
                </a:cxn>
                <a:cxn ang="0">
                  <a:pos x="119" y="103"/>
                </a:cxn>
                <a:cxn ang="0">
                  <a:pos x="103" y="86"/>
                </a:cxn>
                <a:cxn ang="0">
                  <a:pos x="90" y="74"/>
                </a:cxn>
                <a:cxn ang="0">
                  <a:pos x="62" y="58"/>
                </a:cxn>
                <a:cxn ang="0">
                  <a:pos x="45" y="45"/>
                </a:cxn>
                <a:cxn ang="0">
                  <a:pos x="45" y="29"/>
                </a:cxn>
                <a:cxn ang="0">
                  <a:pos x="33" y="17"/>
                </a:cxn>
                <a:cxn ang="0">
                  <a:pos x="17" y="17"/>
                </a:cxn>
                <a:cxn ang="0">
                  <a:pos x="17" y="0"/>
                </a:cxn>
                <a:cxn ang="0">
                  <a:pos x="0" y="0"/>
                </a:cxn>
                <a:cxn ang="0">
                  <a:pos x="0" y="0"/>
                </a:cxn>
                <a:cxn ang="0">
                  <a:pos x="0" y="0"/>
                </a:cxn>
                <a:cxn ang="0">
                  <a:pos x="0" y="0"/>
                </a:cxn>
                <a:cxn ang="0">
                  <a:pos x="0" y="0"/>
                </a:cxn>
                <a:cxn ang="0">
                  <a:pos x="0" y="0"/>
                </a:cxn>
                <a:cxn ang="0">
                  <a:pos x="0" y="17"/>
                </a:cxn>
              </a:cxnLst>
              <a:rect l="0" t="0" r="r" b="b"/>
              <a:pathLst>
                <a:path w="278" h="176">
                  <a:moveTo>
                    <a:pt x="0" y="17"/>
                  </a:moveTo>
                  <a:lnTo>
                    <a:pt x="0" y="17"/>
                  </a:lnTo>
                  <a:lnTo>
                    <a:pt x="0" y="17"/>
                  </a:lnTo>
                  <a:lnTo>
                    <a:pt x="0" y="17"/>
                  </a:lnTo>
                  <a:lnTo>
                    <a:pt x="0" y="29"/>
                  </a:lnTo>
                  <a:lnTo>
                    <a:pt x="17" y="29"/>
                  </a:lnTo>
                  <a:lnTo>
                    <a:pt x="33" y="45"/>
                  </a:lnTo>
                  <a:lnTo>
                    <a:pt x="45" y="58"/>
                  </a:lnTo>
                  <a:lnTo>
                    <a:pt x="62" y="74"/>
                  </a:lnTo>
                  <a:lnTo>
                    <a:pt x="74" y="86"/>
                  </a:lnTo>
                  <a:lnTo>
                    <a:pt x="90" y="103"/>
                  </a:lnTo>
                  <a:lnTo>
                    <a:pt x="119" y="115"/>
                  </a:lnTo>
                  <a:lnTo>
                    <a:pt x="131" y="131"/>
                  </a:lnTo>
                  <a:lnTo>
                    <a:pt x="164" y="143"/>
                  </a:lnTo>
                  <a:lnTo>
                    <a:pt x="192" y="143"/>
                  </a:lnTo>
                  <a:lnTo>
                    <a:pt x="221" y="160"/>
                  </a:lnTo>
                  <a:lnTo>
                    <a:pt x="250" y="176"/>
                  </a:lnTo>
                  <a:lnTo>
                    <a:pt x="278" y="176"/>
                  </a:lnTo>
                  <a:lnTo>
                    <a:pt x="278" y="160"/>
                  </a:lnTo>
                  <a:lnTo>
                    <a:pt x="250" y="143"/>
                  </a:lnTo>
                  <a:lnTo>
                    <a:pt x="221" y="143"/>
                  </a:lnTo>
                  <a:lnTo>
                    <a:pt x="192" y="131"/>
                  </a:lnTo>
                  <a:lnTo>
                    <a:pt x="176" y="115"/>
                  </a:lnTo>
                  <a:lnTo>
                    <a:pt x="147" y="115"/>
                  </a:lnTo>
                  <a:lnTo>
                    <a:pt x="119" y="103"/>
                  </a:lnTo>
                  <a:lnTo>
                    <a:pt x="103" y="86"/>
                  </a:lnTo>
                  <a:lnTo>
                    <a:pt x="90" y="74"/>
                  </a:lnTo>
                  <a:lnTo>
                    <a:pt x="62" y="58"/>
                  </a:lnTo>
                  <a:lnTo>
                    <a:pt x="45" y="45"/>
                  </a:lnTo>
                  <a:lnTo>
                    <a:pt x="45" y="29"/>
                  </a:lnTo>
                  <a:lnTo>
                    <a:pt x="33" y="17"/>
                  </a:lnTo>
                  <a:lnTo>
                    <a:pt x="17" y="17"/>
                  </a:lnTo>
                  <a:lnTo>
                    <a:pt x="17" y="0"/>
                  </a:lnTo>
                  <a:lnTo>
                    <a:pt x="0" y="0"/>
                  </a:lnTo>
                  <a:lnTo>
                    <a:pt x="0" y="0"/>
                  </a:lnTo>
                  <a:lnTo>
                    <a:pt x="0" y="0"/>
                  </a:lnTo>
                  <a:lnTo>
                    <a:pt x="0" y="0"/>
                  </a:lnTo>
                  <a:lnTo>
                    <a:pt x="0" y="0"/>
                  </a:lnTo>
                  <a:lnTo>
                    <a:pt x="0" y="0"/>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2" name="Freeform 70"/>
            <p:cNvSpPr>
              <a:spLocks/>
            </p:cNvSpPr>
            <p:nvPr/>
          </p:nvSpPr>
          <p:spPr bwMode="auto">
            <a:xfrm>
              <a:off x="3183" y="879"/>
              <a:ext cx="273" cy="176"/>
            </a:xfrm>
            <a:custGeom>
              <a:avLst/>
              <a:gdLst/>
              <a:ahLst/>
              <a:cxnLst>
                <a:cxn ang="0">
                  <a:pos x="0" y="176"/>
                </a:cxn>
                <a:cxn ang="0">
                  <a:pos x="0" y="176"/>
                </a:cxn>
                <a:cxn ang="0">
                  <a:pos x="28" y="176"/>
                </a:cxn>
                <a:cxn ang="0">
                  <a:pos x="57" y="160"/>
                </a:cxn>
                <a:cxn ang="0">
                  <a:pos x="85" y="143"/>
                </a:cxn>
                <a:cxn ang="0">
                  <a:pos x="114" y="143"/>
                </a:cxn>
                <a:cxn ang="0">
                  <a:pos x="143" y="131"/>
                </a:cxn>
                <a:cxn ang="0">
                  <a:pos x="159" y="115"/>
                </a:cxn>
                <a:cxn ang="0">
                  <a:pos x="188" y="103"/>
                </a:cxn>
                <a:cxn ang="0">
                  <a:pos x="204" y="86"/>
                </a:cxn>
                <a:cxn ang="0">
                  <a:pos x="216" y="74"/>
                </a:cxn>
                <a:cxn ang="0">
                  <a:pos x="233" y="58"/>
                </a:cxn>
                <a:cxn ang="0">
                  <a:pos x="245" y="45"/>
                </a:cxn>
                <a:cxn ang="0">
                  <a:pos x="261" y="29"/>
                </a:cxn>
                <a:cxn ang="0">
                  <a:pos x="273" y="29"/>
                </a:cxn>
                <a:cxn ang="0">
                  <a:pos x="273" y="17"/>
                </a:cxn>
                <a:cxn ang="0">
                  <a:pos x="273" y="17"/>
                </a:cxn>
                <a:cxn ang="0">
                  <a:pos x="273" y="17"/>
                </a:cxn>
                <a:cxn ang="0">
                  <a:pos x="273" y="0"/>
                </a:cxn>
                <a:cxn ang="0">
                  <a:pos x="273" y="0"/>
                </a:cxn>
                <a:cxn ang="0">
                  <a:pos x="261" y="0"/>
                </a:cxn>
                <a:cxn ang="0">
                  <a:pos x="261" y="17"/>
                </a:cxn>
                <a:cxn ang="0">
                  <a:pos x="245" y="17"/>
                </a:cxn>
                <a:cxn ang="0">
                  <a:pos x="233" y="29"/>
                </a:cxn>
                <a:cxn ang="0">
                  <a:pos x="233" y="45"/>
                </a:cxn>
                <a:cxn ang="0">
                  <a:pos x="216" y="58"/>
                </a:cxn>
                <a:cxn ang="0">
                  <a:pos x="188" y="74"/>
                </a:cxn>
                <a:cxn ang="0">
                  <a:pos x="175" y="86"/>
                </a:cxn>
                <a:cxn ang="0">
                  <a:pos x="159" y="103"/>
                </a:cxn>
                <a:cxn ang="0">
                  <a:pos x="130" y="115"/>
                </a:cxn>
                <a:cxn ang="0">
                  <a:pos x="102" y="115"/>
                </a:cxn>
                <a:cxn ang="0">
                  <a:pos x="85" y="131"/>
                </a:cxn>
                <a:cxn ang="0">
                  <a:pos x="57" y="143"/>
                </a:cxn>
                <a:cxn ang="0">
                  <a:pos x="28" y="143"/>
                </a:cxn>
                <a:cxn ang="0">
                  <a:pos x="0" y="160"/>
                </a:cxn>
                <a:cxn ang="0">
                  <a:pos x="0" y="160"/>
                </a:cxn>
                <a:cxn ang="0">
                  <a:pos x="0" y="176"/>
                </a:cxn>
              </a:cxnLst>
              <a:rect l="0" t="0" r="r" b="b"/>
              <a:pathLst>
                <a:path w="273" h="176">
                  <a:moveTo>
                    <a:pt x="0" y="176"/>
                  </a:moveTo>
                  <a:lnTo>
                    <a:pt x="0" y="176"/>
                  </a:lnTo>
                  <a:lnTo>
                    <a:pt x="28" y="176"/>
                  </a:lnTo>
                  <a:lnTo>
                    <a:pt x="57" y="160"/>
                  </a:lnTo>
                  <a:lnTo>
                    <a:pt x="85" y="143"/>
                  </a:lnTo>
                  <a:lnTo>
                    <a:pt x="114" y="143"/>
                  </a:lnTo>
                  <a:lnTo>
                    <a:pt x="143" y="131"/>
                  </a:lnTo>
                  <a:lnTo>
                    <a:pt x="159" y="115"/>
                  </a:lnTo>
                  <a:lnTo>
                    <a:pt x="188" y="103"/>
                  </a:lnTo>
                  <a:lnTo>
                    <a:pt x="204" y="86"/>
                  </a:lnTo>
                  <a:lnTo>
                    <a:pt x="216" y="74"/>
                  </a:lnTo>
                  <a:lnTo>
                    <a:pt x="233" y="58"/>
                  </a:lnTo>
                  <a:lnTo>
                    <a:pt x="245" y="45"/>
                  </a:lnTo>
                  <a:lnTo>
                    <a:pt x="261" y="29"/>
                  </a:lnTo>
                  <a:lnTo>
                    <a:pt x="273" y="29"/>
                  </a:lnTo>
                  <a:lnTo>
                    <a:pt x="273" y="17"/>
                  </a:lnTo>
                  <a:lnTo>
                    <a:pt x="273" y="17"/>
                  </a:lnTo>
                  <a:lnTo>
                    <a:pt x="273" y="17"/>
                  </a:lnTo>
                  <a:lnTo>
                    <a:pt x="273" y="0"/>
                  </a:lnTo>
                  <a:lnTo>
                    <a:pt x="273" y="0"/>
                  </a:lnTo>
                  <a:lnTo>
                    <a:pt x="261" y="0"/>
                  </a:lnTo>
                  <a:lnTo>
                    <a:pt x="261" y="17"/>
                  </a:lnTo>
                  <a:lnTo>
                    <a:pt x="245" y="17"/>
                  </a:lnTo>
                  <a:lnTo>
                    <a:pt x="233" y="29"/>
                  </a:lnTo>
                  <a:lnTo>
                    <a:pt x="233" y="45"/>
                  </a:lnTo>
                  <a:lnTo>
                    <a:pt x="216" y="58"/>
                  </a:lnTo>
                  <a:lnTo>
                    <a:pt x="188" y="74"/>
                  </a:lnTo>
                  <a:lnTo>
                    <a:pt x="175" y="86"/>
                  </a:lnTo>
                  <a:lnTo>
                    <a:pt x="159" y="103"/>
                  </a:lnTo>
                  <a:lnTo>
                    <a:pt x="130" y="115"/>
                  </a:lnTo>
                  <a:lnTo>
                    <a:pt x="102" y="115"/>
                  </a:lnTo>
                  <a:lnTo>
                    <a:pt x="85" y="131"/>
                  </a:lnTo>
                  <a:lnTo>
                    <a:pt x="57" y="143"/>
                  </a:lnTo>
                  <a:lnTo>
                    <a:pt x="28" y="143"/>
                  </a:lnTo>
                  <a:lnTo>
                    <a:pt x="0" y="160"/>
                  </a:lnTo>
                  <a:lnTo>
                    <a:pt x="0" y="160"/>
                  </a:lnTo>
                  <a:lnTo>
                    <a:pt x="0" y="1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3" name="Freeform 71"/>
            <p:cNvSpPr>
              <a:spLocks/>
            </p:cNvSpPr>
            <p:nvPr/>
          </p:nvSpPr>
          <p:spPr bwMode="auto">
            <a:xfrm>
              <a:off x="3023" y="1039"/>
              <a:ext cx="160" cy="363"/>
            </a:xfrm>
            <a:custGeom>
              <a:avLst/>
              <a:gdLst/>
              <a:ahLst/>
              <a:cxnLst>
                <a:cxn ang="0">
                  <a:pos x="29" y="363"/>
                </a:cxn>
                <a:cxn ang="0">
                  <a:pos x="29" y="363"/>
                </a:cxn>
                <a:cxn ang="0">
                  <a:pos x="13" y="319"/>
                </a:cxn>
                <a:cxn ang="0">
                  <a:pos x="13" y="274"/>
                </a:cxn>
                <a:cxn ang="0">
                  <a:pos x="13" y="216"/>
                </a:cxn>
                <a:cxn ang="0">
                  <a:pos x="29" y="159"/>
                </a:cxn>
                <a:cxn ang="0">
                  <a:pos x="41" y="114"/>
                </a:cxn>
                <a:cxn ang="0">
                  <a:pos x="74" y="57"/>
                </a:cxn>
                <a:cxn ang="0">
                  <a:pos x="102" y="28"/>
                </a:cxn>
                <a:cxn ang="0">
                  <a:pos x="160" y="16"/>
                </a:cxn>
                <a:cxn ang="0">
                  <a:pos x="160" y="0"/>
                </a:cxn>
                <a:cxn ang="0">
                  <a:pos x="102" y="16"/>
                </a:cxn>
                <a:cxn ang="0">
                  <a:pos x="57" y="57"/>
                </a:cxn>
                <a:cxn ang="0">
                  <a:pos x="29" y="102"/>
                </a:cxn>
                <a:cxn ang="0">
                  <a:pos x="13" y="159"/>
                </a:cxn>
                <a:cxn ang="0">
                  <a:pos x="0" y="216"/>
                </a:cxn>
                <a:cxn ang="0">
                  <a:pos x="0" y="274"/>
                </a:cxn>
                <a:cxn ang="0">
                  <a:pos x="0" y="319"/>
                </a:cxn>
                <a:cxn ang="0">
                  <a:pos x="13" y="363"/>
                </a:cxn>
                <a:cxn ang="0">
                  <a:pos x="13" y="363"/>
                </a:cxn>
                <a:cxn ang="0">
                  <a:pos x="29" y="363"/>
                </a:cxn>
              </a:cxnLst>
              <a:rect l="0" t="0" r="r" b="b"/>
              <a:pathLst>
                <a:path w="160" h="363">
                  <a:moveTo>
                    <a:pt x="29" y="363"/>
                  </a:moveTo>
                  <a:lnTo>
                    <a:pt x="29" y="363"/>
                  </a:lnTo>
                  <a:lnTo>
                    <a:pt x="13" y="319"/>
                  </a:lnTo>
                  <a:lnTo>
                    <a:pt x="13" y="274"/>
                  </a:lnTo>
                  <a:lnTo>
                    <a:pt x="13" y="216"/>
                  </a:lnTo>
                  <a:lnTo>
                    <a:pt x="29" y="159"/>
                  </a:lnTo>
                  <a:lnTo>
                    <a:pt x="41" y="114"/>
                  </a:lnTo>
                  <a:lnTo>
                    <a:pt x="74" y="57"/>
                  </a:lnTo>
                  <a:lnTo>
                    <a:pt x="102" y="28"/>
                  </a:lnTo>
                  <a:lnTo>
                    <a:pt x="160" y="16"/>
                  </a:lnTo>
                  <a:lnTo>
                    <a:pt x="160" y="0"/>
                  </a:lnTo>
                  <a:lnTo>
                    <a:pt x="102" y="16"/>
                  </a:lnTo>
                  <a:lnTo>
                    <a:pt x="57" y="57"/>
                  </a:lnTo>
                  <a:lnTo>
                    <a:pt x="29" y="102"/>
                  </a:lnTo>
                  <a:lnTo>
                    <a:pt x="13" y="159"/>
                  </a:lnTo>
                  <a:lnTo>
                    <a:pt x="0" y="216"/>
                  </a:lnTo>
                  <a:lnTo>
                    <a:pt x="0" y="274"/>
                  </a:lnTo>
                  <a:lnTo>
                    <a:pt x="0" y="319"/>
                  </a:lnTo>
                  <a:lnTo>
                    <a:pt x="13" y="363"/>
                  </a:lnTo>
                  <a:lnTo>
                    <a:pt x="13" y="363"/>
                  </a:lnTo>
                  <a:lnTo>
                    <a:pt x="29" y="3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4" name="Freeform 72"/>
            <p:cNvSpPr>
              <a:spLocks/>
            </p:cNvSpPr>
            <p:nvPr/>
          </p:nvSpPr>
          <p:spPr bwMode="auto">
            <a:xfrm>
              <a:off x="2762" y="1402"/>
              <a:ext cx="290" cy="188"/>
            </a:xfrm>
            <a:custGeom>
              <a:avLst/>
              <a:gdLst/>
              <a:ahLst/>
              <a:cxnLst>
                <a:cxn ang="0">
                  <a:pos x="12" y="70"/>
                </a:cxn>
                <a:cxn ang="0">
                  <a:pos x="0" y="86"/>
                </a:cxn>
                <a:cxn ang="0">
                  <a:pos x="12" y="131"/>
                </a:cxn>
                <a:cxn ang="0">
                  <a:pos x="45" y="160"/>
                </a:cxn>
                <a:cxn ang="0">
                  <a:pos x="73" y="172"/>
                </a:cxn>
                <a:cxn ang="0">
                  <a:pos x="102" y="188"/>
                </a:cxn>
                <a:cxn ang="0">
                  <a:pos x="131" y="188"/>
                </a:cxn>
                <a:cxn ang="0">
                  <a:pos x="143" y="188"/>
                </a:cxn>
                <a:cxn ang="0">
                  <a:pos x="175" y="172"/>
                </a:cxn>
                <a:cxn ang="0">
                  <a:pos x="204" y="160"/>
                </a:cxn>
                <a:cxn ang="0">
                  <a:pos x="216" y="160"/>
                </a:cxn>
                <a:cxn ang="0">
                  <a:pos x="245" y="131"/>
                </a:cxn>
                <a:cxn ang="0">
                  <a:pos x="261" y="115"/>
                </a:cxn>
                <a:cxn ang="0">
                  <a:pos x="274" y="86"/>
                </a:cxn>
                <a:cxn ang="0">
                  <a:pos x="290" y="70"/>
                </a:cxn>
                <a:cxn ang="0">
                  <a:pos x="290" y="41"/>
                </a:cxn>
                <a:cxn ang="0">
                  <a:pos x="290" y="29"/>
                </a:cxn>
                <a:cxn ang="0">
                  <a:pos x="290" y="0"/>
                </a:cxn>
                <a:cxn ang="0">
                  <a:pos x="274" y="0"/>
                </a:cxn>
                <a:cxn ang="0">
                  <a:pos x="274" y="29"/>
                </a:cxn>
                <a:cxn ang="0">
                  <a:pos x="274" y="41"/>
                </a:cxn>
                <a:cxn ang="0">
                  <a:pos x="261" y="58"/>
                </a:cxn>
                <a:cxn ang="0">
                  <a:pos x="261" y="86"/>
                </a:cxn>
                <a:cxn ang="0">
                  <a:pos x="245" y="99"/>
                </a:cxn>
                <a:cxn ang="0">
                  <a:pos x="233" y="115"/>
                </a:cxn>
                <a:cxn ang="0">
                  <a:pos x="216" y="143"/>
                </a:cxn>
                <a:cxn ang="0">
                  <a:pos x="188" y="160"/>
                </a:cxn>
                <a:cxn ang="0">
                  <a:pos x="175" y="160"/>
                </a:cxn>
                <a:cxn ang="0">
                  <a:pos x="143" y="172"/>
                </a:cxn>
                <a:cxn ang="0">
                  <a:pos x="131" y="172"/>
                </a:cxn>
                <a:cxn ang="0">
                  <a:pos x="102" y="160"/>
                </a:cxn>
                <a:cxn ang="0">
                  <a:pos x="73" y="160"/>
                </a:cxn>
                <a:cxn ang="0">
                  <a:pos x="57" y="143"/>
                </a:cxn>
                <a:cxn ang="0">
                  <a:pos x="28" y="115"/>
                </a:cxn>
                <a:cxn ang="0">
                  <a:pos x="12" y="86"/>
                </a:cxn>
                <a:cxn ang="0">
                  <a:pos x="0" y="99"/>
                </a:cxn>
                <a:cxn ang="0">
                  <a:pos x="12" y="70"/>
                </a:cxn>
              </a:cxnLst>
              <a:rect l="0" t="0" r="r" b="b"/>
              <a:pathLst>
                <a:path w="290" h="188">
                  <a:moveTo>
                    <a:pt x="12" y="70"/>
                  </a:moveTo>
                  <a:lnTo>
                    <a:pt x="0" y="86"/>
                  </a:lnTo>
                  <a:lnTo>
                    <a:pt x="12" y="131"/>
                  </a:lnTo>
                  <a:lnTo>
                    <a:pt x="45" y="160"/>
                  </a:lnTo>
                  <a:lnTo>
                    <a:pt x="73" y="172"/>
                  </a:lnTo>
                  <a:lnTo>
                    <a:pt x="102" y="188"/>
                  </a:lnTo>
                  <a:lnTo>
                    <a:pt x="131" y="188"/>
                  </a:lnTo>
                  <a:lnTo>
                    <a:pt x="143" y="188"/>
                  </a:lnTo>
                  <a:lnTo>
                    <a:pt x="175" y="172"/>
                  </a:lnTo>
                  <a:lnTo>
                    <a:pt x="204" y="160"/>
                  </a:lnTo>
                  <a:lnTo>
                    <a:pt x="216" y="160"/>
                  </a:lnTo>
                  <a:lnTo>
                    <a:pt x="245" y="131"/>
                  </a:lnTo>
                  <a:lnTo>
                    <a:pt x="261" y="115"/>
                  </a:lnTo>
                  <a:lnTo>
                    <a:pt x="274" y="86"/>
                  </a:lnTo>
                  <a:lnTo>
                    <a:pt x="290" y="70"/>
                  </a:lnTo>
                  <a:lnTo>
                    <a:pt x="290" y="41"/>
                  </a:lnTo>
                  <a:lnTo>
                    <a:pt x="290" y="29"/>
                  </a:lnTo>
                  <a:lnTo>
                    <a:pt x="290" y="0"/>
                  </a:lnTo>
                  <a:lnTo>
                    <a:pt x="274" y="0"/>
                  </a:lnTo>
                  <a:lnTo>
                    <a:pt x="274" y="29"/>
                  </a:lnTo>
                  <a:lnTo>
                    <a:pt x="274" y="41"/>
                  </a:lnTo>
                  <a:lnTo>
                    <a:pt x="261" y="58"/>
                  </a:lnTo>
                  <a:lnTo>
                    <a:pt x="261" y="86"/>
                  </a:lnTo>
                  <a:lnTo>
                    <a:pt x="245" y="99"/>
                  </a:lnTo>
                  <a:lnTo>
                    <a:pt x="233" y="115"/>
                  </a:lnTo>
                  <a:lnTo>
                    <a:pt x="216" y="143"/>
                  </a:lnTo>
                  <a:lnTo>
                    <a:pt x="188" y="160"/>
                  </a:lnTo>
                  <a:lnTo>
                    <a:pt x="175" y="160"/>
                  </a:lnTo>
                  <a:lnTo>
                    <a:pt x="143" y="172"/>
                  </a:lnTo>
                  <a:lnTo>
                    <a:pt x="131" y="172"/>
                  </a:lnTo>
                  <a:lnTo>
                    <a:pt x="102" y="160"/>
                  </a:lnTo>
                  <a:lnTo>
                    <a:pt x="73" y="160"/>
                  </a:lnTo>
                  <a:lnTo>
                    <a:pt x="57" y="143"/>
                  </a:lnTo>
                  <a:lnTo>
                    <a:pt x="28" y="115"/>
                  </a:lnTo>
                  <a:lnTo>
                    <a:pt x="12" y="86"/>
                  </a:lnTo>
                  <a:lnTo>
                    <a:pt x="0" y="99"/>
                  </a:lnTo>
                  <a:lnTo>
                    <a:pt x="12"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5" name="Freeform 73"/>
            <p:cNvSpPr>
              <a:spLocks/>
            </p:cNvSpPr>
            <p:nvPr/>
          </p:nvSpPr>
          <p:spPr bwMode="auto">
            <a:xfrm>
              <a:off x="2762" y="1472"/>
              <a:ext cx="131" cy="29"/>
            </a:xfrm>
            <a:custGeom>
              <a:avLst/>
              <a:gdLst/>
              <a:ahLst/>
              <a:cxnLst>
                <a:cxn ang="0">
                  <a:pos x="114" y="0"/>
                </a:cxn>
                <a:cxn ang="0">
                  <a:pos x="114" y="0"/>
                </a:cxn>
                <a:cxn ang="0">
                  <a:pos x="102" y="16"/>
                </a:cxn>
                <a:cxn ang="0">
                  <a:pos x="86" y="16"/>
                </a:cxn>
                <a:cxn ang="0">
                  <a:pos x="73" y="16"/>
                </a:cxn>
                <a:cxn ang="0">
                  <a:pos x="57" y="16"/>
                </a:cxn>
                <a:cxn ang="0">
                  <a:pos x="45" y="16"/>
                </a:cxn>
                <a:cxn ang="0">
                  <a:pos x="28" y="16"/>
                </a:cxn>
                <a:cxn ang="0">
                  <a:pos x="12" y="16"/>
                </a:cxn>
                <a:cxn ang="0">
                  <a:pos x="12" y="0"/>
                </a:cxn>
                <a:cxn ang="0">
                  <a:pos x="0" y="29"/>
                </a:cxn>
                <a:cxn ang="0">
                  <a:pos x="12" y="29"/>
                </a:cxn>
                <a:cxn ang="0">
                  <a:pos x="12" y="29"/>
                </a:cxn>
                <a:cxn ang="0">
                  <a:pos x="28" y="29"/>
                </a:cxn>
                <a:cxn ang="0">
                  <a:pos x="57" y="29"/>
                </a:cxn>
                <a:cxn ang="0">
                  <a:pos x="73" y="29"/>
                </a:cxn>
                <a:cxn ang="0">
                  <a:pos x="102" y="29"/>
                </a:cxn>
                <a:cxn ang="0">
                  <a:pos x="114" y="29"/>
                </a:cxn>
                <a:cxn ang="0">
                  <a:pos x="131" y="16"/>
                </a:cxn>
                <a:cxn ang="0">
                  <a:pos x="131" y="16"/>
                </a:cxn>
                <a:cxn ang="0">
                  <a:pos x="114" y="0"/>
                </a:cxn>
              </a:cxnLst>
              <a:rect l="0" t="0" r="r" b="b"/>
              <a:pathLst>
                <a:path w="131" h="29">
                  <a:moveTo>
                    <a:pt x="114" y="0"/>
                  </a:moveTo>
                  <a:lnTo>
                    <a:pt x="114" y="0"/>
                  </a:lnTo>
                  <a:lnTo>
                    <a:pt x="102" y="16"/>
                  </a:lnTo>
                  <a:lnTo>
                    <a:pt x="86" y="16"/>
                  </a:lnTo>
                  <a:lnTo>
                    <a:pt x="73" y="16"/>
                  </a:lnTo>
                  <a:lnTo>
                    <a:pt x="57" y="16"/>
                  </a:lnTo>
                  <a:lnTo>
                    <a:pt x="45" y="16"/>
                  </a:lnTo>
                  <a:lnTo>
                    <a:pt x="28" y="16"/>
                  </a:lnTo>
                  <a:lnTo>
                    <a:pt x="12" y="16"/>
                  </a:lnTo>
                  <a:lnTo>
                    <a:pt x="12" y="0"/>
                  </a:lnTo>
                  <a:lnTo>
                    <a:pt x="0" y="29"/>
                  </a:lnTo>
                  <a:lnTo>
                    <a:pt x="12" y="29"/>
                  </a:lnTo>
                  <a:lnTo>
                    <a:pt x="12" y="29"/>
                  </a:lnTo>
                  <a:lnTo>
                    <a:pt x="28" y="29"/>
                  </a:lnTo>
                  <a:lnTo>
                    <a:pt x="57" y="29"/>
                  </a:lnTo>
                  <a:lnTo>
                    <a:pt x="73" y="29"/>
                  </a:lnTo>
                  <a:lnTo>
                    <a:pt x="102" y="29"/>
                  </a:lnTo>
                  <a:lnTo>
                    <a:pt x="114" y="29"/>
                  </a:lnTo>
                  <a:lnTo>
                    <a:pt x="131" y="16"/>
                  </a:lnTo>
                  <a:lnTo>
                    <a:pt x="131" y="16"/>
                  </a:lnTo>
                  <a:lnTo>
                    <a:pt x="1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6" name="Freeform 74"/>
            <p:cNvSpPr>
              <a:spLocks/>
            </p:cNvSpPr>
            <p:nvPr/>
          </p:nvSpPr>
          <p:spPr bwMode="auto">
            <a:xfrm>
              <a:off x="2876" y="1084"/>
              <a:ext cx="29" cy="404"/>
            </a:xfrm>
            <a:custGeom>
              <a:avLst/>
              <a:gdLst/>
              <a:ahLst/>
              <a:cxnLst>
                <a:cxn ang="0">
                  <a:pos x="0" y="0"/>
                </a:cxn>
                <a:cxn ang="0">
                  <a:pos x="0" y="0"/>
                </a:cxn>
                <a:cxn ang="0">
                  <a:pos x="0" y="114"/>
                </a:cxn>
                <a:cxn ang="0">
                  <a:pos x="17" y="229"/>
                </a:cxn>
                <a:cxn ang="0">
                  <a:pos x="17" y="331"/>
                </a:cxn>
                <a:cxn ang="0">
                  <a:pos x="0" y="388"/>
                </a:cxn>
                <a:cxn ang="0">
                  <a:pos x="17" y="404"/>
                </a:cxn>
                <a:cxn ang="0">
                  <a:pos x="29" y="331"/>
                </a:cxn>
                <a:cxn ang="0">
                  <a:pos x="29" y="229"/>
                </a:cxn>
                <a:cxn ang="0">
                  <a:pos x="29" y="114"/>
                </a:cxn>
                <a:cxn ang="0">
                  <a:pos x="29" y="0"/>
                </a:cxn>
                <a:cxn ang="0">
                  <a:pos x="29" y="0"/>
                </a:cxn>
                <a:cxn ang="0">
                  <a:pos x="0" y="0"/>
                </a:cxn>
              </a:cxnLst>
              <a:rect l="0" t="0" r="r" b="b"/>
              <a:pathLst>
                <a:path w="29" h="404">
                  <a:moveTo>
                    <a:pt x="0" y="0"/>
                  </a:moveTo>
                  <a:lnTo>
                    <a:pt x="0" y="0"/>
                  </a:lnTo>
                  <a:lnTo>
                    <a:pt x="0" y="114"/>
                  </a:lnTo>
                  <a:lnTo>
                    <a:pt x="17" y="229"/>
                  </a:lnTo>
                  <a:lnTo>
                    <a:pt x="17" y="331"/>
                  </a:lnTo>
                  <a:lnTo>
                    <a:pt x="0" y="388"/>
                  </a:lnTo>
                  <a:lnTo>
                    <a:pt x="17" y="404"/>
                  </a:lnTo>
                  <a:lnTo>
                    <a:pt x="29" y="331"/>
                  </a:lnTo>
                  <a:lnTo>
                    <a:pt x="29" y="229"/>
                  </a:lnTo>
                  <a:lnTo>
                    <a:pt x="29" y="114"/>
                  </a:lnTo>
                  <a:lnTo>
                    <a:pt x="29" y="0"/>
                  </a:lnTo>
                  <a:lnTo>
                    <a:pt x="29"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7" name="Freeform 75"/>
            <p:cNvSpPr>
              <a:spLocks/>
            </p:cNvSpPr>
            <p:nvPr/>
          </p:nvSpPr>
          <p:spPr bwMode="auto">
            <a:xfrm>
              <a:off x="2876" y="618"/>
              <a:ext cx="580" cy="466"/>
            </a:xfrm>
            <a:custGeom>
              <a:avLst/>
              <a:gdLst/>
              <a:ahLst/>
              <a:cxnLst>
                <a:cxn ang="0">
                  <a:pos x="568" y="57"/>
                </a:cxn>
                <a:cxn ang="0">
                  <a:pos x="580" y="57"/>
                </a:cxn>
                <a:cxn ang="0">
                  <a:pos x="523" y="29"/>
                </a:cxn>
                <a:cxn ang="0">
                  <a:pos x="466" y="0"/>
                </a:cxn>
                <a:cxn ang="0">
                  <a:pos x="421" y="0"/>
                </a:cxn>
                <a:cxn ang="0">
                  <a:pos x="380" y="16"/>
                </a:cxn>
                <a:cxn ang="0">
                  <a:pos x="319" y="29"/>
                </a:cxn>
                <a:cxn ang="0">
                  <a:pos x="278" y="57"/>
                </a:cxn>
                <a:cxn ang="0">
                  <a:pos x="233" y="86"/>
                </a:cxn>
                <a:cxn ang="0">
                  <a:pos x="188" y="131"/>
                </a:cxn>
                <a:cxn ang="0">
                  <a:pos x="147" y="176"/>
                </a:cxn>
                <a:cxn ang="0">
                  <a:pos x="119" y="217"/>
                </a:cxn>
                <a:cxn ang="0">
                  <a:pos x="90" y="261"/>
                </a:cxn>
                <a:cxn ang="0">
                  <a:pos x="61" y="319"/>
                </a:cxn>
                <a:cxn ang="0">
                  <a:pos x="29" y="364"/>
                </a:cxn>
                <a:cxn ang="0">
                  <a:pos x="17" y="404"/>
                </a:cxn>
                <a:cxn ang="0">
                  <a:pos x="17" y="437"/>
                </a:cxn>
                <a:cxn ang="0">
                  <a:pos x="0" y="466"/>
                </a:cxn>
                <a:cxn ang="0">
                  <a:pos x="29" y="466"/>
                </a:cxn>
                <a:cxn ang="0">
                  <a:pos x="29" y="437"/>
                </a:cxn>
                <a:cxn ang="0">
                  <a:pos x="29" y="404"/>
                </a:cxn>
                <a:cxn ang="0">
                  <a:pos x="45" y="364"/>
                </a:cxn>
                <a:cxn ang="0">
                  <a:pos x="74" y="319"/>
                </a:cxn>
                <a:cxn ang="0">
                  <a:pos x="102" y="278"/>
                </a:cxn>
                <a:cxn ang="0">
                  <a:pos x="131" y="233"/>
                </a:cxn>
                <a:cxn ang="0">
                  <a:pos x="160" y="188"/>
                </a:cxn>
                <a:cxn ang="0">
                  <a:pos x="204" y="147"/>
                </a:cxn>
                <a:cxn ang="0">
                  <a:pos x="249" y="102"/>
                </a:cxn>
                <a:cxn ang="0">
                  <a:pos x="290" y="74"/>
                </a:cxn>
                <a:cxn ang="0">
                  <a:pos x="335" y="45"/>
                </a:cxn>
                <a:cxn ang="0">
                  <a:pos x="380" y="29"/>
                </a:cxn>
                <a:cxn ang="0">
                  <a:pos x="421" y="16"/>
                </a:cxn>
                <a:cxn ang="0">
                  <a:pos x="466" y="29"/>
                </a:cxn>
                <a:cxn ang="0">
                  <a:pos x="523" y="45"/>
                </a:cxn>
                <a:cxn ang="0">
                  <a:pos x="568" y="74"/>
                </a:cxn>
                <a:cxn ang="0">
                  <a:pos x="580" y="74"/>
                </a:cxn>
                <a:cxn ang="0">
                  <a:pos x="568" y="74"/>
                </a:cxn>
                <a:cxn ang="0">
                  <a:pos x="580" y="74"/>
                </a:cxn>
                <a:cxn ang="0">
                  <a:pos x="580" y="74"/>
                </a:cxn>
                <a:cxn ang="0">
                  <a:pos x="568" y="57"/>
                </a:cxn>
              </a:cxnLst>
              <a:rect l="0" t="0" r="r" b="b"/>
              <a:pathLst>
                <a:path w="580" h="466">
                  <a:moveTo>
                    <a:pt x="568" y="57"/>
                  </a:moveTo>
                  <a:lnTo>
                    <a:pt x="580" y="57"/>
                  </a:lnTo>
                  <a:lnTo>
                    <a:pt x="523" y="29"/>
                  </a:lnTo>
                  <a:lnTo>
                    <a:pt x="466" y="0"/>
                  </a:lnTo>
                  <a:lnTo>
                    <a:pt x="421" y="0"/>
                  </a:lnTo>
                  <a:lnTo>
                    <a:pt x="380" y="16"/>
                  </a:lnTo>
                  <a:lnTo>
                    <a:pt x="319" y="29"/>
                  </a:lnTo>
                  <a:lnTo>
                    <a:pt x="278" y="57"/>
                  </a:lnTo>
                  <a:lnTo>
                    <a:pt x="233" y="86"/>
                  </a:lnTo>
                  <a:lnTo>
                    <a:pt x="188" y="131"/>
                  </a:lnTo>
                  <a:lnTo>
                    <a:pt x="147" y="176"/>
                  </a:lnTo>
                  <a:lnTo>
                    <a:pt x="119" y="217"/>
                  </a:lnTo>
                  <a:lnTo>
                    <a:pt x="90" y="261"/>
                  </a:lnTo>
                  <a:lnTo>
                    <a:pt x="61" y="319"/>
                  </a:lnTo>
                  <a:lnTo>
                    <a:pt x="29" y="364"/>
                  </a:lnTo>
                  <a:lnTo>
                    <a:pt x="17" y="404"/>
                  </a:lnTo>
                  <a:lnTo>
                    <a:pt x="17" y="437"/>
                  </a:lnTo>
                  <a:lnTo>
                    <a:pt x="0" y="466"/>
                  </a:lnTo>
                  <a:lnTo>
                    <a:pt x="29" y="466"/>
                  </a:lnTo>
                  <a:lnTo>
                    <a:pt x="29" y="437"/>
                  </a:lnTo>
                  <a:lnTo>
                    <a:pt x="29" y="404"/>
                  </a:lnTo>
                  <a:lnTo>
                    <a:pt x="45" y="364"/>
                  </a:lnTo>
                  <a:lnTo>
                    <a:pt x="74" y="319"/>
                  </a:lnTo>
                  <a:lnTo>
                    <a:pt x="102" y="278"/>
                  </a:lnTo>
                  <a:lnTo>
                    <a:pt x="131" y="233"/>
                  </a:lnTo>
                  <a:lnTo>
                    <a:pt x="160" y="188"/>
                  </a:lnTo>
                  <a:lnTo>
                    <a:pt x="204" y="147"/>
                  </a:lnTo>
                  <a:lnTo>
                    <a:pt x="249" y="102"/>
                  </a:lnTo>
                  <a:lnTo>
                    <a:pt x="290" y="74"/>
                  </a:lnTo>
                  <a:lnTo>
                    <a:pt x="335" y="45"/>
                  </a:lnTo>
                  <a:lnTo>
                    <a:pt x="380" y="29"/>
                  </a:lnTo>
                  <a:lnTo>
                    <a:pt x="421" y="16"/>
                  </a:lnTo>
                  <a:lnTo>
                    <a:pt x="466" y="29"/>
                  </a:lnTo>
                  <a:lnTo>
                    <a:pt x="523" y="45"/>
                  </a:lnTo>
                  <a:lnTo>
                    <a:pt x="568" y="74"/>
                  </a:lnTo>
                  <a:lnTo>
                    <a:pt x="580" y="74"/>
                  </a:lnTo>
                  <a:lnTo>
                    <a:pt x="568" y="74"/>
                  </a:lnTo>
                  <a:lnTo>
                    <a:pt x="580" y="74"/>
                  </a:lnTo>
                  <a:lnTo>
                    <a:pt x="580" y="74"/>
                  </a:lnTo>
                  <a:lnTo>
                    <a:pt x="568"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8" name="Freeform 76"/>
            <p:cNvSpPr>
              <a:spLocks/>
            </p:cNvSpPr>
            <p:nvPr/>
          </p:nvSpPr>
          <p:spPr bwMode="auto">
            <a:xfrm>
              <a:off x="670" y="1721"/>
              <a:ext cx="756" cy="143"/>
            </a:xfrm>
            <a:custGeom>
              <a:avLst/>
              <a:gdLst/>
              <a:ahLst/>
              <a:cxnLst>
                <a:cxn ang="0">
                  <a:pos x="756" y="143"/>
                </a:cxn>
                <a:cxn ang="0">
                  <a:pos x="756" y="131"/>
                </a:cxn>
                <a:cxn ang="0">
                  <a:pos x="739" y="115"/>
                </a:cxn>
                <a:cxn ang="0">
                  <a:pos x="739" y="102"/>
                </a:cxn>
                <a:cxn ang="0">
                  <a:pos x="727" y="86"/>
                </a:cxn>
                <a:cxn ang="0">
                  <a:pos x="711" y="70"/>
                </a:cxn>
                <a:cxn ang="0">
                  <a:pos x="682" y="57"/>
                </a:cxn>
                <a:cxn ang="0">
                  <a:pos x="670" y="41"/>
                </a:cxn>
                <a:cxn ang="0">
                  <a:pos x="637" y="41"/>
                </a:cxn>
                <a:cxn ang="0">
                  <a:pos x="609" y="29"/>
                </a:cxn>
                <a:cxn ang="0">
                  <a:pos x="580" y="29"/>
                </a:cxn>
                <a:cxn ang="0">
                  <a:pos x="551" y="12"/>
                </a:cxn>
                <a:cxn ang="0">
                  <a:pos x="523" y="12"/>
                </a:cxn>
                <a:cxn ang="0">
                  <a:pos x="494" y="0"/>
                </a:cxn>
                <a:cxn ang="0">
                  <a:pos x="449" y="0"/>
                </a:cxn>
                <a:cxn ang="0">
                  <a:pos x="421" y="0"/>
                </a:cxn>
                <a:cxn ang="0">
                  <a:pos x="376" y="0"/>
                </a:cxn>
                <a:cxn ang="0">
                  <a:pos x="335" y="0"/>
                </a:cxn>
                <a:cxn ang="0">
                  <a:pos x="306" y="0"/>
                </a:cxn>
                <a:cxn ang="0">
                  <a:pos x="261" y="0"/>
                </a:cxn>
                <a:cxn ang="0">
                  <a:pos x="233" y="12"/>
                </a:cxn>
                <a:cxn ang="0">
                  <a:pos x="204" y="12"/>
                </a:cxn>
                <a:cxn ang="0">
                  <a:pos x="176" y="29"/>
                </a:cxn>
                <a:cxn ang="0">
                  <a:pos x="131" y="29"/>
                </a:cxn>
                <a:cxn ang="0">
                  <a:pos x="114" y="41"/>
                </a:cxn>
                <a:cxn ang="0">
                  <a:pos x="86" y="41"/>
                </a:cxn>
                <a:cxn ang="0">
                  <a:pos x="73" y="57"/>
                </a:cxn>
                <a:cxn ang="0">
                  <a:pos x="45" y="70"/>
                </a:cxn>
                <a:cxn ang="0">
                  <a:pos x="28" y="86"/>
                </a:cxn>
                <a:cxn ang="0">
                  <a:pos x="16" y="102"/>
                </a:cxn>
                <a:cxn ang="0">
                  <a:pos x="16" y="115"/>
                </a:cxn>
                <a:cxn ang="0">
                  <a:pos x="0" y="131"/>
                </a:cxn>
                <a:cxn ang="0">
                  <a:pos x="0" y="143"/>
                </a:cxn>
                <a:cxn ang="0">
                  <a:pos x="756" y="143"/>
                </a:cxn>
              </a:cxnLst>
              <a:rect l="0" t="0" r="r" b="b"/>
              <a:pathLst>
                <a:path w="756" h="143">
                  <a:moveTo>
                    <a:pt x="756" y="143"/>
                  </a:moveTo>
                  <a:lnTo>
                    <a:pt x="756" y="131"/>
                  </a:lnTo>
                  <a:lnTo>
                    <a:pt x="739" y="115"/>
                  </a:lnTo>
                  <a:lnTo>
                    <a:pt x="739" y="102"/>
                  </a:lnTo>
                  <a:lnTo>
                    <a:pt x="727" y="86"/>
                  </a:lnTo>
                  <a:lnTo>
                    <a:pt x="711" y="70"/>
                  </a:lnTo>
                  <a:lnTo>
                    <a:pt x="682" y="57"/>
                  </a:lnTo>
                  <a:lnTo>
                    <a:pt x="670" y="41"/>
                  </a:lnTo>
                  <a:lnTo>
                    <a:pt x="637" y="41"/>
                  </a:lnTo>
                  <a:lnTo>
                    <a:pt x="609" y="29"/>
                  </a:lnTo>
                  <a:lnTo>
                    <a:pt x="580" y="29"/>
                  </a:lnTo>
                  <a:lnTo>
                    <a:pt x="551" y="12"/>
                  </a:lnTo>
                  <a:lnTo>
                    <a:pt x="523" y="12"/>
                  </a:lnTo>
                  <a:lnTo>
                    <a:pt x="494" y="0"/>
                  </a:lnTo>
                  <a:lnTo>
                    <a:pt x="449" y="0"/>
                  </a:lnTo>
                  <a:lnTo>
                    <a:pt x="421" y="0"/>
                  </a:lnTo>
                  <a:lnTo>
                    <a:pt x="376" y="0"/>
                  </a:lnTo>
                  <a:lnTo>
                    <a:pt x="335" y="0"/>
                  </a:lnTo>
                  <a:lnTo>
                    <a:pt x="306" y="0"/>
                  </a:lnTo>
                  <a:lnTo>
                    <a:pt x="261" y="0"/>
                  </a:lnTo>
                  <a:lnTo>
                    <a:pt x="233" y="12"/>
                  </a:lnTo>
                  <a:lnTo>
                    <a:pt x="204" y="12"/>
                  </a:lnTo>
                  <a:lnTo>
                    <a:pt x="176" y="29"/>
                  </a:lnTo>
                  <a:lnTo>
                    <a:pt x="131" y="29"/>
                  </a:lnTo>
                  <a:lnTo>
                    <a:pt x="114" y="41"/>
                  </a:lnTo>
                  <a:lnTo>
                    <a:pt x="86" y="41"/>
                  </a:lnTo>
                  <a:lnTo>
                    <a:pt x="73" y="57"/>
                  </a:lnTo>
                  <a:lnTo>
                    <a:pt x="45" y="70"/>
                  </a:lnTo>
                  <a:lnTo>
                    <a:pt x="28" y="86"/>
                  </a:lnTo>
                  <a:lnTo>
                    <a:pt x="16" y="102"/>
                  </a:lnTo>
                  <a:lnTo>
                    <a:pt x="16" y="115"/>
                  </a:lnTo>
                  <a:lnTo>
                    <a:pt x="0" y="131"/>
                  </a:lnTo>
                  <a:lnTo>
                    <a:pt x="0" y="143"/>
                  </a:lnTo>
                  <a:lnTo>
                    <a:pt x="756" y="14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9" name="Freeform 77"/>
            <p:cNvSpPr>
              <a:spLocks/>
            </p:cNvSpPr>
            <p:nvPr/>
          </p:nvSpPr>
          <p:spPr bwMode="auto">
            <a:xfrm>
              <a:off x="1046" y="1705"/>
              <a:ext cx="380" cy="159"/>
            </a:xfrm>
            <a:custGeom>
              <a:avLst/>
              <a:gdLst/>
              <a:ahLst/>
              <a:cxnLst>
                <a:cxn ang="0">
                  <a:pos x="0" y="28"/>
                </a:cxn>
                <a:cxn ang="0">
                  <a:pos x="0" y="28"/>
                </a:cxn>
                <a:cxn ang="0">
                  <a:pos x="45" y="28"/>
                </a:cxn>
                <a:cxn ang="0">
                  <a:pos x="73" y="28"/>
                </a:cxn>
                <a:cxn ang="0">
                  <a:pos x="118" y="28"/>
                </a:cxn>
                <a:cxn ang="0">
                  <a:pos x="147" y="28"/>
                </a:cxn>
                <a:cxn ang="0">
                  <a:pos x="175" y="45"/>
                </a:cxn>
                <a:cxn ang="0">
                  <a:pos x="204" y="45"/>
                </a:cxn>
                <a:cxn ang="0">
                  <a:pos x="233" y="57"/>
                </a:cxn>
                <a:cxn ang="0">
                  <a:pos x="261" y="57"/>
                </a:cxn>
                <a:cxn ang="0">
                  <a:pos x="294" y="73"/>
                </a:cxn>
                <a:cxn ang="0">
                  <a:pos x="306" y="86"/>
                </a:cxn>
                <a:cxn ang="0">
                  <a:pos x="323" y="86"/>
                </a:cxn>
                <a:cxn ang="0">
                  <a:pos x="335" y="102"/>
                </a:cxn>
                <a:cxn ang="0">
                  <a:pos x="351" y="118"/>
                </a:cxn>
                <a:cxn ang="0">
                  <a:pos x="363" y="131"/>
                </a:cxn>
                <a:cxn ang="0">
                  <a:pos x="363" y="147"/>
                </a:cxn>
                <a:cxn ang="0">
                  <a:pos x="363" y="159"/>
                </a:cxn>
                <a:cxn ang="0">
                  <a:pos x="380" y="159"/>
                </a:cxn>
                <a:cxn ang="0">
                  <a:pos x="380" y="147"/>
                </a:cxn>
                <a:cxn ang="0">
                  <a:pos x="380" y="131"/>
                </a:cxn>
                <a:cxn ang="0">
                  <a:pos x="363" y="118"/>
                </a:cxn>
                <a:cxn ang="0">
                  <a:pos x="351" y="86"/>
                </a:cxn>
                <a:cxn ang="0">
                  <a:pos x="335" y="73"/>
                </a:cxn>
                <a:cxn ang="0">
                  <a:pos x="323" y="73"/>
                </a:cxn>
                <a:cxn ang="0">
                  <a:pos x="294" y="57"/>
                </a:cxn>
                <a:cxn ang="0">
                  <a:pos x="261" y="45"/>
                </a:cxn>
                <a:cxn ang="0">
                  <a:pos x="233" y="28"/>
                </a:cxn>
                <a:cxn ang="0">
                  <a:pos x="204" y="28"/>
                </a:cxn>
                <a:cxn ang="0">
                  <a:pos x="175" y="16"/>
                </a:cxn>
                <a:cxn ang="0">
                  <a:pos x="147" y="16"/>
                </a:cxn>
                <a:cxn ang="0">
                  <a:pos x="118" y="16"/>
                </a:cxn>
                <a:cxn ang="0">
                  <a:pos x="73" y="16"/>
                </a:cxn>
                <a:cxn ang="0">
                  <a:pos x="45" y="0"/>
                </a:cxn>
                <a:cxn ang="0">
                  <a:pos x="0" y="0"/>
                </a:cxn>
                <a:cxn ang="0">
                  <a:pos x="0" y="0"/>
                </a:cxn>
                <a:cxn ang="0">
                  <a:pos x="0" y="28"/>
                </a:cxn>
              </a:cxnLst>
              <a:rect l="0" t="0" r="r" b="b"/>
              <a:pathLst>
                <a:path w="380" h="159">
                  <a:moveTo>
                    <a:pt x="0" y="28"/>
                  </a:moveTo>
                  <a:lnTo>
                    <a:pt x="0" y="28"/>
                  </a:lnTo>
                  <a:lnTo>
                    <a:pt x="45" y="28"/>
                  </a:lnTo>
                  <a:lnTo>
                    <a:pt x="73" y="28"/>
                  </a:lnTo>
                  <a:lnTo>
                    <a:pt x="118" y="28"/>
                  </a:lnTo>
                  <a:lnTo>
                    <a:pt x="147" y="28"/>
                  </a:lnTo>
                  <a:lnTo>
                    <a:pt x="175" y="45"/>
                  </a:lnTo>
                  <a:lnTo>
                    <a:pt x="204" y="45"/>
                  </a:lnTo>
                  <a:lnTo>
                    <a:pt x="233" y="57"/>
                  </a:lnTo>
                  <a:lnTo>
                    <a:pt x="261" y="57"/>
                  </a:lnTo>
                  <a:lnTo>
                    <a:pt x="294" y="73"/>
                  </a:lnTo>
                  <a:lnTo>
                    <a:pt x="306" y="86"/>
                  </a:lnTo>
                  <a:lnTo>
                    <a:pt x="323" y="86"/>
                  </a:lnTo>
                  <a:lnTo>
                    <a:pt x="335" y="102"/>
                  </a:lnTo>
                  <a:lnTo>
                    <a:pt x="351" y="118"/>
                  </a:lnTo>
                  <a:lnTo>
                    <a:pt x="363" y="131"/>
                  </a:lnTo>
                  <a:lnTo>
                    <a:pt x="363" y="147"/>
                  </a:lnTo>
                  <a:lnTo>
                    <a:pt x="363" y="159"/>
                  </a:lnTo>
                  <a:lnTo>
                    <a:pt x="380" y="159"/>
                  </a:lnTo>
                  <a:lnTo>
                    <a:pt x="380" y="147"/>
                  </a:lnTo>
                  <a:lnTo>
                    <a:pt x="380" y="131"/>
                  </a:lnTo>
                  <a:lnTo>
                    <a:pt x="363" y="118"/>
                  </a:lnTo>
                  <a:lnTo>
                    <a:pt x="351" y="86"/>
                  </a:lnTo>
                  <a:lnTo>
                    <a:pt x="335" y="73"/>
                  </a:lnTo>
                  <a:lnTo>
                    <a:pt x="323" y="73"/>
                  </a:lnTo>
                  <a:lnTo>
                    <a:pt x="294" y="57"/>
                  </a:lnTo>
                  <a:lnTo>
                    <a:pt x="261" y="45"/>
                  </a:lnTo>
                  <a:lnTo>
                    <a:pt x="233" y="28"/>
                  </a:lnTo>
                  <a:lnTo>
                    <a:pt x="204" y="28"/>
                  </a:lnTo>
                  <a:lnTo>
                    <a:pt x="175" y="16"/>
                  </a:lnTo>
                  <a:lnTo>
                    <a:pt x="147" y="16"/>
                  </a:lnTo>
                  <a:lnTo>
                    <a:pt x="118" y="16"/>
                  </a:lnTo>
                  <a:lnTo>
                    <a:pt x="73" y="16"/>
                  </a:lnTo>
                  <a:lnTo>
                    <a:pt x="45" y="0"/>
                  </a:lnTo>
                  <a:lnTo>
                    <a:pt x="0" y="0"/>
                  </a:lnTo>
                  <a:lnTo>
                    <a:pt x="0" y="0"/>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0" name="Freeform 78"/>
            <p:cNvSpPr>
              <a:spLocks/>
            </p:cNvSpPr>
            <p:nvPr/>
          </p:nvSpPr>
          <p:spPr bwMode="auto">
            <a:xfrm>
              <a:off x="670" y="1705"/>
              <a:ext cx="376" cy="176"/>
            </a:xfrm>
            <a:custGeom>
              <a:avLst/>
              <a:gdLst/>
              <a:ahLst/>
              <a:cxnLst>
                <a:cxn ang="0">
                  <a:pos x="0" y="159"/>
                </a:cxn>
                <a:cxn ang="0">
                  <a:pos x="16" y="159"/>
                </a:cxn>
                <a:cxn ang="0">
                  <a:pos x="16" y="147"/>
                </a:cxn>
                <a:cxn ang="0">
                  <a:pos x="16" y="131"/>
                </a:cxn>
                <a:cxn ang="0">
                  <a:pos x="28" y="118"/>
                </a:cxn>
                <a:cxn ang="0">
                  <a:pos x="45" y="102"/>
                </a:cxn>
                <a:cxn ang="0">
                  <a:pos x="57" y="86"/>
                </a:cxn>
                <a:cxn ang="0">
                  <a:pos x="73" y="86"/>
                </a:cxn>
                <a:cxn ang="0">
                  <a:pos x="86" y="73"/>
                </a:cxn>
                <a:cxn ang="0">
                  <a:pos x="114" y="57"/>
                </a:cxn>
                <a:cxn ang="0">
                  <a:pos x="147" y="57"/>
                </a:cxn>
                <a:cxn ang="0">
                  <a:pos x="176" y="45"/>
                </a:cxn>
                <a:cxn ang="0">
                  <a:pos x="204" y="45"/>
                </a:cxn>
                <a:cxn ang="0">
                  <a:pos x="233" y="28"/>
                </a:cxn>
                <a:cxn ang="0">
                  <a:pos x="261" y="28"/>
                </a:cxn>
                <a:cxn ang="0">
                  <a:pos x="306" y="28"/>
                </a:cxn>
                <a:cxn ang="0">
                  <a:pos x="335" y="28"/>
                </a:cxn>
                <a:cxn ang="0">
                  <a:pos x="376" y="28"/>
                </a:cxn>
                <a:cxn ang="0">
                  <a:pos x="376" y="0"/>
                </a:cxn>
                <a:cxn ang="0">
                  <a:pos x="335" y="0"/>
                </a:cxn>
                <a:cxn ang="0">
                  <a:pos x="306" y="16"/>
                </a:cxn>
                <a:cxn ang="0">
                  <a:pos x="261" y="16"/>
                </a:cxn>
                <a:cxn ang="0">
                  <a:pos x="233" y="16"/>
                </a:cxn>
                <a:cxn ang="0">
                  <a:pos x="188" y="16"/>
                </a:cxn>
                <a:cxn ang="0">
                  <a:pos x="159" y="28"/>
                </a:cxn>
                <a:cxn ang="0">
                  <a:pos x="131" y="28"/>
                </a:cxn>
                <a:cxn ang="0">
                  <a:pos x="114" y="45"/>
                </a:cxn>
                <a:cxn ang="0">
                  <a:pos x="86" y="57"/>
                </a:cxn>
                <a:cxn ang="0">
                  <a:pos x="57" y="73"/>
                </a:cxn>
                <a:cxn ang="0">
                  <a:pos x="45" y="73"/>
                </a:cxn>
                <a:cxn ang="0">
                  <a:pos x="28" y="86"/>
                </a:cxn>
                <a:cxn ang="0">
                  <a:pos x="16" y="118"/>
                </a:cxn>
                <a:cxn ang="0">
                  <a:pos x="0" y="131"/>
                </a:cxn>
                <a:cxn ang="0">
                  <a:pos x="0" y="147"/>
                </a:cxn>
                <a:cxn ang="0">
                  <a:pos x="0" y="159"/>
                </a:cxn>
                <a:cxn ang="0">
                  <a:pos x="0" y="176"/>
                </a:cxn>
                <a:cxn ang="0">
                  <a:pos x="0" y="159"/>
                </a:cxn>
                <a:cxn ang="0">
                  <a:pos x="0" y="176"/>
                </a:cxn>
                <a:cxn ang="0">
                  <a:pos x="0" y="176"/>
                </a:cxn>
                <a:cxn ang="0">
                  <a:pos x="0" y="159"/>
                </a:cxn>
              </a:cxnLst>
              <a:rect l="0" t="0" r="r" b="b"/>
              <a:pathLst>
                <a:path w="376" h="176">
                  <a:moveTo>
                    <a:pt x="0" y="159"/>
                  </a:moveTo>
                  <a:lnTo>
                    <a:pt x="16" y="159"/>
                  </a:lnTo>
                  <a:lnTo>
                    <a:pt x="16" y="147"/>
                  </a:lnTo>
                  <a:lnTo>
                    <a:pt x="16" y="131"/>
                  </a:lnTo>
                  <a:lnTo>
                    <a:pt x="28" y="118"/>
                  </a:lnTo>
                  <a:lnTo>
                    <a:pt x="45" y="102"/>
                  </a:lnTo>
                  <a:lnTo>
                    <a:pt x="57" y="86"/>
                  </a:lnTo>
                  <a:lnTo>
                    <a:pt x="73" y="86"/>
                  </a:lnTo>
                  <a:lnTo>
                    <a:pt x="86" y="73"/>
                  </a:lnTo>
                  <a:lnTo>
                    <a:pt x="114" y="57"/>
                  </a:lnTo>
                  <a:lnTo>
                    <a:pt x="147" y="57"/>
                  </a:lnTo>
                  <a:lnTo>
                    <a:pt x="176" y="45"/>
                  </a:lnTo>
                  <a:lnTo>
                    <a:pt x="204" y="45"/>
                  </a:lnTo>
                  <a:lnTo>
                    <a:pt x="233" y="28"/>
                  </a:lnTo>
                  <a:lnTo>
                    <a:pt x="261" y="28"/>
                  </a:lnTo>
                  <a:lnTo>
                    <a:pt x="306" y="28"/>
                  </a:lnTo>
                  <a:lnTo>
                    <a:pt x="335" y="28"/>
                  </a:lnTo>
                  <a:lnTo>
                    <a:pt x="376" y="28"/>
                  </a:lnTo>
                  <a:lnTo>
                    <a:pt x="376" y="0"/>
                  </a:lnTo>
                  <a:lnTo>
                    <a:pt x="335" y="0"/>
                  </a:lnTo>
                  <a:lnTo>
                    <a:pt x="306" y="16"/>
                  </a:lnTo>
                  <a:lnTo>
                    <a:pt x="261" y="16"/>
                  </a:lnTo>
                  <a:lnTo>
                    <a:pt x="233" y="16"/>
                  </a:lnTo>
                  <a:lnTo>
                    <a:pt x="188" y="16"/>
                  </a:lnTo>
                  <a:lnTo>
                    <a:pt x="159" y="28"/>
                  </a:lnTo>
                  <a:lnTo>
                    <a:pt x="131" y="28"/>
                  </a:lnTo>
                  <a:lnTo>
                    <a:pt x="114" y="45"/>
                  </a:lnTo>
                  <a:lnTo>
                    <a:pt x="86" y="57"/>
                  </a:lnTo>
                  <a:lnTo>
                    <a:pt x="57" y="73"/>
                  </a:lnTo>
                  <a:lnTo>
                    <a:pt x="45" y="73"/>
                  </a:lnTo>
                  <a:lnTo>
                    <a:pt x="28" y="86"/>
                  </a:lnTo>
                  <a:lnTo>
                    <a:pt x="16" y="118"/>
                  </a:lnTo>
                  <a:lnTo>
                    <a:pt x="0" y="131"/>
                  </a:lnTo>
                  <a:lnTo>
                    <a:pt x="0" y="147"/>
                  </a:lnTo>
                  <a:lnTo>
                    <a:pt x="0" y="159"/>
                  </a:lnTo>
                  <a:lnTo>
                    <a:pt x="0" y="176"/>
                  </a:lnTo>
                  <a:lnTo>
                    <a:pt x="0" y="159"/>
                  </a:lnTo>
                  <a:lnTo>
                    <a:pt x="0" y="176"/>
                  </a:lnTo>
                  <a:lnTo>
                    <a:pt x="0" y="176"/>
                  </a:lnTo>
                  <a:lnTo>
                    <a:pt x="0"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1" name="Freeform 79"/>
            <p:cNvSpPr>
              <a:spLocks/>
            </p:cNvSpPr>
            <p:nvPr/>
          </p:nvSpPr>
          <p:spPr bwMode="auto">
            <a:xfrm>
              <a:off x="670" y="1864"/>
              <a:ext cx="756" cy="17"/>
            </a:xfrm>
            <a:custGeom>
              <a:avLst/>
              <a:gdLst/>
              <a:ahLst/>
              <a:cxnLst>
                <a:cxn ang="0">
                  <a:pos x="739" y="0"/>
                </a:cxn>
                <a:cxn ang="0">
                  <a:pos x="756" y="0"/>
                </a:cxn>
                <a:cxn ang="0">
                  <a:pos x="0" y="0"/>
                </a:cxn>
                <a:cxn ang="0">
                  <a:pos x="0" y="17"/>
                </a:cxn>
                <a:cxn ang="0">
                  <a:pos x="756" y="17"/>
                </a:cxn>
                <a:cxn ang="0">
                  <a:pos x="756" y="0"/>
                </a:cxn>
                <a:cxn ang="0">
                  <a:pos x="756" y="17"/>
                </a:cxn>
                <a:cxn ang="0">
                  <a:pos x="756" y="17"/>
                </a:cxn>
                <a:cxn ang="0">
                  <a:pos x="756" y="0"/>
                </a:cxn>
                <a:cxn ang="0">
                  <a:pos x="739" y="0"/>
                </a:cxn>
              </a:cxnLst>
              <a:rect l="0" t="0" r="r" b="b"/>
              <a:pathLst>
                <a:path w="756" h="17">
                  <a:moveTo>
                    <a:pt x="739" y="0"/>
                  </a:moveTo>
                  <a:lnTo>
                    <a:pt x="756" y="0"/>
                  </a:lnTo>
                  <a:lnTo>
                    <a:pt x="0" y="0"/>
                  </a:lnTo>
                  <a:lnTo>
                    <a:pt x="0" y="17"/>
                  </a:lnTo>
                  <a:lnTo>
                    <a:pt x="756" y="17"/>
                  </a:lnTo>
                  <a:lnTo>
                    <a:pt x="756" y="0"/>
                  </a:lnTo>
                  <a:lnTo>
                    <a:pt x="756" y="17"/>
                  </a:lnTo>
                  <a:lnTo>
                    <a:pt x="756" y="17"/>
                  </a:lnTo>
                  <a:lnTo>
                    <a:pt x="756" y="0"/>
                  </a:lnTo>
                  <a:lnTo>
                    <a:pt x="7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2" name="Freeform 80"/>
            <p:cNvSpPr>
              <a:spLocks/>
            </p:cNvSpPr>
            <p:nvPr/>
          </p:nvSpPr>
          <p:spPr bwMode="auto">
            <a:xfrm>
              <a:off x="715" y="1141"/>
              <a:ext cx="654" cy="637"/>
            </a:xfrm>
            <a:custGeom>
              <a:avLst/>
              <a:gdLst/>
              <a:ahLst/>
              <a:cxnLst>
                <a:cxn ang="0">
                  <a:pos x="363" y="637"/>
                </a:cxn>
                <a:cxn ang="0">
                  <a:pos x="421" y="621"/>
                </a:cxn>
                <a:cxn ang="0">
                  <a:pos x="478" y="609"/>
                </a:cxn>
                <a:cxn ang="0">
                  <a:pos x="523" y="564"/>
                </a:cxn>
                <a:cxn ang="0">
                  <a:pos x="564" y="523"/>
                </a:cxn>
                <a:cxn ang="0">
                  <a:pos x="609" y="478"/>
                </a:cxn>
                <a:cxn ang="0">
                  <a:pos x="637" y="421"/>
                </a:cxn>
                <a:cxn ang="0">
                  <a:pos x="637" y="347"/>
                </a:cxn>
                <a:cxn ang="0">
                  <a:pos x="637" y="290"/>
                </a:cxn>
                <a:cxn ang="0">
                  <a:pos x="637" y="233"/>
                </a:cxn>
                <a:cxn ang="0">
                  <a:pos x="609" y="172"/>
                </a:cxn>
                <a:cxn ang="0">
                  <a:pos x="564" y="114"/>
                </a:cxn>
                <a:cxn ang="0">
                  <a:pos x="523" y="74"/>
                </a:cxn>
                <a:cxn ang="0">
                  <a:pos x="478" y="41"/>
                </a:cxn>
                <a:cxn ang="0">
                  <a:pos x="421" y="12"/>
                </a:cxn>
                <a:cxn ang="0">
                  <a:pos x="363" y="0"/>
                </a:cxn>
                <a:cxn ang="0">
                  <a:pos x="290" y="0"/>
                </a:cxn>
                <a:cxn ang="0">
                  <a:pos x="233" y="12"/>
                </a:cxn>
                <a:cxn ang="0">
                  <a:pos x="171" y="41"/>
                </a:cxn>
                <a:cxn ang="0">
                  <a:pos x="131" y="74"/>
                </a:cxn>
                <a:cxn ang="0">
                  <a:pos x="86" y="114"/>
                </a:cxn>
                <a:cxn ang="0">
                  <a:pos x="41" y="172"/>
                </a:cxn>
                <a:cxn ang="0">
                  <a:pos x="12" y="233"/>
                </a:cxn>
                <a:cxn ang="0">
                  <a:pos x="12" y="290"/>
                </a:cxn>
                <a:cxn ang="0">
                  <a:pos x="12" y="347"/>
                </a:cxn>
                <a:cxn ang="0">
                  <a:pos x="12" y="421"/>
                </a:cxn>
                <a:cxn ang="0">
                  <a:pos x="41" y="478"/>
                </a:cxn>
                <a:cxn ang="0">
                  <a:pos x="86" y="523"/>
                </a:cxn>
                <a:cxn ang="0">
                  <a:pos x="131" y="564"/>
                </a:cxn>
                <a:cxn ang="0">
                  <a:pos x="171" y="609"/>
                </a:cxn>
                <a:cxn ang="0">
                  <a:pos x="233" y="621"/>
                </a:cxn>
                <a:cxn ang="0">
                  <a:pos x="290" y="637"/>
                </a:cxn>
              </a:cxnLst>
              <a:rect l="0" t="0" r="r" b="b"/>
              <a:pathLst>
                <a:path w="654" h="637">
                  <a:moveTo>
                    <a:pt x="318" y="637"/>
                  </a:moveTo>
                  <a:lnTo>
                    <a:pt x="363" y="637"/>
                  </a:lnTo>
                  <a:lnTo>
                    <a:pt x="392" y="637"/>
                  </a:lnTo>
                  <a:lnTo>
                    <a:pt x="421" y="621"/>
                  </a:lnTo>
                  <a:lnTo>
                    <a:pt x="449" y="621"/>
                  </a:lnTo>
                  <a:lnTo>
                    <a:pt x="478" y="609"/>
                  </a:lnTo>
                  <a:lnTo>
                    <a:pt x="506" y="592"/>
                  </a:lnTo>
                  <a:lnTo>
                    <a:pt x="523" y="564"/>
                  </a:lnTo>
                  <a:lnTo>
                    <a:pt x="551" y="552"/>
                  </a:lnTo>
                  <a:lnTo>
                    <a:pt x="564" y="523"/>
                  </a:lnTo>
                  <a:lnTo>
                    <a:pt x="592" y="507"/>
                  </a:lnTo>
                  <a:lnTo>
                    <a:pt x="609" y="478"/>
                  </a:lnTo>
                  <a:lnTo>
                    <a:pt x="625" y="449"/>
                  </a:lnTo>
                  <a:lnTo>
                    <a:pt x="637" y="421"/>
                  </a:lnTo>
                  <a:lnTo>
                    <a:pt x="637" y="392"/>
                  </a:lnTo>
                  <a:lnTo>
                    <a:pt x="637" y="347"/>
                  </a:lnTo>
                  <a:lnTo>
                    <a:pt x="654" y="319"/>
                  </a:lnTo>
                  <a:lnTo>
                    <a:pt x="637" y="290"/>
                  </a:lnTo>
                  <a:lnTo>
                    <a:pt x="637" y="261"/>
                  </a:lnTo>
                  <a:lnTo>
                    <a:pt x="637" y="233"/>
                  </a:lnTo>
                  <a:lnTo>
                    <a:pt x="625" y="200"/>
                  </a:lnTo>
                  <a:lnTo>
                    <a:pt x="609" y="172"/>
                  </a:lnTo>
                  <a:lnTo>
                    <a:pt x="592" y="143"/>
                  </a:lnTo>
                  <a:lnTo>
                    <a:pt x="564" y="114"/>
                  </a:lnTo>
                  <a:lnTo>
                    <a:pt x="551" y="102"/>
                  </a:lnTo>
                  <a:lnTo>
                    <a:pt x="523" y="74"/>
                  </a:lnTo>
                  <a:lnTo>
                    <a:pt x="506" y="57"/>
                  </a:lnTo>
                  <a:lnTo>
                    <a:pt x="478" y="41"/>
                  </a:lnTo>
                  <a:lnTo>
                    <a:pt x="449" y="29"/>
                  </a:lnTo>
                  <a:lnTo>
                    <a:pt x="421" y="12"/>
                  </a:lnTo>
                  <a:lnTo>
                    <a:pt x="392" y="12"/>
                  </a:lnTo>
                  <a:lnTo>
                    <a:pt x="363" y="0"/>
                  </a:lnTo>
                  <a:lnTo>
                    <a:pt x="318" y="0"/>
                  </a:lnTo>
                  <a:lnTo>
                    <a:pt x="290" y="0"/>
                  </a:lnTo>
                  <a:lnTo>
                    <a:pt x="261" y="12"/>
                  </a:lnTo>
                  <a:lnTo>
                    <a:pt x="233" y="12"/>
                  </a:lnTo>
                  <a:lnTo>
                    <a:pt x="200" y="29"/>
                  </a:lnTo>
                  <a:lnTo>
                    <a:pt x="171" y="41"/>
                  </a:lnTo>
                  <a:lnTo>
                    <a:pt x="143" y="57"/>
                  </a:lnTo>
                  <a:lnTo>
                    <a:pt x="131" y="74"/>
                  </a:lnTo>
                  <a:lnTo>
                    <a:pt x="102" y="102"/>
                  </a:lnTo>
                  <a:lnTo>
                    <a:pt x="86" y="114"/>
                  </a:lnTo>
                  <a:lnTo>
                    <a:pt x="57" y="143"/>
                  </a:lnTo>
                  <a:lnTo>
                    <a:pt x="41" y="172"/>
                  </a:lnTo>
                  <a:lnTo>
                    <a:pt x="28" y="200"/>
                  </a:lnTo>
                  <a:lnTo>
                    <a:pt x="12" y="233"/>
                  </a:lnTo>
                  <a:lnTo>
                    <a:pt x="12" y="261"/>
                  </a:lnTo>
                  <a:lnTo>
                    <a:pt x="12" y="290"/>
                  </a:lnTo>
                  <a:lnTo>
                    <a:pt x="0" y="319"/>
                  </a:lnTo>
                  <a:lnTo>
                    <a:pt x="12" y="347"/>
                  </a:lnTo>
                  <a:lnTo>
                    <a:pt x="12" y="392"/>
                  </a:lnTo>
                  <a:lnTo>
                    <a:pt x="12" y="421"/>
                  </a:lnTo>
                  <a:lnTo>
                    <a:pt x="28" y="449"/>
                  </a:lnTo>
                  <a:lnTo>
                    <a:pt x="41" y="478"/>
                  </a:lnTo>
                  <a:lnTo>
                    <a:pt x="57" y="507"/>
                  </a:lnTo>
                  <a:lnTo>
                    <a:pt x="86" y="523"/>
                  </a:lnTo>
                  <a:lnTo>
                    <a:pt x="102" y="552"/>
                  </a:lnTo>
                  <a:lnTo>
                    <a:pt x="131" y="564"/>
                  </a:lnTo>
                  <a:lnTo>
                    <a:pt x="143" y="592"/>
                  </a:lnTo>
                  <a:lnTo>
                    <a:pt x="171" y="609"/>
                  </a:lnTo>
                  <a:lnTo>
                    <a:pt x="200" y="621"/>
                  </a:lnTo>
                  <a:lnTo>
                    <a:pt x="233" y="621"/>
                  </a:lnTo>
                  <a:lnTo>
                    <a:pt x="261" y="637"/>
                  </a:lnTo>
                  <a:lnTo>
                    <a:pt x="290" y="637"/>
                  </a:lnTo>
                  <a:lnTo>
                    <a:pt x="318" y="637"/>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3" name="Freeform 81"/>
            <p:cNvSpPr>
              <a:spLocks/>
            </p:cNvSpPr>
            <p:nvPr/>
          </p:nvSpPr>
          <p:spPr bwMode="auto">
            <a:xfrm>
              <a:off x="1033" y="1460"/>
              <a:ext cx="336" cy="331"/>
            </a:xfrm>
            <a:custGeom>
              <a:avLst/>
              <a:gdLst/>
              <a:ahLst/>
              <a:cxnLst>
                <a:cxn ang="0">
                  <a:pos x="319" y="0"/>
                </a:cxn>
                <a:cxn ang="0">
                  <a:pos x="319" y="0"/>
                </a:cxn>
                <a:cxn ang="0">
                  <a:pos x="319" y="28"/>
                </a:cxn>
                <a:cxn ang="0">
                  <a:pos x="307" y="57"/>
                </a:cxn>
                <a:cxn ang="0">
                  <a:pos x="307" y="102"/>
                </a:cxn>
                <a:cxn ang="0">
                  <a:pos x="291" y="130"/>
                </a:cxn>
                <a:cxn ang="0">
                  <a:pos x="274" y="159"/>
                </a:cxn>
                <a:cxn ang="0">
                  <a:pos x="262" y="171"/>
                </a:cxn>
                <a:cxn ang="0">
                  <a:pos x="246" y="204"/>
                </a:cxn>
                <a:cxn ang="0">
                  <a:pos x="233" y="216"/>
                </a:cxn>
                <a:cxn ang="0">
                  <a:pos x="205" y="245"/>
                </a:cxn>
                <a:cxn ang="0">
                  <a:pos x="176" y="261"/>
                </a:cxn>
                <a:cxn ang="0">
                  <a:pos x="160" y="273"/>
                </a:cxn>
                <a:cxn ang="0">
                  <a:pos x="131" y="290"/>
                </a:cxn>
                <a:cxn ang="0">
                  <a:pos x="103" y="302"/>
                </a:cxn>
                <a:cxn ang="0">
                  <a:pos x="74" y="302"/>
                </a:cxn>
                <a:cxn ang="0">
                  <a:pos x="45" y="318"/>
                </a:cxn>
                <a:cxn ang="0">
                  <a:pos x="0" y="318"/>
                </a:cxn>
                <a:cxn ang="0">
                  <a:pos x="0" y="331"/>
                </a:cxn>
                <a:cxn ang="0">
                  <a:pos x="45" y="331"/>
                </a:cxn>
                <a:cxn ang="0">
                  <a:pos x="74" y="318"/>
                </a:cxn>
                <a:cxn ang="0">
                  <a:pos x="103" y="318"/>
                </a:cxn>
                <a:cxn ang="0">
                  <a:pos x="131" y="302"/>
                </a:cxn>
                <a:cxn ang="0">
                  <a:pos x="160" y="290"/>
                </a:cxn>
                <a:cxn ang="0">
                  <a:pos x="188" y="273"/>
                </a:cxn>
                <a:cxn ang="0">
                  <a:pos x="217" y="261"/>
                </a:cxn>
                <a:cxn ang="0">
                  <a:pos x="233" y="233"/>
                </a:cxn>
                <a:cxn ang="0">
                  <a:pos x="262" y="216"/>
                </a:cxn>
                <a:cxn ang="0">
                  <a:pos x="274" y="188"/>
                </a:cxn>
                <a:cxn ang="0">
                  <a:pos x="291" y="159"/>
                </a:cxn>
                <a:cxn ang="0">
                  <a:pos x="307" y="130"/>
                </a:cxn>
                <a:cxn ang="0">
                  <a:pos x="319" y="102"/>
                </a:cxn>
                <a:cxn ang="0">
                  <a:pos x="336" y="73"/>
                </a:cxn>
                <a:cxn ang="0">
                  <a:pos x="336" y="28"/>
                </a:cxn>
                <a:cxn ang="0">
                  <a:pos x="336" y="0"/>
                </a:cxn>
                <a:cxn ang="0">
                  <a:pos x="336" y="0"/>
                </a:cxn>
                <a:cxn ang="0">
                  <a:pos x="319" y="0"/>
                </a:cxn>
              </a:cxnLst>
              <a:rect l="0" t="0" r="r" b="b"/>
              <a:pathLst>
                <a:path w="336" h="331">
                  <a:moveTo>
                    <a:pt x="319" y="0"/>
                  </a:moveTo>
                  <a:lnTo>
                    <a:pt x="319" y="0"/>
                  </a:lnTo>
                  <a:lnTo>
                    <a:pt x="319" y="28"/>
                  </a:lnTo>
                  <a:lnTo>
                    <a:pt x="307" y="57"/>
                  </a:lnTo>
                  <a:lnTo>
                    <a:pt x="307" y="102"/>
                  </a:lnTo>
                  <a:lnTo>
                    <a:pt x="291" y="130"/>
                  </a:lnTo>
                  <a:lnTo>
                    <a:pt x="274" y="159"/>
                  </a:lnTo>
                  <a:lnTo>
                    <a:pt x="262" y="171"/>
                  </a:lnTo>
                  <a:lnTo>
                    <a:pt x="246" y="204"/>
                  </a:lnTo>
                  <a:lnTo>
                    <a:pt x="233" y="216"/>
                  </a:lnTo>
                  <a:lnTo>
                    <a:pt x="205" y="245"/>
                  </a:lnTo>
                  <a:lnTo>
                    <a:pt x="176" y="261"/>
                  </a:lnTo>
                  <a:lnTo>
                    <a:pt x="160" y="273"/>
                  </a:lnTo>
                  <a:lnTo>
                    <a:pt x="131" y="290"/>
                  </a:lnTo>
                  <a:lnTo>
                    <a:pt x="103" y="302"/>
                  </a:lnTo>
                  <a:lnTo>
                    <a:pt x="74" y="302"/>
                  </a:lnTo>
                  <a:lnTo>
                    <a:pt x="45" y="318"/>
                  </a:lnTo>
                  <a:lnTo>
                    <a:pt x="0" y="318"/>
                  </a:lnTo>
                  <a:lnTo>
                    <a:pt x="0" y="331"/>
                  </a:lnTo>
                  <a:lnTo>
                    <a:pt x="45" y="331"/>
                  </a:lnTo>
                  <a:lnTo>
                    <a:pt x="74" y="318"/>
                  </a:lnTo>
                  <a:lnTo>
                    <a:pt x="103" y="318"/>
                  </a:lnTo>
                  <a:lnTo>
                    <a:pt x="131" y="302"/>
                  </a:lnTo>
                  <a:lnTo>
                    <a:pt x="160" y="290"/>
                  </a:lnTo>
                  <a:lnTo>
                    <a:pt x="188" y="273"/>
                  </a:lnTo>
                  <a:lnTo>
                    <a:pt x="217" y="261"/>
                  </a:lnTo>
                  <a:lnTo>
                    <a:pt x="233" y="233"/>
                  </a:lnTo>
                  <a:lnTo>
                    <a:pt x="262" y="216"/>
                  </a:lnTo>
                  <a:lnTo>
                    <a:pt x="274" y="188"/>
                  </a:lnTo>
                  <a:lnTo>
                    <a:pt x="291" y="159"/>
                  </a:lnTo>
                  <a:lnTo>
                    <a:pt x="307" y="130"/>
                  </a:lnTo>
                  <a:lnTo>
                    <a:pt x="319" y="102"/>
                  </a:lnTo>
                  <a:lnTo>
                    <a:pt x="336" y="73"/>
                  </a:lnTo>
                  <a:lnTo>
                    <a:pt x="336" y="28"/>
                  </a:lnTo>
                  <a:lnTo>
                    <a:pt x="336" y="0"/>
                  </a:lnTo>
                  <a:lnTo>
                    <a:pt x="336" y="0"/>
                  </a:lnTo>
                  <a:lnTo>
                    <a:pt x="3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4" name="Freeform 82"/>
            <p:cNvSpPr>
              <a:spLocks/>
            </p:cNvSpPr>
            <p:nvPr/>
          </p:nvSpPr>
          <p:spPr bwMode="auto">
            <a:xfrm>
              <a:off x="1033" y="1141"/>
              <a:ext cx="336" cy="319"/>
            </a:xfrm>
            <a:custGeom>
              <a:avLst/>
              <a:gdLst/>
              <a:ahLst/>
              <a:cxnLst>
                <a:cxn ang="0">
                  <a:pos x="0" y="12"/>
                </a:cxn>
                <a:cxn ang="0">
                  <a:pos x="0" y="12"/>
                </a:cxn>
                <a:cxn ang="0">
                  <a:pos x="45" y="12"/>
                </a:cxn>
                <a:cxn ang="0">
                  <a:pos x="74" y="12"/>
                </a:cxn>
                <a:cxn ang="0">
                  <a:pos x="103" y="29"/>
                </a:cxn>
                <a:cxn ang="0">
                  <a:pos x="131" y="29"/>
                </a:cxn>
                <a:cxn ang="0">
                  <a:pos x="160" y="41"/>
                </a:cxn>
                <a:cxn ang="0">
                  <a:pos x="176" y="57"/>
                </a:cxn>
                <a:cxn ang="0">
                  <a:pos x="205" y="86"/>
                </a:cxn>
                <a:cxn ang="0">
                  <a:pos x="233" y="102"/>
                </a:cxn>
                <a:cxn ang="0">
                  <a:pos x="246" y="131"/>
                </a:cxn>
                <a:cxn ang="0">
                  <a:pos x="262" y="143"/>
                </a:cxn>
                <a:cxn ang="0">
                  <a:pos x="274" y="172"/>
                </a:cxn>
                <a:cxn ang="0">
                  <a:pos x="291" y="200"/>
                </a:cxn>
                <a:cxn ang="0">
                  <a:pos x="307" y="233"/>
                </a:cxn>
                <a:cxn ang="0">
                  <a:pos x="307" y="261"/>
                </a:cxn>
                <a:cxn ang="0">
                  <a:pos x="319" y="290"/>
                </a:cxn>
                <a:cxn ang="0">
                  <a:pos x="319" y="319"/>
                </a:cxn>
                <a:cxn ang="0">
                  <a:pos x="336" y="319"/>
                </a:cxn>
                <a:cxn ang="0">
                  <a:pos x="336" y="290"/>
                </a:cxn>
                <a:cxn ang="0">
                  <a:pos x="336" y="261"/>
                </a:cxn>
                <a:cxn ang="0">
                  <a:pos x="319" y="233"/>
                </a:cxn>
                <a:cxn ang="0">
                  <a:pos x="307" y="188"/>
                </a:cxn>
                <a:cxn ang="0">
                  <a:pos x="291" y="159"/>
                </a:cxn>
                <a:cxn ang="0">
                  <a:pos x="274" y="143"/>
                </a:cxn>
                <a:cxn ang="0">
                  <a:pos x="262" y="114"/>
                </a:cxn>
                <a:cxn ang="0">
                  <a:pos x="233" y="86"/>
                </a:cxn>
                <a:cxn ang="0">
                  <a:pos x="217" y="74"/>
                </a:cxn>
                <a:cxn ang="0">
                  <a:pos x="188" y="41"/>
                </a:cxn>
                <a:cxn ang="0">
                  <a:pos x="160" y="29"/>
                </a:cxn>
                <a:cxn ang="0">
                  <a:pos x="131" y="12"/>
                </a:cxn>
                <a:cxn ang="0">
                  <a:pos x="103" y="12"/>
                </a:cxn>
                <a:cxn ang="0">
                  <a:pos x="74" y="0"/>
                </a:cxn>
                <a:cxn ang="0">
                  <a:pos x="45" y="0"/>
                </a:cxn>
                <a:cxn ang="0">
                  <a:pos x="0" y="0"/>
                </a:cxn>
                <a:cxn ang="0">
                  <a:pos x="0" y="0"/>
                </a:cxn>
                <a:cxn ang="0">
                  <a:pos x="0" y="12"/>
                </a:cxn>
              </a:cxnLst>
              <a:rect l="0" t="0" r="r" b="b"/>
              <a:pathLst>
                <a:path w="336" h="319">
                  <a:moveTo>
                    <a:pt x="0" y="12"/>
                  </a:moveTo>
                  <a:lnTo>
                    <a:pt x="0" y="12"/>
                  </a:lnTo>
                  <a:lnTo>
                    <a:pt x="45" y="12"/>
                  </a:lnTo>
                  <a:lnTo>
                    <a:pt x="74" y="12"/>
                  </a:lnTo>
                  <a:lnTo>
                    <a:pt x="103" y="29"/>
                  </a:lnTo>
                  <a:lnTo>
                    <a:pt x="131" y="29"/>
                  </a:lnTo>
                  <a:lnTo>
                    <a:pt x="160" y="41"/>
                  </a:lnTo>
                  <a:lnTo>
                    <a:pt x="176" y="57"/>
                  </a:lnTo>
                  <a:lnTo>
                    <a:pt x="205" y="86"/>
                  </a:lnTo>
                  <a:lnTo>
                    <a:pt x="233" y="102"/>
                  </a:lnTo>
                  <a:lnTo>
                    <a:pt x="246" y="131"/>
                  </a:lnTo>
                  <a:lnTo>
                    <a:pt x="262" y="143"/>
                  </a:lnTo>
                  <a:lnTo>
                    <a:pt x="274" y="172"/>
                  </a:lnTo>
                  <a:lnTo>
                    <a:pt x="291" y="200"/>
                  </a:lnTo>
                  <a:lnTo>
                    <a:pt x="307" y="233"/>
                  </a:lnTo>
                  <a:lnTo>
                    <a:pt x="307" y="261"/>
                  </a:lnTo>
                  <a:lnTo>
                    <a:pt x="319" y="290"/>
                  </a:lnTo>
                  <a:lnTo>
                    <a:pt x="319" y="319"/>
                  </a:lnTo>
                  <a:lnTo>
                    <a:pt x="336" y="319"/>
                  </a:lnTo>
                  <a:lnTo>
                    <a:pt x="336" y="290"/>
                  </a:lnTo>
                  <a:lnTo>
                    <a:pt x="336" y="261"/>
                  </a:lnTo>
                  <a:lnTo>
                    <a:pt x="319" y="233"/>
                  </a:lnTo>
                  <a:lnTo>
                    <a:pt x="307" y="188"/>
                  </a:lnTo>
                  <a:lnTo>
                    <a:pt x="291" y="159"/>
                  </a:lnTo>
                  <a:lnTo>
                    <a:pt x="274" y="143"/>
                  </a:lnTo>
                  <a:lnTo>
                    <a:pt x="262" y="114"/>
                  </a:lnTo>
                  <a:lnTo>
                    <a:pt x="233" y="86"/>
                  </a:lnTo>
                  <a:lnTo>
                    <a:pt x="217" y="74"/>
                  </a:lnTo>
                  <a:lnTo>
                    <a:pt x="188" y="41"/>
                  </a:lnTo>
                  <a:lnTo>
                    <a:pt x="160" y="29"/>
                  </a:lnTo>
                  <a:lnTo>
                    <a:pt x="131" y="12"/>
                  </a:lnTo>
                  <a:lnTo>
                    <a:pt x="103" y="12"/>
                  </a:lnTo>
                  <a:lnTo>
                    <a:pt x="74" y="0"/>
                  </a:lnTo>
                  <a:lnTo>
                    <a:pt x="45" y="0"/>
                  </a:lnTo>
                  <a:lnTo>
                    <a:pt x="0" y="0"/>
                  </a:lnTo>
                  <a:lnTo>
                    <a:pt x="0" y="0"/>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5" name="Freeform 83"/>
            <p:cNvSpPr>
              <a:spLocks/>
            </p:cNvSpPr>
            <p:nvPr/>
          </p:nvSpPr>
          <p:spPr bwMode="auto">
            <a:xfrm>
              <a:off x="715" y="1141"/>
              <a:ext cx="318" cy="319"/>
            </a:xfrm>
            <a:custGeom>
              <a:avLst/>
              <a:gdLst/>
              <a:ahLst/>
              <a:cxnLst>
                <a:cxn ang="0">
                  <a:pos x="12" y="319"/>
                </a:cxn>
                <a:cxn ang="0">
                  <a:pos x="12" y="319"/>
                </a:cxn>
                <a:cxn ang="0">
                  <a:pos x="12" y="290"/>
                </a:cxn>
                <a:cxn ang="0">
                  <a:pos x="28" y="261"/>
                </a:cxn>
                <a:cxn ang="0">
                  <a:pos x="28" y="233"/>
                </a:cxn>
                <a:cxn ang="0">
                  <a:pos x="41" y="200"/>
                </a:cxn>
                <a:cxn ang="0">
                  <a:pos x="57" y="172"/>
                </a:cxn>
                <a:cxn ang="0">
                  <a:pos x="69" y="143"/>
                </a:cxn>
                <a:cxn ang="0">
                  <a:pos x="86" y="131"/>
                </a:cxn>
                <a:cxn ang="0">
                  <a:pos x="102" y="102"/>
                </a:cxn>
                <a:cxn ang="0">
                  <a:pos x="131" y="86"/>
                </a:cxn>
                <a:cxn ang="0">
                  <a:pos x="159" y="57"/>
                </a:cxn>
                <a:cxn ang="0">
                  <a:pos x="171" y="41"/>
                </a:cxn>
                <a:cxn ang="0">
                  <a:pos x="200" y="29"/>
                </a:cxn>
                <a:cxn ang="0">
                  <a:pos x="233" y="29"/>
                </a:cxn>
                <a:cxn ang="0">
                  <a:pos x="261" y="12"/>
                </a:cxn>
                <a:cxn ang="0">
                  <a:pos x="290" y="12"/>
                </a:cxn>
                <a:cxn ang="0">
                  <a:pos x="318" y="12"/>
                </a:cxn>
                <a:cxn ang="0">
                  <a:pos x="318" y="0"/>
                </a:cxn>
                <a:cxn ang="0">
                  <a:pos x="290" y="0"/>
                </a:cxn>
                <a:cxn ang="0">
                  <a:pos x="261" y="0"/>
                </a:cxn>
                <a:cxn ang="0">
                  <a:pos x="233" y="12"/>
                </a:cxn>
                <a:cxn ang="0">
                  <a:pos x="200" y="12"/>
                </a:cxn>
                <a:cxn ang="0">
                  <a:pos x="171" y="29"/>
                </a:cxn>
                <a:cxn ang="0">
                  <a:pos x="143" y="41"/>
                </a:cxn>
                <a:cxn ang="0">
                  <a:pos x="114" y="74"/>
                </a:cxn>
                <a:cxn ang="0">
                  <a:pos x="102" y="86"/>
                </a:cxn>
                <a:cxn ang="0">
                  <a:pos x="69" y="114"/>
                </a:cxn>
                <a:cxn ang="0">
                  <a:pos x="57" y="143"/>
                </a:cxn>
                <a:cxn ang="0">
                  <a:pos x="41" y="159"/>
                </a:cxn>
                <a:cxn ang="0">
                  <a:pos x="28" y="188"/>
                </a:cxn>
                <a:cxn ang="0">
                  <a:pos x="12" y="233"/>
                </a:cxn>
                <a:cxn ang="0">
                  <a:pos x="0" y="261"/>
                </a:cxn>
                <a:cxn ang="0">
                  <a:pos x="0" y="290"/>
                </a:cxn>
                <a:cxn ang="0">
                  <a:pos x="0" y="319"/>
                </a:cxn>
                <a:cxn ang="0">
                  <a:pos x="0" y="319"/>
                </a:cxn>
                <a:cxn ang="0">
                  <a:pos x="12" y="319"/>
                </a:cxn>
              </a:cxnLst>
              <a:rect l="0" t="0" r="r" b="b"/>
              <a:pathLst>
                <a:path w="318" h="319">
                  <a:moveTo>
                    <a:pt x="12" y="319"/>
                  </a:moveTo>
                  <a:lnTo>
                    <a:pt x="12" y="319"/>
                  </a:lnTo>
                  <a:lnTo>
                    <a:pt x="12" y="290"/>
                  </a:lnTo>
                  <a:lnTo>
                    <a:pt x="28" y="261"/>
                  </a:lnTo>
                  <a:lnTo>
                    <a:pt x="28" y="233"/>
                  </a:lnTo>
                  <a:lnTo>
                    <a:pt x="41" y="200"/>
                  </a:lnTo>
                  <a:lnTo>
                    <a:pt x="57" y="172"/>
                  </a:lnTo>
                  <a:lnTo>
                    <a:pt x="69" y="143"/>
                  </a:lnTo>
                  <a:lnTo>
                    <a:pt x="86" y="131"/>
                  </a:lnTo>
                  <a:lnTo>
                    <a:pt x="102" y="102"/>
                  </a:lnTo>
                  <a:lnTo>
                    <a:pt x="131" y="86"/>
                  </a:lnTo>
                  <a:lnTo>
                    <a:pt x="159" y="57"/>
                  </a:lnTo>
                  <a:lnTo>
                    <a:pt x="171" y="41"/>
                  </a:lnTo>
                  <a:lnTo>
                    <a:pt x="200" y="29"/>
                  </a:lnTo>
                  <a:lnTo>
                    <a:pt x="233" y="29"/>
                  </a:lnTo>
                  <a:lnTo>
                    <a:pt x="261" y="12"/>
                  </a:lnTo>
                  <a:lnTo>
                    <a:pt x="290" y="12"/>
                  </a:lnTo>
                  <a:lnTo>
                    <a:pt x="318" y="12"/>
                  </a:lnTo>
                  <a:lnTo>
                    <a:pt x="318" y="0"/>
                  </a:lnTo>
                  <a:lnTo>
                    <a:pt x="290" y="0"/>
                  </a:lnTo>
                  <a:lnTo>
                    <a:pt x="261" y="0"/>
                  </a:lnTo>
                  <a:lnTo>
                    <a:pt x="233" y="12"/>
                  </a:lnTo>
                  <a:lnTo>
                    <a:pt x="200" y="12"/>
                  </a:lnTo>
                  <a:lnTo>
                    <a:pt x="171" y="29"/>
                  </a:lnTo>
                  <a:lnTo>
                    <a:pt x="143" y="41"/>
                  </a:lnTo>
                  <a:lnTo>
                    <a:pt x="114" y="74"/>
                  </a:lnTo>
                  <a:lnTo>
                    <a:pt x="102" y="86"/>
                  </a:lnTo>
                  <a:lnTo>
                    <a:pt x="69" y="114"/>
                  </a:lnTo>
                  <a:lnTo>
                    <a:pt x="57" y="143"/>
                  </a:lnTo>
                  <a:lnTo>
                    <a:pt x="41" y="159"/>
                  </a:lnTo>
                  <a:lnTo>
                    <a:pt x="28" y="188"/>
                  </a:lnTo>
                  <a:lnTo>
                    <a:pt x="12" y="233"/>
                  </a:lnTo>
                  <a:lnTo>
                    <a:pt x="0" y="261"/>
                  </a:lnTo>
                  <a:lnTo>
                    <a:pt x="0" y="290"/>
                  </a:lnTo>
                  <a:lnTo>
                    <a:pt x="0" y="319"/>
                  </a:lnTo>
                  <a:lnTo>
                    <a:pt x="0" y="319"/>
                  </a:lnTo>
                  <a:lnTo>
                    <a:pt x="12"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6" name="Freeform 84"/>
            <p:cNvSpPr>
              <a:spLocks/>
            </p:cNvSpPr>
            <p:nvPr/>
          </p:nvSpPr>
          <p:spPr bwMode="auto">
            <a:xfrm>
              <a:off x="715" y="1460"/>
              <a:ext cx="318" cy="331"/>
            </a:xfrm>
            <a:custGeom>
              <a:avLst/>
              <a:gdLst/>
              <a:ahLst/>
              <a:cxnLst>
                <a:cxn ang="0">
                  <a:pos x="318" y="318"/>
                </a:cxn>
                <a:cxn ang="0">
                  <a:pos x="318" y="318"/>
                </a:cxn>
                <a:cxn ang="0">
                  <a:pos x="290" y="318"/>
                </a:cxn>
                <a:cxn ang="0">
                  <a:pos x="261" y="302"/>
                </a:cxn>
                <a:cxn ang="0">
                  <a:pos x="233" y="302"/>
                </a:cxn>
                <a:cxn ang="0">
                  <a:pos x="200" y="290"/>
                </a:cxn>
                <a:cxn ang="0">
                  <a:pos x="171" y="273"/>
                </a:cxn>
                <a:cxn ang="0">
                  <a:pos x="159" y="261"/>
                </a:cxn>
                <a:cxn ang="0">
                  <a:pos x="131" y="245"/>
                </a:cxn>
                <a:cxn ang="0">
                  <a:pos x="102" y="216"/>
                </a:cxn>
                <a:cxn ang="0">
                  <a:pos x="86" y="204"/>
                </a:cxn>
                <a:cxn ang="0">
                  <a:pos x="69" y="171"/>
                </a:cxn>
                <a:cxn ang="0">
                  <a:pos x="57" y="159"/>
                </a:cxn>
                <a:cxn ang="0">
                  <a:pos x="41" y="130"/>
                </a:cxn>
                <a:cxn ang="0">
                  <a:pos x="28" y="102"/>
                </a:cxn>
                <a:cxn ang="0">
                  <a:pos x="28" y="57"/>
                </a:cxn>
                <a:cxn ang="0">
                  <a:pos x="12" y="28"/>
                </a:cxn>
                <a:cxn ang="0">
                  <a:pos x="12" y="0"/>
                </a:cxn>
                <a:cxn ang="0">
                  <a:pos x="0" y="0"/>
                </a:cxn>
                <a:cxn ang="0">
                  <a:pos x="0" y="28"/>
                </a:cxn>
                <a:cxn ang="0">
                  <a:pos x="0" y="73"/>
                </a:cxn>
                <a:cxn ang="0">
                  <a:pos x="12" y="102"/>
                </a:cxn>
                <a:cxn ang="0">
                  <a:pos x="28" y="130"/>
                </a:cxn>
                <a:cxn ang="0">
                  <a:pos x="41" y="159"/>
                </a:cxn>
                <a:cxn ang="0">
                  <a:pos x="57" y="188"/>
                </a:cxn>
                <a:cxn ang="0">
                  <a:pos x="69" y="216"/>
                </a:cxn>
                <a:cxn ang="0">
                  <a:pos x="102" y="233"/>
                </a:cxn>
                <a:cxn ang="0">
                  <a:pos x="114" y="261"/>
                </a:cxn>
                <a:cxn ang="0">
                  <a:pos x="143" y="273"/>
                </a:cxn>
                <a:cxn ang="0">
                  <a:pos x="171" y="290"/>
                </a:cxn>
                <a:cxn ang="0">
                  <a:pos x="200" y="302"/>
                </a:cxn>
                <a:cxn ang="0">
                  <a:pos x="233" y="318"/>
                </a:cxn>
                <a:cxn ang="0">
                  <a:pos x="261" y="318"/>
                </a:cxn>
                <a:cxn ang="0">
                  <a:pos x="290" y="331"/>
                </a:cxn>
                <a:cxn ang="0">
                  <a:pos x="318" y="331"/>
                </a:cxn>
                <a:cxn ang="0">
                  <a:pos x="318" y="331"/>
                </a:cxn>
                <a:cxn ang="0">
                  <a:pos x="318" y="318"/>
                </a:cxn>
              </a:cxnLst>
              <a:rect l="0" t="0" r="r" b="b"/>
              <a:pathLst>
                <a:path w="318" h="331">
                  <a:moveTo>
                    <a:pt x="318" y="318"/>
                  </a:moveTo>
                  <a:lnTo>
                    <a:pt x="318" y="318"/>
                  </a:lnTo>
                  <a:lnTo>
                    <a:pt x="290" y="318"/>
                  </a:lnTo>
                  <a:lnTo>
                    <a:pt x="261" y="302"/>
                  </a:lnTo>
                  <a:lnTo>
                    <a:pt x="233" y="302"/>
                  </a:lnTo>
                  <a:lnTo>
                    <a:pt x="200" y="290"/>
                  </a:lnTo>
                  <a:lnTo>
                    <a:pt x="171" y="273"/>
                  </a:lnTo>
                  <a:lnTo>
                    <a:pt x="159" y="261"/>
                  </a:lnTo>
                  <a:lnTo>
                    <a:pt x="131" y="245"/>
                  </a:lnTo>
                  <a:lnTo>
                    <a:pt x="102" y="216"/>
                  </a:lnTo>
                  <a:lnTo>
                    <a:pt x="86" y="204"/>
                  </a:lnTo>
                  <a:lnTo>
                    <a:pt x="69" y="171"/>
                  </a:lnTo>
                  <a:lnTo>
                    <a:pt x="57" y="159"/>
                  </a:lnTo>
                  <a:lnTo>
                    <a:pt x="41" y="130"/>
                  </a:lnTo>
                  <a:lnTo>
                    <a:pt x="28" y="102"/>
                  </a:lnTo>
                  <a:lnTo>
                    <a:pt x="28" y="57"/>
                  </a:lnTo>
                  <a:lnTo>
                    <a:pt x="12" y="28"/>
                  </a:lnTo>
                  <a:lnTo>
                    <a:pt x="12" y="0"/>
                  </a:lnTo>
                  <a:lnTo>
                    <a:pt x="0" y="0"/>
                  </a:lnTo>
                  <a:lnTo>
                    <a:pt x="0" y="28"/>
                  </a:lnTo>
                  <a:lnTo>
                    <a:pt x="0" y="73"/>
                  </a:lnTo>
                  <a:lnTo>
                    <a:pt x="12" y="102"/>
                  </a:lnTo>
                  <a:lnTo>
                    <a:pt x="28" y="130"/>
                  </a:lnTo>
                  <a:lnTo>
                    <a:pt x="41" y="159"/>
                  </a:lnTo>
                  <a:lnTo>
                    <a:pt x="57" y="188"/>
                  </a:lnTo>
                  <a:lnTo>
                    <a:pt x="69" y="216"/>
                  </a:lnTo>
                  <a:lnTo>
                    <a:pt x="102" y="233"/>
                  </a:lnTo>
                  <a:lnTo>
                    <a:pt x="114" y="261"/>
                  </a:lnTo>
                  <a:lnTo>
                    <a:pt x="143" y="273"/>
                  </a:lnTo>
                  <a:lnTo>
                    <a:pt x="171" y="290"/>
                  </a:lnTo>
                  <a:lnTo>
                    <a:pt x="200" y="302"/>
                  </a:lnTo>
                  <a:lnTo>
                    <a:pt x="233" y="318"/>
                  </a:lnTo>
                  <a:lnTo>
                    <a:pt x="261" y="318"/>
                  </a:lnTo>
                  <a:lnTo>
                    <a:pt x="290" y="331"/>
                  </a:lnTo>
                  <a:lnTo>
                    <a:pt x="318" y="331"/>
                  </a:lnTo>
                  <a:lnTo>
                    <a:pt x="318" y="331"/>
                  </a:lnTo>
                  <a:lnTo>
                    <a:pt x="318" y="3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7" name="Freeform 85"/>
            <p:cNvSpPr>
              <a:spLocks/>
            </p:cNvSpPr>
            <p:nvPr/>
          </p:nvSpPr>
          <p:spPr bwMode="auto">
            <a:xfrm>
              <a:off x="903" y="1562"/>
              <a:ext cx="273" cy="114"/>
            </a:xfrm>
            <a:custGeom>
              <a:avLst/>
              <a:gdLst/>
              <a:ahLst/>
              <a:cxnLst>
                <a:cxn ang="0">
                  <a:pos x="143" y="114"/>
                </a:cxn>
                <a:cxn ang="0">
                  <a:pos x="175" y="114"/>
                </a:cxn>
                <a:cxn ang="0">
                  <a:pos x="204" y="102"/>
                </a:cxn>
                <a:cxn ang="0">
                  <a:pos x="233" y="102"/>
                </a:cxn>
                <a:cxn ang="0">
                  <a:pos x="245" y="86"/>
                </a:cxn>
                <a:cxn ang="0">
                  <a:pos x="261" y="69"/>
                </a:cxn>
                <a:cxn ang="0">
                  <a:pos x="273" y="57"/>
                </a:cxn>
                <a:cxn ang="0">
                  <a:pos x="273" y="57"/>
                </a:cxn>
                <a:cxn ang="0">
                  <a:pos x="273" y="57"/>
                </a:cxn>
                <a:cxn ang="0">
                  <a:pos x="273" y="57"/>
                </a:cxn>
                <a:cxn ang="0">
                  <a:pos x="261" y="57"/>
                </a:cxn>
                <a:cxn ang="0">
                  <a:pos x="261" y="57"/>
                </a:cxn>
                <a:cxn ang="0">
                  <a:pos x="261" y="41"/>
                </a:cxn>
                <a:cxn ang="0">
                  <a:pos x="245" y="41"/>
                </a:cxn>
                <a:cxn ang="0">
                  <a:pos x="245" y="41"/>
                </a:cxn>
                <a:cxn ang="0">
                  <a:pos x="233" y="28"/>
                </a:cxn>
                <a:cxn ang="0">
                  <a:pos x="216" y="12"/>
                </a:cxn>
                <a:cxn ang="0">
                  <a:pos x="204" y="0"/>
                </a:cxn>
                <a:cxn ang="0">
                  <a:pos x="188" y="0"/>
                </a:cxn>
                <a:cxn ang="0">
                  <a:pos x="175" y="0"/>
                </a:cxn>
                <a:cxn ang="0">
                  <a:pos x="159" y="12"/>
                </a:cxn>
                <a:cxn ang="0">
                  <a:pos x="159" y="28"/>
                </a:cxn>
                <a:cxn ang="0">
                  <a:pos x="143" y="41"/>
                </a:cxn>
                <a:cxn ang="0">
                  <a:pos x="143" y="41"/>
                </a:cxn>
                <a:cxn ang="0">
                  <a:pos x="143" y="41"/>
                </a:cxn>
                <a:cxn ang="0">
                  <a:pos x="143" y="41"/>
                </a:cxn>
                <a:cxn ang="0">
                  <a:pos x="143" y="41"/>
                </a:cxn>
                <a:cxn ang="0">
                  <a:pos x="130" y="28"/>
                </a:cxn>
                <a:cxn ang="0">
                  <a:pos x="114" y="12"/>
                </a:cxn>
                <a:cxn ang="0">
                  <a:pos x="114" y="0"/>
                </a:cxn>
                <a:cxn ang="0">
                  <a:pos x="102" y="0"/>
                </a:cxn>
                <a:cxn ang="0">
                  <a:pos x="86" y="0"/>
                </a:cxn>
                <a:cxn ang="0">
                  <a:pos x="73" y="12"/>
                </a:cxn>
                <a:cxn ang="0">
                  <a:pos x="57" y="28"/>
                </a:cxn>
                <a:cxn ang="0">
                  <a:pos x="45" y="41"/>
                </a:cxn>
                <a:cxn ang="0">
                  <a:pos x="28" y="41"/>
                </a:cxn>
                <a:cxn ang="0">
                  <a:pos x="28" y="41"/>
                </a:cxn>
                <a:cxn ang="0">
                  <a:pos x="28" y="57"/>
                </a:cxn>
                <a:cxn ang="0">
                  <a:pos x="12" y="57"/>
                </a:cxn>
                <a:cxn ang="0">
                  <a:pos x="12" y="57"/>
                </a:cxn>
                <a:cxn ang="0">
                  <a:pos x="0" y="57"/>
                </a:cxn>
                <a:cxn ang="0">
                  <a:pos x="0" y="57"/>
                </a:cxn>
                <a:cxn ang="0">
                  <a:pos x="12" y="57"/>
                </a:cxn>
                <a:cxn ang="0">
                  <a:pos x="12" y="69"/>
                </a:cxn>
                <a:cxn ang="0">
                  <a:pos x="28" y="86"/>
                </a:cxn>
                <a:cxn ang="0">
                  <a:pos x="45" y="102"/>
                </a:cxn>
                <a:cxn ang="0">
                  <a:pos x="73" y="102"/>
                </a:cxn>
                <a:cxn ang="0">
                  <a:pos x="102" y="114"/>
                </a:cxn>
                <a:cxn ang="0">
                  <a:pos x="143" y="114"/>
                </a:cxn>
              </a:cxnLst>
              <a:rect l="0" t="0" r="r" b="b"/>
              <a:pathLst>
                <a:path w="273" h="114">
                  <a:moveTo>
                    <a:pt x="143" y="114"/>
                  </a:moveTo>
                  <a:lnTo>
                    <a:pt x="175" y="114"/>
                  </a:lnTo>
                  <a:lnTo>
                    <a:pt x="204" y="102"/>
                  </a:lnTo>
                  <a:lnTo>
                    <a:pt x="233" y="102"/>
                  </a:lnTo>
                  <a:lnTo>
                    <a:pt x="245" y="86"/>
                  </a:lnTo>
                  <a:lnTo>
                    <a:pt x="261" y="69"/>
                  </a:lnTo>
                  <a:lnTo>
                    <a:pt x="273" y="57"/>
                  </a:lnTo>
                  <a:lnTo>
                    <a:pt x="273" y="57"/>
                  </a:lnTo>
                  <a:lnTo>
                    <a:pt x="273" y="57"/>
                  </a:lnTo>
                  <a:lnTo>
                    <a:pt x="273" y="57"/>
                  </a:lnTo>
                  <a:lnTo>
                    <a:pt x="261" y="57"/>
                  </a:lnTo>
                  <a:lnTo>
                    <a:pt x="261" y="57"/>
                  </a:lnTo>
                  <a:lnTo>
                    <a:pt x="261" y="41"/>
                  </a:lnTo>
                  <a:lnTo>
                    <a:pt x="245" y="41"/>
                  </a:lnTo>
                  <a:lnTo>
                    <a:pt x="245" y="41"/>
                  </a:lnTo>
                  <a:lnTo>
                    <a:pt x="233" y="28"/>
                  </a:lnTo>
                  <a:lnTo>
                    <a:pt x="216" y="12"/>
                  </a:lnTo>
                  <a:lnTo>
                    <a:pt x="204" y="0"/>
                  </a:lnTo>
                  <a:lnTo>
                    <a:pt x="188" y="0"/>
                  </a:lnTo>
                  <a:lnTo>
                    <a:pt x="175" y="0"/>
                  </a:lnTo>
                  <a:lnTo>
                    <a:pt x="159" y="12"/>
                  </a:lnTo>
                  <a:lnTo>
                    <a:pt x="159" y="28"/>
                  </a:lnTo>
                  <a:lnTo>
                    <a:pt x="143" y="41"/>
                  </a:lnTo>
                  <a:lnTo>
                    <a:pt x="143" y="41"/>
                  </a:lnTo>
                  <a:lnTo>
                    <a:pt x="143" y="41"/>
                  </a:lnTo>
                  <a:lnTo>
                    <a:pt x="143" y="41"/>
                  </a:lnTo>
                  <a:lnTo>
                    <a:pt x="143" y="41"/>
                  </a:lnTo>
                  <a:lnTo>
                    <a:pt x="130" y="28"/>
                  </a:lnTo>
                  <a:lnTo>
                    <a:pt x="114" y="12"/>
                  </a:lnTo>
                  <a:lnTo>
                    <a:pt x="114" y="0"/>
                  </a:lnTo>
                  <a:lnTo>
                    <a:pt x="102" y="0"/>
                  </a:lnTo>
                  <a:lnTo>
                    <a:pt x="86" y="0"/>
                  </a:lnTo>
                  <a:lnTo>
                    <a:pt x="73" y="12"/>
                  </a:lnTo>
                  <a:lnTo>
                    <a:pt x="57" y="28"/>
                  </a:lnTo>
                  <a:lnTo>
                    <a:pt x="45" y="41"/>
                  </a:lnTo>
                  <a:lnTo>
                    <a:pt x="28" y="41"/>
                  </a:lnTo>
                  <a:lnTo>
                    <a:pt x="28" y="41"/>
                  </a:lnTo>
                  <a:lnTo>
                    <a:pt x="28" y="57"/>
                  </a:lnTo>
                  <a:lnTo>
                    <a:pt x="12" y="57"/>
                  </a:lnTo>
                  <a:lnTo>
                    <a:pt x="12" y="57"/>
                  </a:lnTo>
                  <a:lnTo>
                    <a:pt x="0" y="57"/>
                  </a:lnTo>
                  <a:lnTo>
                    <a:pt x="0" y="57"/>
                  </a:lnTo>
                  <a:lnTo>
                    <a:pt x="12" y="57"/>
                  </a:lnTo>
                  <a:lnTo>
                    <a:pt x="12" y="69"/>
                  </a:lnTo>
                  <a:lnTo>
                    <a:pt x="28" y="86"/>
                  </a:lnTo>
                  <a:lnTo>
                    <a:pt x="45" y="102"/>
                  </a:lnTo>
                  <a:lnTo>
                    <a:pt x="73" y="102"/>
                  </a:lnTo>
                  <a:lnTo>
                    <a:pt x="102" y="114"/>
                  </a:lnTo>
                  <a:lnTo>
                    <a:pt x="143" y="114"/>
                  </a:lnTo>
                  <a:close/>
                </a:path>
              </a:pathLst>
            </a:custGeom>
            <a:solidFill>
              <a:srgbClr val="FF7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8" name="Freeform 86"/>
            <p:cNvSpPr>
              <a:spLocks/>
            </p:cNvSpPr>
            <p:nvPr/>
          </p:nvSpPr>
          <p:spPr bwMode="auto">
            <a:xfrm>
              <a:off x="1046" y="1603"/>
              <a:ext cx="147" cy="73"/>
            </a:xfrm>
            <a:custGeom>
              <a:avLst/>
              <a:gdLst/>
              <a:ahLst/>
              <a:cxnLst>
                <a:cxn ang="0">
                  <a:pos x="130" y="16"/>
                </a:cxn>
                <a:cxn ang="0">
                  <a:pos x="130" y="16"/>
                </a:cxn>
                <a:cxn ang="0">
                  <a:pos x="130" y="16"/>
                </a:cxn>
                <a:cxn ang="0">
                  <a:pos x="118" y="16"/>
                </a:cxn>
                <a:cxn ang="0">
                  <a:pos x="118" y="28"/>
                </a:cxn>
                <a:cxn ang="0">
                  <a:pos x="102" y="28"/>
                </a:cxn>
                <a:cxn ang="0">
                  <a:pos x="90" y="45"/>
                </a:cxn>
                <a:cxn ang="0">
                  <a:pos x="61" y="61"/>
                </a:cxn>
                <a:cxn ang="0">
                  <a:pos x="32" y="61"/>
                </a:cxn>
                <a:cxn ang="0">
                  <a:pos x="0" y="61"/>
                </a:cxn>
                <a:cxn ang="0">
                  <a:pos x="0" y="73"/>
                </a:cxn>
                <a:cxn ang="0">
                  <a:pos x="32" y="73"/>
                </a:cxn>
                <a:cxn ang="0">
                  <a:pos x="73" y="73"/>
                </a:cxn>
                <a:cxn ang="0">
                  <a:pos x="90" y="61"/>
                </a:cxn>
                <a:cxn ang="0">
                  <a:pos x="118" y="45"/>
                </a:cxn>
                <a:cxn ang="0">
                  <a:pos x="130" y="45"/>
                </a:cxn>
                <a:cxn ang="0">
                  <a:pos x="130" y="28"/>
                </a:cxn>
                <a:cxn ang="0">
                  <a:pos x="147" y="16"/>
                </a:cxn>
                <a:cxn ang="0">
                  <a:pos x="147" y="16"/>
                </a:cxn>
                <a:cxn ang="0">
                  <a:pos x="130" y="0"/>
                </a:cxn>
                <a:cxn ang="0">
                  <a:pos x="147" y="16"/>
                </a:cxn>
                <a:cxn ang="0">
                  <a:pos x="147" y="0"/>
                </a:cxn>
                <a:cxn ang="0">
                  <a:pos x="130" y="0"/>
                </a:cxn>
                <a:cxn ang="0">
                  <a:pos x="130" y="16"/>
                </a:cxn>
              </a:cxnLst>
              <a:rect l="0" t="0" r="r" b="b"/>
              <a:pathLst>
                <a:path w="147" h="73">
                  <a:moveTo>
                    <a:pt x="130" y="16"/>
                  </a:moveTo>
                  <a:lnTo>
                    <a:pt x="130" y="16"/>
                  </a:lnTo>
                  <a:lnTo>
                    <a:pt x="130" y="16"/>
                  </a:lnTo>
                  <a:lnTo>
                    <a:pt x="118" y="16"/>
                  </a:lnTo>
                  <a:lnTo>
                    <a:pt x="118" y="28"/>
                  </a:lnTo>
                  <a:lnTo>
                    <a:pt x="102" y="28"/>
                  </a:lnTo>
                  <a:lnTo>
                    <a:pt x="90" y="45"/>
                  </a:lnTo>
                  <a:lnTo>
                    <a:pt x="61" y="61"/>
                  </a:lnTo>
                  <a:lnTo>
                    <a:pt x="32" y="61"/>
                  </a:lnTo>
                  <a:lnTo>
                    <a:pt x="0" y="61"/>
                  </a:lnTo>
                  <a:lnTo>
                    <a:pt x="0" y="73"/>
                  </a:lnTo>
                  <a:lnTo>
                    <a:pt x="32" y="73"/>
                  </a:lnTo>
                  <a:lnTo>
                    <a:pt x="73" y="73"/>
                  </a:lnTo>
                  <a:lnTo>
                    <a:pt x="90" y="61"/>
                  </a:lnTo>
                  <a:lnTo>
                    <a:pt x="118" y="45"/>
                  </a:lnTo>
                  <a:lnTo>
                    <a:pt x="130" y="45"/>
                  </a:lnTo>
                  <a:lnTo>
                    <a:pt x="130" y="28"/>
                  </a:lnTo>
                  <a:lnTo>
                    <a:pt x="147" y="16"/>
                  </a:lnTo>
                  <a:lnTo>
                    <a:pt x="147" y="16"/>
                  </a:lnTo>
                  <a:lnTo>
                    <a:pt x="130" y="0"/>
                  </a:lnTo>
                  <a:lnTo>
                    <a:pt x="147" y="16"/>
                  </a:lnTo>
                  <a:lnTo>
                    <a:pt x="147" y="0"/>
                  </a:lnTo>
                  <a:lnTo>
                    <a:pt x="130" y="0"/>
                  </a:lnTo>
                  <a:lnTo>
                    <a:pt x="13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9" name="Freeform 87"/>
            <p:cNvSpPr>
              <a:spLocks/>
            </p:cNvSpPr>
            <p:nvPr/>
          </p:nvSpPr>
          <p:spPr bwMode="auto">
            <a:xfrm>
              <a:off x="1107" y="1562"/>
              <a:ext cx="69" cy="57"/>
            </a:xfrm>
            <a:custGeom>
              <a:avLst/>
              <a:gdLst/>
              <a:ahLst/>
              <a:cxnLst>
                <a:cxn ang="0">
                  <a:pos x="0" y="12"/>
                </a:cxn>
                <a:cxn ang="0">
                  <a:pos x="0" y="12"/>
                </a:cxn>
                <a:cxn ang="0">
                  <a:pos x="12" y="28"/>
                </a:cxn>
                <a:cxn ang="0">
                  <a:pos x="29" y="41"/>
                </a:cxn>
                <a:cxn ang="0">
                  <a:pos x="41" y="57"/>
                </a:cxn>
                <a:cxn ang="0">
                  <a:pos x="41" y="57"/>
                </a:cxn>
                <a:cxn ang="0">
                  <a:pos x="57" y="57"/>
                </a:cxn>
                <a:cxn ang="0">
                  <a:pos x="57" y="57"/>
                </a:cxn>
                <a:cxn ang="0">
                  <a:pos x="69" y="57"/>
                </a:cxn>
                <a:cxn ang="0">
                  <a:pos x="69" y="57"/>
                </a:cxn>
                <a:cxn ang="0">
                  <a:pos x="69" y="41"/>
                </a:cxn>
                <a:cxn ang="0">
                  <a:pos x="69" y="41"/>
                </a:cxn>
                <a:cxn ang="0">
                  <a:pos x="57" y="41"/>
                </a:cxn>
                <a:cxn ang="0">
                  <a:pos x="57" y="41"/>
                </a:cxn>
                <a:cxn ang="0">
                  <a:pos x="57" y="41"/>
                </a:cxn>
                <a:cxn ang="0">
                  <a:pos x="41" y="41"/>
                </a:cxn>
                <a:cxn ang="0">
                  <a:pos x="41" y="28"/>
                </a:cxn>
                <a:cxn ang="0">
                  <a:pos x="29" y="12"/>
                </a:cxn>
                <a:cxn ang="0">
                  <a:pos x="12" y="0"/>
                </a:cxn>
                <a:cxn ang="0">
                  <a:pos x="12" y="0"/>
                </a:cxn>
                <a:cxn ang="0">
                  <a:pos x="0" y="12"/>
                </a:cxn>
              </a:cxnLst>
              <a:rect l="0" t="0" r="r" b="b"/>
              <a:pathLst>
                <a:path w="69" h="57">
                  <a:moveTo>
                    <a:pt x="0" y="12"/>
                  </a:moveTo>
                  <a:lnTo>
                    <a:pt x="0" y="12"/>
                  </a:lnTo>
                  <a:lnTo>
                    <a:pt x="12" y="28"/>
                  </a:lnTo>
                  <a:lnTo>
                    <a:pt x="29" y="41"/>
                  </a:lnTo>
                  <a:lnTo>
                    <a:pt x="41" y="57"/>
                  </a:lnTo>
                  <a:lnTo>
                    <a:pt x="41" y="57"/>
                  </a:lnTo>
                  <a:lnTo>
                    <a:pt x="57" y="57"/>
                  </a:lnTo>
                  <a:lnTo>
                    <a:pt x="57" y="57"/>
                  </a:lnTo>
                  <a:lnTo>
                    <a:pt x="69" y="57"/>
                  </a:lnTo>
                  <a:lnTo>
                    <a:pt x="69" y="57"/>
                  </a:lnTo>
                  <a:lnTo>
                    <a:pt x="69" y="41"/>
                  </a:lnTo>
                  <a:lnTo>
                    <a:pt x="69" y="41"/>
                  </a:lnTo>
                  <a:lnTo>
                    <a:pt x="57" y="41"/>
                  </a:lnTo>
                  <a:lnTo>
                    <a:pt x="57" y="41"/>
                  </a:lnTo>
                  <a:lnTo>
                    <a:pt x="57" y="41"/>
                  </a:lnTo>
                  <a:lnTo>
                    <a:pt x="41" y="41"/>
                  </a:lnTo>
                  <a:lnTo>
                    <a:pt x="41" y="28"/>
                  </a:lnTo>
                  <a:lnTo>
                    <a:pt x="29" y="12"/>
                  </a:lnTo>
                  <a:lnTo>
                    <a:pt x="12" y="0"/>
                  </a:lnTo>
                  <a:lnTo>
                    <a:pt x="12" y="0"/>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0" name="Freeform 88"/>
            <p:cNvSpPr>
              <a:spLocks/>
            </p:cNvSpPr>
            <p:nvPr/>
          </p:nvSpPr>
          <p:spPr bwMode="auto">
            <a:xfrm>
              <a:off x="1033" y="1545"/>
              <a:ext cx="86" cy="86"/>
            </a:xfrm>
            <a:custGeom>
              <a:avLst/>
              <a:gdLst/>
              <a:ahLst/>
              <a:cxnLst>
                <a:cxn ang="0">
                  <a:pos x="0" y="74"/>
                </a:cxn>
                <a:cxn ang="0">
                  <a:pos x="29" y="74"/>
                </a:cxn>
                <a:cxn ang="0">
                  <a:pos x="29" y="58"/>
                </a:cxn>
                <a:cxn ang="0">
                  <a:pos x="29" y="58"/>
                </a:cxn>
                <a:cxn ang="0">
                  <a:pos x="29" y="45"/>
                </a:cxn>
                <a:cxn ang="0">
                  <a:pos x="45" y="29"/>
                </a:cxn>
                <a:cxn ang="0">
                  <a:pos x="45" y="29"/>
                </a:cxn>
                <a:cxn ang="0">
                  <a:pos x="58" y="17"/>
                </a:cxn>
                <a:cxn ang="0">
                  <a:pos x="74" y="17"/>
                </a:cxn>
                <a:cxn ang="0">
                  <a:pos x="74" y="29"/>
                </a:cxn>
                <a:cxn ang="0">
                  <a:pos x="86" y="17"/>
                </a:cxn>
                <a:cxn ang="0">
                  <a:pos x="74" y="17"/>
                </a:cxn>
                <a:cxn ang="0">
                  <a:pos x="58" y="0"/>
                </a:cxn>
                <a:cxn ang="0">
                  <a:pos x="45" y="17"/>
                </a:cxn>
                <a:cxn ang="0">
                  <a:pos x="29" y="29"/>
                </a:cxn>
                <a:cxn ang="0">
                  <a:pos x="13" y="29"/>
                </a:cxn>
                <a:cxn ang="0">
                  <a:pos x="13" y="45"/>
                </a:cxn>
                <a:cxn ang="0">
                  <a:pos x="0" y="58"/>
                </a:cxn>
                <a:cxn ang="0">
                  <a:pos x="0" y="58"/>
                </a:cxn>
                <a:cxn ang="0">
                  <a:pos x="29" y="58"/>
                </a:cxn>
                <a:cxn ang="0">
                  <a:pos x="0" y="74"/>
                </a:cxn>
                <a:cxn ang="0">
                  <a:pos x="13" y="86"/>
                </a:cxn>
                <a:cxn ang="0">
                  <a:pos x="29" y="74"/>
                </a:cxn>
                <a:cxn ang="0">
                  <a:pos x="0" y="74"/>
                </a:cxn>
              </a:cxnLst>
              <a:rect l="0" t="0" r="r" b="b"/>
              <a:pathLst>
                <a:path w="86" h="86">
                  <a:moveTo>
                    <a:pt x="0" y="74"/>
                  </a:moveTo>
                  <a:lnTo>
                    <a:pt x="29" y="74"/>
                  </a:lnTo>
                  <a:lnTo>
                    <a:pt x="29" y="58"/>
                  </a:lnTo>
                  <a:lnTo>
                    <a:pt x="29" y="58"/>
                  </a:lnTo>
                  <a:lnTo>
                    <a:pt x="29" y="45"/>
                  </a:lnTo>
                  <a:lnTo>
                    <a:pt x="45" y="29"/>
                  </a:lnTo>
                  <a:lnTo>
                    <a:pt x="45" y="29"/>
                  </a:lnTo>
                  <a:lnTo>
                    <a:pt x="58" y="17"/>
                  </a:lnTo>
                  <a:lnTo>
                    <a:pt x="74" y="17"/>
                  </a:lnTo>
                  <a:lnTo>
                    <a:pt x="74" y="29"/>
                  </a:lnTo>
                  <a:lnTo>
                    <a:pt x="86" y="17"/>
                  </a:lnTo>
                  <a:lnTo>
                    <a:pt x="74" y="17"/>
                  </a:lnTo>
                  <a:lnTo>
                    <a:pt x="58" y="0"/>
                  </a:lnTo>
                  <a:lnTo>
                    <a:pt x="45" y="17"/>
                  </a:lnTo>
                  <a:lnTo>
                    <a:pt x="29" y="29"/>
                  </a:lnTo>
                  <a:lnTo>
                    <a:pt x="13" y="29"/>
                  </a:lnTo>
                  <a:lnTo>
                    <a:pt x="13" y="45"/>
                  </a:lnTo>
                  <a:lnTo>
                    <a:pt x="0" y="58"/>
                  </a:lnTo>
                  <a:lnTo>
                    <a:pt x="0" y="58"/>
                  </a:lnTo>
                  <a:lnTo>
                    <a:pt x="29" y="58"/>
                  </a:lnTo>
                  <a:lnTo>
                    <a:pt x="0" y="74"/>
                  </a:lnTo>
                  <a:lnTo>
                    <a:pt x="13" y="86"/>
                  </a:lnTo>
                  <a:lnTo>
                    <a:pt x="29" y="74"/>
                  </a:lnTo>
                  <a:lnTo>
                    <a:pt x="0"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1" name="Freeform 89"/>
            <p:cNvSpPr>
              <a:spLocks/>
            </p:cNvSpPr>
            <p:nvPr/>
          </p:nvSpPr>
          <p:spPr bwMode="auto">
            <a:xfrm>
              <a:off x="960" y="1545"/>
              <a:ext cx="102" cy="74"/>
            </a:xfrm>
            <a:custGeom>
              <a:avLst/>
              <a:gdLst/>
              <a:ahLst/>
              <a:cxnLst>
                <a:cxn ang="0">
                  <a:pos x="16" y="29"/>
                </a:cxn>
                <a:cxn ang="0">
                  <a:pos x="16" y="29"/>
                </a:cxn>
                <a:cxn ang="0">
                  <a:pos x="29" y="17"/>
                </a:cxn>
                <a:cxn ang="0">
                  <a:pos x="45" y="17"/>
                </a:cxn>
                <a:cxn ang="0">
                  <a:pos x="45" y="29"/>
                </a:cxn>
                <a:cxn ang="0">
                  <a:pos x="57" y="29"/>
                </a:cxn>
                <a:cxn ang="0">
                  <a:pos x="57" y="45"/>
                </a:cxn>
                <a:cxn ang="0">
                  <a:pos x="73" y="58"/>
                </a:cxn>
                <a:cxn ang="0">
                  <a:pos x="73" y="58"/>
                </a:cxn>
                <a:cxn ang="0">
                  <a:pos x="73" y="74"/>
                </a:cxn>
                <a:cxn ang="0">
                  <a:pos x="102" y="58"/>
                </a:cxn>
                <a:cxn ang="0">
                  <a:pos x="86" y="58"/>
                </a:cxn>
                <a:cxn ang="0">
                  <a:pos x="86" y="45"/>
                </a:cxn>
                <a:cxn ang="0">
                  <a:pos x="73" y="29"/>
                </a:cxn>
                <a:cxn ang="0">
                  <a:pos x="73" y="29"/>
                </a:cxn>
                <a:cxn ang="0">
                  <a:pos x="57" y="17"/>
                </a:cxn>
                <a:cxn ang="0">
                  <a:pos x="45" y="0"/>
                </a:cxn>
                <a:cxn ang="0">
                  <a:pos x="16" y="17"/>
                </a:cxn>
                <a:cxn ang="0">
                  <a:pos x="0" y="17"/>
                </a:cxn>
                <a:cxn ang="0">
                  <a:pos x="0" y="17"/>
                </a:cxn>
                <a:cxn ang="0">
                  <a:pos x="16" y="29"/>
                </a:cxn>
              </a:cxnLst>
              <a:rect l="0" t="0" r="r" b="b"/>
              <a:pathLst>
                <a:path w="102" h="74">
                  <a:moveTo>
                    <a:pt x="16" y="29"/>
                  </a:moveTo>
                  <a:lnTo>
                    <a:pt x="16" y="29"/>
                  </a:lnTo>
                  <a:lnTo>
                    <a:pt x="29" y="17"/>
                  </a:lnTo>
                  <a:lnTo>
                    <a:pt x="45" y="17"/>
                  </a:lnTo>
                  <a:lnTo>
                    <a:pt x="45" y="29"/>
                  </a:lnTo>
                  <a:lnTo>
                    <a:pt x="57" y="29"/>
                  </a:lnTo>
                  <a:lnTo>
                    <a:pt x="57" y="45"/>
                  </a:lnTo>
                  <a:lnTo>
                    <a:pt x="73" y="58"/>
                  </a:lnTo>
                  <a:lnTo>
                    <a:pt x="73" y="58"/>
                  </a:lnTo>
                  <a:lnTo>
                    <a:pt x="73" y="74"/>
                  </a:lnTo>
                  <a:lnTo>
                    <a:pt x="102" y="58"/>
                  </a:lnTo>
                  <a:lnTo>
                    <a:pt x="86" y="58"/>
                  </a:lnTo>
                  <a:lnTo>
                    <a:pt x="86" y="45"/>
                  </a:lnTo>
                  <a:lnTo>
                    <a:pt x="73" y="29"/>
                  </a:lnTo>
                  <a:lnTo>
                    <a:pt x="73" y="29"/>
                  </a:lnTo>
                  <a:lnTo>
                    <a:pt x="57" y="17"/>
                  </a:lnTo>
                  <a:lnTo>
                    <a:pt x="45" y="0"/>
                  </a:lnTo>
                  <a:lnTo>
                    <a:pt x="16" y="17"/>
                  </a:lnTo>
                  <a:lnTo>
                    <a:pt x="0" y="17"/>
                  </a:lnTo>
                  <a:lnTo>
                    <a:pt x="0" y="17"/>
                  </a:lnTo>
                  <a:lnTo>
                    <a:pt x="16"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2" name="Freeform 90"/>
            <p:cNvSpPr>
              <a:spLocks/>
            </p:cNvSpPr>
            <p:nvPr/>
          </p:nvSpPr>
          <p:spPr bwMode="auto">
            <a:xfrm>
              <a:off x="903" y="1562"/>
              <a:ext cx="73" cy="57"/>
            </a:xfrm>
            <a:custGeom>
              <a:avLst/>
              <a:gdLst/>
              <a:ahLst/>
              <a:cxnLst>
                <a:cxn ang="0">
                  <a:pos x="12" y="57"/>
                </a:cxn>
                <a:cxn ang="0">
                  <a:pos x="0" y="57"/>
                </a:cxn>
                <a:cxn ang="0">
                  <a:pos x="12" y="57"/>
                </a:cxn>
                <a:cxn ang="0">
                  <a:pos x="12" y="57"/>
                </a:cxn>
                <a:cxn ang="0">
                  <a:pos x="28" y="57"/>
                </a:cxn>
                <a:cxn ang="0">
                  <a:pos x="28" y="57"/>
                </a:cxn>
                <a:cxn ang="0">
                  <a:pos x="45" y="57"/>
                </a:cxn>
                <a:cxn ang="0">
                  <a:pos x="45" y="41"/>
                </a:cxn>
                <a:cxn ang="0">
                  <a:pos x="57" y="28"/>
                </a:cxn>
                <a:cxn ang="0">
                  <a:pos x="73" y="12"/>
                </a:cxn>
                <a:cxn ang="0">
                  <a:pos x="57" y="0"/>
                </a:cxn>
                <a:cxn ang="0">
                  <a:pos x="45" y="12"/>
                </a:cxn>
                <a:cxn ang="0">
                  <a:pos x="28" y="28"/>
                </a:cxn>
                <a:cxn ang="0">
                  <a:pos x="28" y="41"/>
                </a:cxn>
                <a:cxn ang="0">
                  <a:pos x="28" y="41"/>
                </a:cxn>
                <a:cxn ang="0">
                  <a:pos x="12" y="41"/>
                </a:cxn>
                <a:cxn ang="0">
                  <a:pos x="12" y="41"/>
                </a:cxn>
                <a:cxn ang="0">
                  <a:pos x="12" y="41"/>
                </a:cxn>
                <a:cxn ang="0">
                  <a:pos x="0" y="41"/>
                </a:cxn>
                <a:cxn ang="0">
                  <a:pos x="0" y="57"/>
                </a:cxn>
                <a:cxn ang="0">
                  <a:pos x="12" y="57"/>
                </a:cxn>
              </a:cxnLst>
              <a:rect l="0" t="0" r="r" b="b"/>
              <a:pathLst>
                <a:path w="73" h="57">
                  <a:moveTo>
                    <a:pt x="12" y="57"/>
                  </a:moveTo>
                  <a:lnTo>
                    <a:pt x="0" y="57"/>
                  </a:lnTo>
                  <a:lnTo>
                    <a:pt x="12" y="57"/>
                  </a:lnTo>
                  <a:lnTo>
                    <a:pt x="12" y="57"/>
                  </a:lnTo>
                  <a:lnTo>
                    <a:pt x="28" y="57"/>
                  </a:lnTo>
                  <a:lnTo>
                    <a:pt x="28" y="57"/>
                  </a:lnTo>
                  <a:lnTo>
                    <a:pt x="45" y="57"/>
                  </a:lnTo>
                  <a:lnTo>
                    <a:pt x="45" y="41"/>
                  </a:lnTo>
                  <a:lnTo>
                    <a:pt x="57" y="28"/>
                  </a:lnTo>
                  <a:lnTo>
                    <a:pt x="73" y="12"/>
                  </a:lnTo>
                  <a:lnTo>
                    <a:pt x="57" y="0"/>
                  </a:lnTo>
                  <a:lnTo>
                    <a:pt x="45" y="12"/>
                  </a:lnTo>
                  <a:lnTo>
                    <a:pt x="28" y="28"/>
                  </a:lnTo>
                  <a:lnTo>
                    <a:pt x="28" y="41"/>
                  </a:lnTo>
                  <a:lnTo>
                    <a:pt x="28" y="41"/>
                  </a:lnTo>
                  <a:lnTo>
                    <a:pt x="12" y="41"/>
                  </a:lnTo>
                  <a:lnTo>
                    <a:pt x="12" y="41"/>
                  </a:lnTo>
                  <a:lnTo>
                    <a:pt x="12" y="41"/>
                  </a:lnTo>
                  <a:lnTo>
                    <a:pt x="0" y="41"/>
                  </a:lnTo>
                  <a:lnTo>
                    <a:pt x="0" y="57"/>
                  </a:lnTo>
                  <a:lnTo>
                    <a:pt x="12"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3" name="Freeform 91"/>
            <p:cNvSpPr>
              <a:spLocks/>
            </p:cNvSpPr>
            <p:nvPr/>
          </p:nvSpPr>
          <p:spPr bwMode="auto">
            <a:xfrm>
              <a:off x="903" y="1619"/>
              <a:ext cx="143" cy="57"/>
            </a:xfrm>
            <a:custGeom>
              <a:avLst/>
              <a:gdLst/>
              <a:ahLst/>
              <a:cxnLst>
                <a:cxn ang="0">
                  <a:pos x="143" y="45"/>
                </a:cxn>
                <a:cxn ang="0">
                  <a:pos x="143" y="45"/>
                </a:cxn>
                <a:cxn ang="0">
                  <a:pos x="102" y="45"/>
                </a:cxn>
                <a:cxn ang="0">
                  <a:pos x="73" y="45"/>
                </a:cxn>
                <a:cxn ang="0">
                  <a:pos x="57" y="29"/>
                </a:cxn>
                <a:cxn ang="0">
                  <a:pos x="28" y="12"/>
                </a:cxn>
                <a:cxn ang="0">
                  <a:pos x="28" y="12"/>
                </a:cxn>
                <a:cxn ang="0">
                  <a:pos x="12" y="0"/>
                </a:cxn>
                <a:cxn ang="0">
                  <a:pos x="12" y="0"/>
                </a:cxn>
                <a:cxn ang="0">
                  <a:pos x="12" y="0"/>
                </a:cxn>
                <a:cxn ang="0">
                  <a:pos x="0" y="0"/>
                </a:cxn>
                <a:cxn ang="0">
                  <a:pos x="0" y="0"/>
                </a:cxn>
                <a:cxn ang="0">
                  <a:pos x="0" y="12"/>
                </a:cxn>
                <a:cxn ang="0">
                  <a:pos x="12" y="29"/>
                </a:cxn>
                <a:cxn ang="0">
                  <a:pos x="28" y="29"/>
                </a:cxn>
                <a:cxn ang="0">
                  <a:pos x="45" y="45"/>
                </a:cxn>
                <a:cxn ang="0">
                  <a:pos x="73" y="57"/>
                </a:cxn>
                <a:cxn ang="0">
                  <a:pos x="102" y="57"/>
                </a:cxn>
                <a:cxn ang="0">
                  <a:pos x="143" y="57"/>
                </a:cxn>
                <a:cxn ang="0">
                  <a:pos x="143" y="57"/>
                </a:cxn>
                <a:cxn ang="0">
                  <a:pos x="143" y="45"/>
                </a:cxn>
              </a:cxnLst>
              <a:rect l="0" t="0" r="r" b="b"/>
              <a:pathLst>
                <a:path w="143" h="57">
                  <a:moveTo>
                    <a:pt x="143" y="45"/>
                  </a:moveTo>
                  <a:lnTo>
                    <a:pt x="143" y="45"/>
                  </a:lnTo>
                  <a:lnTo>
                    <a:pt x="102" y="45"/>
                  </a:lnTo>
                  <a:lnTo>
                    <a:pt x="73" y="45"/>
                  </a:lnTo>
                  <a:lnTo>
                    <a:pt x="57" y="29"/>
                  </a:lnTo>
                  <a:lnTo>
                    <a:pt x="28" y="12"/>
                  </a:lnTo>
                  <a:lnTo>
                    <a:pt x="28" y="12"/>
                  </a:lnTo>
                  <a:lnTo>
                    <a:pt x="12" y="0"/>
                  </a:lnTo>
                  <a:lnTo>
                    <a:pt x="12" y="0"/>
                  </a:lnTo>
                  <a:lnTo>
                    <a:pt x="12" y="0"/>
                  </a:lnTo>
                  <a:lnTo>
                    <a:pt x="0" y="0"/>
                  </a:lnTo>
                  <a:lnTo>
                    <a:pt x="0" y="0"/>
                  </a:lnTo>
                  <a:lnTo>
                    <a:pt x="0" y="12"/>
                  </a:lnTo>
                  <a:lnTo>
                    <a:pt x="12" y="29"/>
                  </a:lnTo>
                  <a:lnTo>
                    <a:pt x="28" y="29"/>
                  </a:lnTo>
                  <a:lnTo>
                    <a:pt x="45" y="45"/>
                  </a:lnTo>
                  <a:lnTo>
                    <a:pt x="73" y="57"/>
                  </a:lnTo>
                  <a:lnTo>
                    <a:pt x="102" y="57"/>
                  </a:lnTo>
                  <a:lnTo>
                    <a:pt x="143" y="57"/>
                  </a:lnTo>
                  <a:lnTo>
                    <a:pt x="143" y="57"/>
                  </a:lnTo>
                  <a:lnTo>
                    <a:pt x="143"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4" name="Freeform 92"/>
            <p:cNvSpPr>
              <a:spLocks/>
            </p:cNvSpPr>
            <p:nvPr/>
          </p:nvSpPr>
          <p:spPr bwMode="auto">
            <a:xfrm>
              <a:off x="584" y="1039"/>
              <a:ext cx="928" cy="637"/>
            </a:xfrm>
            <a:custGeom>
              <a:avLst/>
              <a:gdLst/>
              <a:ahLst/>
              <a:cxnLst>
                <a:cxn ang="0">
                  <a:pos x="494" y="16"/>
                </a:cxn>
                <a:cxn ang="0">
                  <a:pos x="564" y="0"/>
                </a:cxn>
                <a:cxn ang="0">
                  <a:pos x="637" y="16"/>
                </a:cxn>
                <a:cxn ang="0">
                  <a:pos x="695" y="57"/>
                </a:cxn>
                <a:cxn ang="0">
                  <a:pos x="756" y="114"/>
                </a:cxn>
                <a:cxn ang="0">
                  <a:pos x="797" y="176"/>
                </a:cxn>
                <a:cxn ang="0">
                  <a:pos x="825" y="233"/>
                </a:cxn>
                <a:cxn ang="0">
                  <a:pos x="842" y="290"/>
                </a:cxn>
                <a:cxn ang="0">
                  <a:pos x="842" y="376"/>
                </a:cxn>
                <a:cxn ang="0">
                  <a:pos x="842" y="535"/>
                </a:cxn>
                <a:cxn ang="0">
                  <a:pos x="854" y="580"/>
                </a:cxn>
                <a:cxn ang="0">
                  <a:pos x="887" y="580"/>
                </a:cxn>
                <a:cxn ang="0">
                  <a:pos x="915" y="580"/>
                </a:cxn>
                <a:cxn ang="0">
                  <a:pos x="928" y="580"/>
                </a:cxn>
                <a:cxn ang="0">
                  <a:pos x="899" y="625"/>
                </a:cxn>
                <a:cxn ang="0">
                  <a:pos x="825" y="637"/>
                </a:cxn>
                <a:cxn ang="0">
                  <a:pos x="785" y="609"/>
                </a:cxn>
                <a:cxn ang="0">
                  <a:pos x="740" y="551"/>
                </a:cxn>
                <a:cxn ang="0">
                  <a:pos x="756" y="494"/>
                </a:cxn>
                <a:cxn ang="0">
                  <a:pos x="756" y="421"/>
                </a:cxn>
                <a:cxn ang="0">
                  <a:pos x="740" y="347"/>
                </a:cxn>
                <a:cxn ang="0">
                  <a:pos x="695" y="290"/>
                </a:cxn>
                <a:cxn ang="0">
                  <a:pos x="609" y="274"/>
                </a:cxn>
                <a:cxn ang="0">
                  <a:pos x="535" y="245"/>
                </a:cxn>
                <a:cxn ang="0">
                  <a:pos x="494" y="204"/>
                </a:cxn>
                <a:cxn ang="0">
                  <a:pos x="462" y="176"/>
                </a:cxn>
                <a:cxn ang="0">
                  <a:pos x="462" y="176"/>
                </a:cxn>
                <a:cxn ang="0">
                  <a:pos x="433" y="204"/>
                </a:cxn>
                <a:cxn ang="0">
                  <a:pos x="392" y="245"/>
                </a:cxn>
                <a:cxn ang="0">
                  <a:pos x="319" y="274"/>
                </a:cxn>
                <a:cxn ang="0">
                  <a:pos x="233" y="290"/>
                </a:cxn>
                <a:cxn ang="0">
                  <a:pos x="188" y="347"/>
                </a:cxn>
                <a:cxn ang="0">
                  <a:pos x="172" y="421"/>
                </a:cxn>
                <a:cxn ang="0">
                  <a:pos x="172" y="494"/>
                </a:cxn>
                <a:cxn ang="0">
                  <a:pos x="188" y="551"/>
                </a:cxn>
                <a:cxn ang="0">
                  <a:pos x="159" y="609"/>
                </a:cxn>
                <a:cxn ang="0">
                  <a:pos x="102" y="637"/>
                </a:cxn>
                <a:cxn ang="0">
                  <a:pos x="29" y="625"/>
                </a:cxn>
                <a:cxn ang="0">
                  <a:pos x="0" y="580"/>
                </a:cxn>
                <a:cxn ang="0">
                  <a:pos x="12" y="580"/>
                </a:cxn>
                <a:cxn ang="0">
                  <a:pos x="41" y="580"/>
                </a:cxn>
                <a:cxn ang="0">
                  <a:pos x="69" y="580"/>
                </a:cxn>
                <a:cxn ang="0">
                  <a:pos x="86" y="535"/>
                </a:cxn>
                <a:cxn ang="0">
                  <a:pos x="86" y="376"/>
                </a:cxn>
                <a:cxn ang="0">
                  <a:pos x="86" y="290"/>
                </a:cxn>
                <a:cxn ang="0">
                  <a:pos x="102" y="233"/>
                </a:cxn>
                <a:cxn ang="0">
                  <a:pos x="131" y="176"/>
                </a:cxn>
                <a:cxn ang="0">
                  <a:pos x="172" y="114"/>
                </a:cxn>
                <a:cxn ang="0">
                  <a:pos x="233" y="57"/>
                </a:cxn>
                <a:cxn ang="0">
                  <a:pos x="290" y="16"/>
                </a:cxn>
                <a:cxn ang="0">
                  <a:pos x="364" y="0"/>
                </a:cxn>
                <a:cxn ang="0">
                  <a:pos x="421" y="16"/>
                </a:cxn>
              </a:cxnLst>
              <a:rect l="0" t="0" r="r" b="b"/>
              <a:pathLst>
                <a:path w="928" h="637">
                  <a:moveTo>
                    <a:pt x="462" y="28"/>
                  </a:moveTo>
                  <a:lnTo>
                    <a:pt x="494" y="16"/>
                  </a:lnTo>
                  <a:lnTo>
                    <a:pt x="535" y="0"/>
                  </a:lnTo>
                  <a:lnTo>
                    <a:pt x="564" y="0"/>
                  </a:lnTo>
                  <a:lnTo>
                    <a:pt x="592" y="0"/>
                  </a:lnTo>
                  <a:lnTo>
                    <a:pt x="637" y="16"/>
                  </a:lnTo>
                  <a:lnTo>
                    <a:pt x="666" y="45"/>
                  </a:lnTo>
                  <a:lnTo>
                    <a:pt x="695" y="57"/>
                  </a:lnTo>
                  <a:lnTo>
                    <a:pt x="723" y="86"/>
                  </a:lnTo>
                  <a:lnTo>
                    <a:pt x="756" y="114"/>
                  </a:lnTo>
                  <a:lnTo>
                    <a:pt x="768" y="143"/>
                  </a:lnTo>
                  <a:lnTo>
                    <a:pt x="797" y="176"/>
                  </a:lnTo>
                  <a:lnTo>
                    <a:pt x="813" y="204"/>
                  </a:lnTo>
                  <a:lnTo>
                    <a:pt x="825" y="233"/>
                  </a:lnTo>
                  <a:lnTo>
                    <a:pt x="842" y="261"/>
                  </a:lnTo>
                  <a:lnTo>
                    <a:pt x="842" y="290"/>
                  </a:lnTo>
                  <a:lnTo>
                    <a:pt x="842" y="302"/>
                  </a:lnTo>
                  <a:lnTo>
                    <a:pt x="842" y="376"/>
                  </a:lnTo>
                  <a:lnTo>
                    <a:pt x="842" y="462"/>
                  </a:lnTo>
                  <a:lnTo>
                    <a:pt x="842" y="535"/>
                  </a:lnTo>
                  <a:lnTo>
                    <a:pt x="854" y="564"/>
                  </a:lnTo>
                  <a:lnTo>
                    <a:pt x="854" y="580"/>
                  </a:lnTo>
                  <a:lnTo>
                    <a:pt x="870" y="580"/>
                  </a:lnTo>
                  <a:lnTo>
                    <a:pt x="887" y="580"/>
                  </a:lnTo>
                  <a:lnTo>
                    <a:pt x="899" y="580"/>
                  </a:lnTo>
                  <a:lnTo>
                    <a:pt x="915" y="580"/>
                  </a:lnTo>
                  <a:lnTo>
                    <a:pt x="915" y="580"/>
                  </a:lnTo>
                  <a:lnTo>
                    <a:pt x="928" y="580"/>
                  </a:lnTo>
                  <a:lnTo>
                    <a:pt x="928" y="580"/>
                  </a:lnTo>
                  <a:lnTo>
                    <a:pt x="899" y="625"/>
                  </a:lnTo>
                  <a:lnTo>
                    <a:pt x="870" y="637"/>
                  </a:lnTo>
                  <a:lnTo>
                    <a:pt x="825" y="637"/>
                  </a:lnTo>
                  <a:lnTo>
                    <a:pt x="797" y="625"/>
                  </a:lnTo>
                  <a:lnTo>
                    <a:pt x="785" y="609"/>
                  </a:lnTo>
                  <a:lnTo>
                    <a:pt x="756" y="580"/>
                  </a:lnTo>
                  <a:lnTo>
                    <a:pt x="740" y="551"/>
                  </a:lnTo>
                  <a:lnTo>
                    <a:pt x="740" y="523"/>
                  </a:lnTo>
                  <a:lnTo>
                    <a:pt x="756" y="494"/>
                  </a:lnTo>
                  <a:lnTo>
                    <a:pt x="756" y="462"/>
                  </a:lnTo>
                  <a:lnTo>
                    <a:pt x="756" y="421"/>
                  </a:lnTo>
                  <a:lnTo>
                    <a:pt x="756" y="376"/>
                  </a:lnTo>
                  <a:lnTo>
                    <a:pt x="740" y="347"/>
                  </a:lnTo>
                  <a:lnTo>
                    <a:pt x="723" y="319"/>
                  </a:lnTo>
                  <a:lnTo>
                    <a:pt x="695" y="290"/>
                  </a:lnTo>
                  <a:lnTo>
                    <a:pt x="654" y="274"/>
                  </a:lnTo>
                  <a:lnTo>
                    <a:pt x="609" y="274"/>
                  </a:lnTo>
                  <a:lnTo>
                    <a:pt x="580" y="261"/>
                  </a:lnTo>
                  <a:lnTo>
                    <a:pt x="535" y="245"/>
                  </a:lnTo>
                  <a:lnTo>
                    <a:pt x="523" y="216"/>
                  </a:lnTo>
                  <a:lnTo>
                    <a:pt x="494" y="204"/>
                  </a:lnTo>
                  <a:lnTo>
                    <a:pt x="478" y="188"/>
                  </a:lnTo>
                  <a:lnTo>
                    <a:pt x="462" y="176"/>
                  </a:lnTo>
                  <a:lnTo>
                    <a:pt x="462" y="176"/>
                  </a:lnTo>
                  <a:lnTo>
                    <a:pt x="462" y="176"/>
                  </a:lnTo>
                  <a:lnTo>
                    <a:pt x="449" y="188"/>
                  </a:lnTo>
                  <a:lnTo>
                    <a:pt x="433" y="204"/>
                  </a:lnTo>
                  <a:lnTo>
                    <a:pt x="421" y="216"/>
                  </a:lnTo>
                  <a:lnTo>
                    <a:pt x="392" y="245"/>
                  </a:lnTo>
                  <a:lnTo>
                    <a:pt x="347" y="261"/>
                  </a:lnTo>
                  <a:lnTo>
                    <a:pt x="319" y="274"/>
                  </a:lnTo>
                  <a:lnTo>
                    <a:pt x="274" y="274"/>
                  </a:lnTo>
                  <a:lnTo>
                    <a:pt x="233" y="290"/>
                  </a:lnTo>
                  <a:lnTo>
                    <a:pt x="217" y="319"/>
                  </a:lnTo>
                  <a:lnTo>
                    <a:pt x="188" y="347"/>
                  </a:lnTo>
                  <a:lnTo>
                    <a:pt x="172" y="376"/>
                  </a:lnTo>
                  <a:lnTo>
                    <a:pt x="172" y="421"/>
                  </a:lnTo>
                  <a:lnTo>
                    <a:pt x="172" y="462"/>
                  </a:lnTo>
                  <a:lnTo>
                    <a:pt x="172" y="494"/>
                  </a:lnTo>
                  <a:lnTo>
                    <a:pt x="188" y="523"/>
                  </a:lnTo>
                  <a:lnTo>
                    <a:pt x="188" y="551"/>
                  </a:lnTo>
                  <a:lnTo>
                    <a:pt x="172" y="580"/>
                  </a:lnTo>
                  <a:lnTo>
                    <a:pt x="159" y="609"/>
                  </a:lnTo>
                  <a:lnTo>
                    <a:pt x="131" y="625"/>
                  </a:lnTo>
                  <a:lnTo>
                    <a:pt x="102" y="637"/>
                  </a:lnTo>
                  <a:lnTo>
                    <a:pt x="57" y="637"/>
                  </a:lnTo>
                  <a:lnTo>
                    <a:pt x="29" y="625"/>
                  </a:lnTo>
                  <a:lnTo>
                    <a:pt x="0" y="580"/>
                  </a:lnTo>
                  <a:lnTo>
                    <a:pt x="0" y="580"/>
                  </a:lnTo>
                  <a:lnTo>
                    <a:pt x="12" y="580"/>
                  </a:lnTo>
                  <a:lnTo>
                    <a:pt x="12" y="580"/>
                  </a:lnTo>
                  <a:lnTo>
                    <a:pt x="29" y="580"/>
                  </a:lnTo>
                  <a:lnTo>
                    <a:pt x="41" y="580"/>
                  </a:lnTo>
                  <a:lnTo>
                    <a:pt x="57" y="580"/>
                  </a:lnTo>
                  <a:lnTo>
                    <a:pt x="69" y="580"/>
                  </a:lnTo>
                  <a:lnTo>
                    <a:pt x="69" y="564"/>
                  </a:lnTo>
                  <a:lnTo>
                    <a:pt x="86" y="535"/>
                  </a:lnTo>
                  <a:lnTo>
                    <a:pt x="86" y="462"/>
                  </a:lnTo>
                  <a:lnTo>
                    <a:pt x="86" y="376"/>
                  </a:lnTo>
                  <a:lnTo>
                    <a:pt x="86" y="302"/>
                  </a:lnTo>
                  <a:lnTo>
                    <a:pt x="86" y="290"/>
                  </a:lnTo>
                  <a:lnTo>
                    <a:pt x="102" y="261"/>
                  </a:lnTo>
                  <a:lnTo>
                    <a:pt x="102" y="233"/>
                  </a:lnTo>
                  <a:lnTo>
                    <a:pt x="114" y="204"/>
                  </a:lnTo>
                  <a:lnTo>
                    <a:pt x="131" y="176"/>
                  </a:lnTo>
                  <a:lnTo>
                    <a:pt x="159" y="143"/>
                  </a:lnTo>
                  <a:lnTo>
                    <a:pt x="172" y="114"/>
                  </a:lnTo>
                  <a:lnTo>
                    <a:pt x="200" y="86"/>
                  </a:lnTo>
                  <a:lnTo>
                    <a:pt x="233" y="57"/>
                  </a:lnTo>
                  <a:lnTo>
                    <a:pt x="262" y="45"/>
                  </a:lnTo>
                  <a:lnTo>
                    <a:pt x="290" y="16"/>
                  </a:lnTo>
                  <a:lnTo>
                    <a:pt x="319" y="0"/>
                  </a:lnTo>
                  <a:lnTo>
                    <a:pt x="364" y="0"/>
                  </a:lnTo>
                  <a:lnTo>
                    <a:pt x="392" y="0"/>
                  </a:lnTo>
                  <a:lnTo>
                    <a:pt x="421" y="16"/>
                  </a:lnTo>
                  <a:lnTo>
                    <a:pt x="462" y="28"/>
                  </a:lnTo>
                  <a:close/>
                </a:path>
              </a:pathLst>
            </a:custGeom>
            <a:solidFill>
              <a:srgbClr val="CC9933"/>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5" name="Freeform 93"/>
            <p:cNvSpPr>
              <a:spLocks/>
            </p:cNvSpPr>
            <p:nvPr/>
          </p:nvSpPr>
          <p:spPr bwMode="auto">
            <a:xfrm>
              <a:off x="1033" y="1022"/>
              <a:ext cx="405" cy="319"/>
            </a:xfrm>
            <a:custGeom>
              <a:avLst/>
              <a:gdLst/>
              <a:ahLst/>
              <a:cxnLst>
                <a:cxn ang="0">
                  <a:pos x="405" y="319"/>
                </a:cxn>
                <a:cxn ang="0">
                  <a:pos x="405" y="319"/>
                </a:cxn>
                <a:cxn ang="0">
                  <a:pos x="405" y="307"/>
                </a:cxn>
                <a:cxn ang="0">
                  <a:pos x="393" y="278"/>
                </a:cxn>
                <a:cxn ang="0">
                  <a:pos x="376" y="250"/>
                </a:cxn>
                <a:cxn ang="0">
                  <a:pos x="364" y="221"/>
                </a:cxn>
                <a:cxn ang="0">
                  <a:pos x="348" y="193"/>
                </a:cxn>
                <a:cxn ang="0">
                  <a:pos x="336" y="160"/>
                </a:cxn>
                <a:cxn ang="0">
                  <a:pos x="307" y="131"/>
                </a:cxn>
                <a:cxn ang="0">
                  <a:pos x="274" y="103"/>
                </a:cxn>
                <a:cxn ang="0">
                  <a:pos x="246" y="74"/>
                </a:cxn>
                <a:cxn ang="0">
                  <a:pos x="217" y="45"/>
                </a:cxn>
                <a:cxn ang="0">
                  <a:pos x="188" y="33"/>
                </a:cxn>
                <a:cxn ang="0">
                  <a:pos x="143" y="17"/>
                </a:cxn>
                <a:cxn ang="0">
                  <a:pos x="115" y="0"/>
                </a:cxn>
                <a:cxn ang="0">
                  <a:pos x="74" y="17"/>
                </a:cxn>
                <a:cxn ang="0">
                  <a:pos x="45" y="17"/>
                </a:cxn>
                <a:cxn ang="0">
                  <a:pos x="0" y="45"/>
                </a:cxn>
                <a:cxn ang="0">
                  <a:pos x="13" y="62"/>
                </a:cxn>
                <a:cxn ang="0">
                  <a:pos x="45" y="45"/>
                </a:cxn>
                <a:cxn ang="0">
                  <a:pos x="86" y="33"/>
                </a:cxn>
                <a:cxn ang="0">
                  <a:pos x="115" y="33"/>
                </a:cxn>
                <a:cxn ang="0">
                  <a:pos x="143" y="33"/>
                </a:cxn>
                <a:cxn ang="0">
                  <a:pos x="176" y="45"/>
                </a:cxn>
                <a:cxn ang="0">
                  <a:pos x="205" y="62"/>
                </a:cxn>
                <a:cxn ang="0">
                  <a:pos x="233" y="90"/>
                </a:cxn>
                <a:cxn ang="0">
                  <a:pos x="262" y="103"/>
                </a:cxn>
                <a:cxn ang="0">
                  <a:pos x="291" y="131"/>
                </a:cxn>
                <a:cxn ang="0">
                  <a:pos x="319" y="160"/>
                </a:cxn>
                <a:cxn ang="0">
                  <a:pos x="336" y="193"/>
                </a:cxn>
                <a:cxn ang="0">
                  <a:pos x="348" y="221"/>
                </a:cxn>
                <a:cxn ang="0">
                  <a:pos x="364" y="262"/>
                </a:cxn>
                <a:cxn ang="0">
                  <a:pos x="376" y="278"/>
                </a:cxn>
                <a:cxn ang="0">
                  <a:pos x="376" y="307"/>
                </a:cxn>
                <a:cxn ang="0">
                  <a:pos x="393" y="319"/>
                </a:cxn>
                <a:cxn ang="0">
                  <a:pos x="393" y="319"/>
                </a:cxn>
                <a:cxn ang="0">
                  <a:pos x="405" y="319"/>
                </a:cxn>
              </a:cxnLst>
              <a:rect l="0" t="0" r="r" b="b"/>
              <a:pathLst>
                <a:path w="405" h="319">
                  <a:moveTo>
                    <a:pt x="405" y="319"/>
                  </a:moveTo>
                  <a:lnTo>
                    <a:pt x="405" y="319"/>
                  </a:lnTo>
                  <a:lnTo>
                    <a:pt x="405" y="307"/>
                  </a:lnTo>
                  <a:lnTo>
                    <a:pt x="393" y="278"/>
                  </a:lnTo>
                  <a:lnTo>
                    <a:pt x="376" y="250"/>
                  </a:lnTo>
                  <a:lnTo>
                    <a:pt x="364" y="221"/>
                  </a:lnTo>
                  <a:lnTo>
                    <a:pt x="348" y="193"/>
                  </a:lnTo>
                  <a:lnTo>
                    <a:pt x="336" y="160"/>
                  </a:lnTo>
                  <a:lnTo>
                    <a:pt x="307" y="131"/>
                  </a:lnTo>
                  <a:lnTo>
                    <a:pt x="274" y="103"/>
                  </a:lnTo>
                  <a:lnTo>
                    <a:pt x="246" y="74"/>
                  </a:lnTo>
                  <a:lnTo>
                    <a:pt x="217" y="45"/>
                  </a:lnTo>
                  <a:lnTo>
                    <a:pt x="188" y="33"/>
                  </a:lnTo>
                  <a:lnTo>
                    <a:pt x="143" y="17"/>
                  </a:lnTo>
                  <a:lnTo>
                    <a:pt x="115" y="0"/>
                  </a:lnTo>
                  <a:lnTo>
                    <a:pt x="74" y="17"/>
                  </a:lnTo>
                  <a:lnTo>
                    <a:pt x="45" y="17"/>
                  </a:lnTo>
                  <a:lnTo>
                    <a:pt x="0" y="45"/>
                  </a:lnTo>
                  <a:lnTo>
                    <a:pt x="13" y="62"/>
                  </a:lnTo>
                  <a:lnTo>
                    <a:pt x="45" y="45"/>
                  </a:lnTo>
                  <a:lnTo>
                    <a:pt x="86" y="33"/>
                  </a:lnTo>
                  <a:lnTo>
                    <a:pt x="115" y="33"/>
                  </a:lnTo>
                  <a:lnTo>
                    <a:pt x="143" y="33"/>
                  </a:lnTo>
                  <a:lnTo>
                    <a:pt x="176" y="45"/>
                  </a:lnTo>
                  <a:lnTo>
                    <a:pt x="205" y="62"/>
                  </a:lnTo>
                  <a:lnTo>
                    <a:pt x="233" y="90"/>
                  </a:lnTo>
                  <a:lnTo>
                    <a:pt x="262" y="103"/>
                  </a:lnTo>
                  <a:lnTo>
                    <a:pt x="291" y="131"/>
                  </a:lnTo>
                  <a:lnTo>
                    <a:pt x="319" y="160"/>
                  </a:lnTo>
                  <a:lnTo>
                    <a:pt x="336" y="193"/>
                  </a:lnTo>
                  <a:lnTo>
                    <a:pt x="348" y="221"/>
                  </a:lnTo>
                  <a:lnTo>
                    <a:pt x="364" y="262"/>
                  </a:lnTo>
                  <a:lnTo>
                    <a:pt x="376" y="278"/>
                  </a:lnTo>
                  <a:lnTo>
                    <a:pt x="376" y="307"/>
                  </a:lnTo>
                  <a:lnTo>
                    <a:pt x="393" y="319"/>
                  </a:lnTo>
                  <a:lnTo>
                    <a:pt x="393" y="319"/>
                  </a:lnTo>
                  <a:lnTo>
                    <a:pt x="405"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6" name="Freeform 94"/>
            <p:cNvSpPr>
              <a:spLocks/>
            </p:cNvSpPr>
            <p:nvPr/>
          </p:nvSpPr>
          <p:spPr bwMode="auto">
            <a:xfrm>
              <a:off x="1409" y="1341"/>
              <a:ext cx="29" cy="278"/>
            </a:xfrm>
            <a:custGeom>
              <a:avLst/>
              <a:gdLst/>
              <a:ahLst/>
              <a:cxnLst>
                <a:cxn ang="0">
                  <a:pos x="29" y="262"/>
                </a:cxn>
                <a:cxn ang="0">
                  <a:pos x="29" y="262"/>
                </a:cxn>
                <a:cxn ang="0">
                  <a:pos x="29" y="233"/>
                </a:cxn>
                <a:cxn ang="0">
                  <a:pos x="29" y="160"/>
                </a:cxn>
                <a:cxn ang="0">
                  <a:pos x="29" y="74"/>
                </a:cxn>
                <a:cxn ang="0">
                  <a:pos x="29" y="0"/>
                </a:cxn>
                <a:cxn ang="0">
                  <a:pos x="17" y="0"/>
                </a:cxn>
                <a:cxn ang="0">
                  <a:pos x="17" y="74"/>
                </a:cxn>
                <a:cxn ang="0">
                  <a:pos x="0" y="160"/>
                </a:cxn>
                <a:cxn ang="0">
                  <a:pos x="0" y="233"/>
                </a:cxn>
                <a:cxn ang="0">
                  <a:pos x="17" y="278"/>
                </a:cxn>
                <a:cxn ang="0">
                  <a:pos x="17" y="278"/>
                </a:cxn>
                <a:cxn ang="0">
                  <a:pos x="29" y="262"/>
                </a:cxn>
              </a:cxnLst>
              <a:rect l="0" t="0" r="r" b="b"/>
              <a:pathLst>
                <a:path w="29" h="278">
                  <a:moveTo>
                    <a:pt x="29" y="262"/>
                  </a:moveTo>
                  <a:lnTo>
                    <a:pt x="29" y="262"/>
                  </a:lnTo>
                  <a:lnTo>
                    <a:pt x="29" y="233"/>
                  </a:lnTo>
                  <a:lnTo>
                    <a:pt x="29" y="160"/>
                  </a:lnTo>
                  <a:lnTo>
                    <a:pt x="29" y="74"/>
                  </a:lnTo>
                  <a:lnTo>
                    <a:pt x="29" y="0"/>
                  </a:lnTo>
                  <a:lnTo>
                    <a:pt x="17" y="0"/>
                  </a:lnTo>
                  <a:lnTo>
                    <a:pt x="17" y="74"/>
                  </a:lnTo>
                  <a:lnTo>
                    <a:pt x="0" y="160"/>
                  </a:lnTo>
                  <a:lnTo>
                    <a:pt x="0" y="233"/>
                  </a:lnTo>
                  <a:lnTo>
                    <a:pt x="17" y="278"/>
                  </a:lnTo>
                  <a:lnTo>
                    <a:pt x="17" y="278"/>
                  </a:lnTo>
                  <a:lnTo>
                    <a:pt x="29" y="2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7" name="Freeform 95"/>
            <p:cNvSpPr>
              <a:spLocks/>
            </p:cNvSpPr>
            <p:nvPr/>
          </p:nvSpPr>
          <p:spPr bwMode="auto">
            <a:xfrm>
              <a:off x="1426" y="1603"/>
              <a:ext cx="102" cy="28"/>
            </a:xfrm>
            <a:custGeom>
              <a:avLst/>
              <a:gdLst/>
              <a:ahLst/>
              <a:cxnLst>
                <a:cxn ang="0">
                  <a:pos x="102" y="16"/>
                </a:cxn>
                <a:cxn ang="0">
                  <a:pos x="86" y="0"/>
                </a:cxn>
                <a:cxn ang="0">
                  <a:pos x="86" y="0"/>
                </a:cxn>
                <a:cxn ang="0">
                  <a:pos x="73" y="16"/>
                </a:cxn>
                <a:cxn ang="0">
                  <a:pos x="73" y="16"/>
                </a:cxn>
                <a:cxn ang="0">
                  <a:pos x="57" y="16"/>
                </a:cxn>
                <a:cxn ang="0">
                  <a:pos x="45" y="16"/>
                </a:cxn>
                <a:cxn ang="0">
                  <a:pos x="28" y="16"/>
                </a:cxn>
                <a:cxn ang="0">
                  <a:pos x="28" y="16"/>
                </a:cxn>
                <a:cxn ang="0">
                  <a:pos x="12" y="0"/>
                </a:cxn>
                <a:cxn ang="0">
                  <a:pos x="0" y="16"/>
                </a:cxn>
                <a:cxn ang="0">
                  <a:pos x="12" y="16"/>
                </a:cxn>
                <a:cxn ang="0">
                  <a:pos x="28" y="28"/>
                </a:cxn>
                <a:cxn ang="0">
                  <a:pos x="45" y="28"/>
                </a:cxn>
                <a:cxn ang="0">
                  <a:pos x="57" y="28"/>
                </a:cxn>
                <a:cxn ang="0">
                  <a:pos x="73" y="28"/>
                </a:cxn>
                <a:cxn ang="0">
                  <a:pos x="86" y="28"/>
                </a:cxn>
                <a:cxn ang="0">
                  <a:pos x="86" y="28"/>
                </a:cxn>
                <a:cxn ang="0">
                  <a:pos x="86" y="28"/>
                </a:cxn>
                <a:cxn ang="0">
                  <a:pos x="86" y="16"/>
                </a:cxn>
                <a:cxn ang="0">
                  <a:pos x="102" y="16"/>
                </a:cxn>
                <a:cxn ang="0">
                  <a:pos x="102" y="0"/>
                </a:cxn>
                <a:cxn ang="0">
                  <a:pos x="86" y="0"/>
                </a:cxn>
                <a:cxn ang="0">
                  <a:pos x="102" y="16"/>
                </a:cxn>
              </a:cxnLst>
              <a:rect l="0" t="0" r="r" b="b"/>
              <a:pathLst>
                <a:path w="102" h="28">
                  <a:moveTo>
                    <a:pt x="102" y="16"/>
                  </a:moveTo>
                  <a:lnTo>
                    <a:pt x="86" y="0"/>
                  </a:lnTo>
                  <a:lnTo>
                    <a:pt x="86" y="0"/>
                  </a:lnTo>
                  <a:lnTo>
                    <a:pt x="73" y="16"/>
                  </a:lnTo>
                  <a:lnTo>
                    <a:pt x="73" y="16"/>
                  </a:lnTo>
                  <a:lnTo>
                    <a:pt x="57" y="16"/>
                  </a:lnTo>
                  <a:lnTo>
                    <a:pt x="45" y="16"/>
                  </a:lnTo>
                  <a:lnTo>
                    <a:pt x="28" y="16"/>
                  </a:lnTo>
                  <a:lnTo>
                    <a:pt x="28" y="16"/>
                  </a:lnTo>
                  <a:lnTo>
                    <a:pt x="12" y="0"/>
                  </a:lnTo>
                  <a:lnTo>
                    <a:pt x="0" y="16"/>
                  </a:lnTo>
                  <a:lnTo>
                    <a:pt x="12" y="16"/>
                  </a:lnTo>
                  <a:lnTo>
                    <a:pt x="28" y="28"/>
                  </a:lnTo>
                  <a:lnTo>
                    <a:pt x="45" y="28"/>
                  </a:lnTo>
                  <a:lnTo>
                    <a:pt x="57" y="28"/>
                  </a:lnTo>
                  <a:lnTo>
                    <a:pt x="73" y="28"/>
                  </a:lnTo>
                  <a:lnTo>
                    <a:pt x="86" y="28"/>
                  </a:lnTo>
                  <a:lnTo>
                    <a:pt x="86" y="28"/>
                  </a:lnTo>
                  <a:lnTo>
                    <a:pt x="86" y="28"/>
                  </a:lnTo>
                  <a:lnTo>
                    <a:pt x="86" y="16"/>
                  </a:lnTo>
                  <a:lnTo>
                    <a:pt x="102" y="16"/>
                  </a:lnTo>
                  <a:lnTo>
                    <a:pt x="102" y="0"/>
                  </a:lnTo>
                  <a:lnTo>
                    <a:pt x="86" y="0"/>
                  </a:lnTo>
                  <a:lnTo>
                    <a:pt x="102"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8" name="Freeform 96"/>
            <p:cNvSpPr>
              <a:spLocks/>
            </p:cNvSpPr>
            <p:nvPr/>
          </p:nvSpPr>
          <p:spPr bwMode="auto">
            <a:xfrm>
              <a:off x="1324" y="1562"/>
              <a:ext cx="204" cy="131"/>
            </a:xfrm>
            <a:custGeom>
              <a:avLst/>
              <a:gdLst/>
              <a:ahLst/>
              <a:cxnLst>
                <a:cxn ang="0">
                  <a:pos x="0" y="0"/>
                </a:cxn>
                <a:cxn ang="0">
                  <a:pos x="0" y="0"/>
                </a:cxn>
                <a:cxn ang="0">
                  <a:pos x="0" y="28"/>
                </a:cxn>
                <a:cxn ang="0">
                  <a:pos x="16" y="57"/>
                </a:cxn>
                <a:cxn ang="0">
                  <a:pos x="28" y="86"/>
                </a:cxn>
                <a:cxn ang="0">
                  <a:pos x="57" y="114"/>
                </a:cxn>
                <a:cxn ang="0">
                  <a:pos x="85" y="131"/>
                </a:cxn>
                <a:cxn ang="0">
                  <a:pos x="130" y="131"/>
                </a:cxn>
                <a:cxn ang="0">
                  <a:pos x="159" y="102"/>
                </a:cxn>
                <a:cxn ang="0">
                  <a:pos x="204" y="57"/>
                </a:cxn>
                <a:cxn ang="0">
                  <a:pos x="188" y="57"/>
                </a:cxn>
                <a:cxn ang="0">
                  <a:pos x="159" y="86"/>
                </a:cxn>
                <a:cxn ang="0">
                  <a:pos x="130" y="102"/>
                </a:cxn>
                <a:cxn ang="0">
                  <a:pos x="85" y="114"/>
                </a:cxn>
                <a:cxn ang="0">
                  <a:pos x="73" y="102"/>
                </a:cxn>
                <a:cxn ang="0">
                  <a:pos x="45" y="69"/>
                </a:cxn>
                <a:cxn ang="0">
                  <a:pos x="28" y="57"/>
                </a:cxn>
                <a:cxn ang="0">
                  <a:pos x="16" y="28"/>
                </a:cxn>
                <a:cxn ang="0">
                  <a:pos x="16" y="0"/>
                </a:cxn>
                <a:cxn ang="0">
                  <a:pos x="16" y="0"/>
                </a:cxn>
                <a:cxn ang="0">
                  <a:pos x="0" y="0"/>
                </a:cxn>
              </a:cxnLst>
              <a:rect l="0" t="0" r="r" b="b"/>
              <a:pathLst>
                <a:path w="204" h="131">
                  <a:moveTo>
                    <a:pt x="0" y="0"/>
                  </a:moveTo>
                  <a:lnTo>
                    <a:pt x="0" y="0"/>
                  </a:lnTo>
                  <a:lnTo>
                    <a:pt x="0" y="28"/>
                  </a:lnTo>
                  <a:lnTo>
                    <a:pt x="16" y="57"/>
                  </a:lnTo>
                  <a:lnTo>
                    <a:pt x="28" y="86"/>
                  </a:lnTo>
                  <a:lnTo>
                    <a:pt x="57" y="114"/>
                  </a:lnTo>
                  <a:lnTo>
                    <a:pt x="85" y="131"/>
                  </a:lnTo>
                  <a:lnTo>
                    <a:pt x="130" y="131"/>
                  </a:lnTo>
                  <a:lnTo>
                    <a:pt x="159" y="102"/>
                  </a:lnTo>
                  <a:lnTo>
                    <a:pt x="204" y="57"/>
                  </a:lnTo>
                  <a:lnTo>
                    <a:pt x="188" y="57"/>
                  </a:lnTo>
                  <a:lnTo>
                    <a:pt x="159" y="86"/>
                  </a:lnTo>
                  <a:lnTo>
                    <a:pt x="130" y="102"/>
                  </a:lnTo>
                  <a:lnTo>
                    <a:pt x="85" y="114"/>
                  </a:lnTo>
                  <a:lnTo>
                    <a:pt x="73" y="102"/>
                  </a:lnTo>
                  <a:lnTo>
                    <a:pt x="45" y="69"/>
                  </a:lnTo>
                  <a:lnTo>
                    <a:pt x="28" y="57"/>
                  </a:lnTo>
                  <a:lnTo>
                    <a:pt x="16" y="28"/>
                  </a:lnTo>
                  <a:lnTo>
                    <a:pt x="16" y="0"/>
                  </a:lnTo>
                  <a:lnTo>
                    <a:pt x="1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9" name="Freeform 97"/>
            <p:cNvSpPr>
              <a:spLocks/>
            </p:cNvSpPr>
            <p:nvPr/>
          </p:nvSpPr>
          <p:spPr bwMode="auto">
            <a:xfrm>
              <a:off x="1238" y="1313"/>
              <a:ext cx="114" cy="249"/>
            </a:xfrm>
            <a:custGeom>
              <a:avLst/>
              <a:gdLst/>
              <a:ahLst/>
              <a:cxnLst>
                <a:cxn ang="0">
                  <a:pos x="0" y="16"/>
                </a:cxn>
                <a:cxn ang="0">
                  <a:pos x="0" y="16"/>
                </a:cxn>
                <a:cxn ang="0">
                  <a:pos x="28" y="28"/>
                </a:cxn>
                <a:cxn ang="0">
                  <a:pos x="57" y="45"/>
                </a:cxn>
                <a:cxn ang="0">
                  <a:pos x="69" y="73"/>
                </a:cxn>
                <a:cxn ang="0">
                  <a:pos x="86" y="118"/>
                </a:cxn>
                <a:cxn ang="0">
                  <a:pos x="86" y="147"/>
                </a:cxn>
                <a:cxn ang="0">
                  <a:pos x="86" y="188"/>
                </a:cxn>
                <a:cxn ang="0">
                  <a:pos x="86" y="220"/>
                </a:cxn>
                <a:cxn ang="0">
                  <a:pos x="86" y="249"/>
                </a:cxn>
                <a:cxn ang="0">
                  <a:pos x="102" y="249"/>
                </a:cxn>
                <a:cxn ang="0">
                  <a:pos x="102" y="220"/>
                </a:cxn>
                <a:cxn ang="0">
                  <a:pos x="114" y="188"/>
                </a:cxn>
                <a:cxn ang="0">
                  <a:pos x="114" y="147"/>
                </a:cxn>
                <a:cxn ang="0">
                  <a:pos x="102" y="102"/>
                </a:cxn>
                <a:cxn ang="0">
                  <a:pos x="86" y="73"/>
                </a:cxn>
                <a:cxn ang="0">
                  <a:pos x="69" y="28"/>
                </a:cxn>
                <a:cxn ang="0">
                  <a:pos x="41" y="16"/>
                </a:cxn>
                <a:cxn ang="0">
                  <a:pos x="0" y="0"/>
                </a:cxn>
                <a:cxn ang="0">
                  <a:pos x="0" y="0"/>
                </a:cxn>
                <a:cxn ang="0">
                  <a:pos x="0" y="16"/>
                </a:cxn>
              </a:cxnLst>
              <a:rect l="0" t="0" r="r" b="b"/>
              <a:pathLst>
                <a:path w="114" h="249">
                  <a:moveTo>
                    <a:pt x="0" y="16"/>
                  </a:moveTo>
                  <a:lnTo>
                    <a:pt x="0" y="16"/>
                  </a:lnTo>
                  <a:lnTo>
                    <a:pt x="28" y="28"/>
                  </a:lnTo>
                  <a:lnTo>
                    <a:pt x="57" y="45"/>
                  </a:lnTo>
                  <a:lnTo>
                    <a:pt x="69" y="73"/>
                  </a:lnTo>
                  <a:lnTo>
                    <a:pt x="86" y="118"/>
                  </a:lnTo>
                  <a:lnTo>
                    <a:pt x="86" y="147"/>
                  </a:lnTo>
                  <a:lnTo>
                    <a:pt x="86" y="188"/>
                  </a:lnTo>
                  <a:lnTo>
                    <a:pt x="86" y="220"/>
                  </a:lnTo>
                  <a:lnTo>
                    <a:pt x="86" y="249"/>
                  </a:lnTo>
                  <a:lnTo>
                    <a:pt x="102" y="249"/>
                  </a:lnTo>
                  <a:lnTo>
                    <a:pt x="102" y="220"/>
                  </a:lnTo>
                  <a:lnTo>
                    <a:pt x="114" y="188"/>
                  </a:lnTo>
                  <a:lnTo>
                    <a:pt x="114" y="147"/>
                  </a:lnTo>
                  <a:lnTo>
                    <a:pt x="102" y="102"/>
                  </a:lnTo>
                  <a:lnTo>
                    <a:pt x="86" y="73"/>
                  </a:lnTo>
                  <a:lnTo>
                    <a:pt x="69" y="28"/>
                  </a:lnTo>
                  <a:lnTo>
                    <a:pt x="41" y="16"/>
                  </a:lnTo>
                  <a:lnTo>
                    <a:pt x="0" y="0"/>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0" name="Freeform 98"/>
            <p:cNvSpPr>
              <a:spLocks/>
            </p:cNvSpPr>
            <p:nvPr/>
          </p:nvSpPr>
          <p:spPr bwMode="auto">
            <a:xfrm>
              <a:off x="1046" y="1198"/>
              <a:ext cx="192" cy="131"/>
            </a:xfrm>
            <a:custGeom>
              <a:avLst/>
              <a:gdLst/>
              <a:ahLst/>
              <a:cxnLst>
                <a:cxn ang="0">
                  <a:pos x="16" y="17"/>
                </a:cxn>
                <a:cxn ang="0">
                  <a:pos x="0" y="17"/>
                </a:cxn>
                <a:cxn ang="0">
                  <a:pos x="0" y="29"/>
                </a:cxn>
                <a:cxn ang="0">
                  <a:pos x="16" y="29"/>
                </a:cxn>
                <a:cxn ang="0">
                  <a:pos x="32" y="45"/>
                </a:cxn>
                <a:cxn ang="0">
                  <a:pos x="45" y="74"/>
                </a:cxn>
                <a:cxn ang="0">
                  <a:pos x="73" y="86"/>
                </a:cxn>
                <a:cxn ang="0">
                  <a:pos x="102" y="102"/>
                </a:cxn>
                <a:cxn ang="0">
                  <a:pos x="147" y="115"/>
                </a:cxn>
                <a:cxn ang="0">
                  <a:pos x="192" y="131"/>
                </a:cxn>
                <a:cxn ang="0">
                  <a:pos x="192" y="115"/>
                </a:cxn>
                <a:cxn ang="0">
                  <a:pos x="147" y="102"/>
                </a:cxn>
                <a:cxn ang="0">
                  <a:pos x="118" y="86"/>
                </a:cxn>
                <a:cxn ang="0">
                  <a:pos x="90" y="74"/>
                </a:cxn>
                <a:cxn ang="0">
                  <a:pos x="61" y="57"/>
                </a:cxn>
                <a:cxn ang="0">
                  <a:pos x="32" y="45"/>
                </a:cxn>
                <a:cxn ang="0">
                  <a:pos x="16" y="29"/>
                </a:cxn>
                <a:cxn ang="0">
                  <a:pos x="16" y="17"/>
                </a:cxn>
                <a:cxn ang="0">
                  <a:pos x="16" y="17"/>
                </a:cxn>
                <a:cxn ang="0">
                  <a:pos x="0" y="17"/>
                </a:cxn>
                <a:cxn ang="0">
                  <a:pos x="16" y="17"/>
                </a:cxn>
                <a:cxn ang="0">
                  <a:pos x="0" y="0"/>
                </a:cxn>
                <a:cxn ang="0">
                  <a:pos x="0" y="17"/>
                </a:cxn>
                <a:cxn ang="0">
                  <a:pos x="16" y="17"/>
                </a:cxn>
              </a:cxnLst>
              <a:rect l="0" t="0" r="r" b="b"/>
              <a:pathLst>
                <a:path w="192" h="131">
                  <a:moveTo>
                    <a:pt x="16" y="17"/>
                  </a:moveTo>
                  <a:lnTo>
                    <a:pt x="0" y="17"/>
                  </a:lnTo>
                  <a:lnTo>
                    <a:pt x="0" y="29"/>
                  </a:lnTo>
                  <a:lnTo>
                    <a:pt x="16" y="29"/>
                  </a:lnTo>
                  <a:lnTo>
                    <a:pt x="32" y="45"/>
                  </a:lnTo>
                  <a:lnTo>
                    <a:pt x="45" y="74"/>
                  </a:lnTo>
                  <a:lnTo>
                    <a:pt x="73" y="86"/>
                  </a:lnTo>
                  <a:lnTo>
                    <a:pt x="102" y="102"/>
                  </a:lnTo>
                  <a:lnTo>
                    <a:pt x="147" y="115"/>
                  </a:lnTo>
                  <a:lnTo>
                    <a:pt x="192" y="131"/>
                  </a:lnTo>
                  <a:lnTo>
                    <a:pt x="192" y="115"/>
                  </a:lnTo>
                  <a:lnTo>
                    <a:pt x="147" y="102"/>
                  </a:lnTo>
                  <a:lnTo>
                    <a:pt x="118" y="86"/>
                  </a:lnTo>
                  <a:lnTo>
                    <a:pt x="90" y="74"/>
                  </a:lnTo>
                  <a:lnTo>
                    <a:pt x="61" y="57"/>
                  </a:lnTo>
                  <a:lnTo>
                    <a:pt x="32" y="45"/>
                  </a:lnTo>
                  <a:lnTo>
                    <a:pt x="16" y="29"/>
                  </a:lnTo>
                  <a:lnTo>
                    <a:pt x="16" y="17"/>
                  </a:lnTo>
                  <a:lnTo>
                    <a:pt x="16" y="17"/>
                  </a:lnTo>
                  <a:lnTo>
                    <a:pt x="0" y="17"/>
                  </a:lnTo>
                  <a:lnTo>
                    <a:pt x="16" y="17"/>
                  </a:lnTo>
                  <a:lnTo>
                    <a:pt x="0" y="0"/>
                  </a:lnTo>
                  <a:lnTo>
                    <a:pt x="0" y="17"/>
                  </a:lnTo>
                  <a:lnTo>
                    <a:pt x="16"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1" name="Freeform 99"/>
            <p:cNvSpPr>
              <a:spLocks/>
            </p:cNvSpPr>
            <p:nvPr/>
          </p:nvSpPr>
          <p:spPr bwMode="auto">
            <a:xfrm>
              <a:off x="858" y="1215"/>
              <a:ext cx="204" cy="114"/>
            </a:xfrm>
            <a:custGeom>
              <a:avLst/>
              <a:gdLst/>
              <a:ahLst/>
              <a:cxnLst>
                <a:cxn ang="0">
                  <a:pos x="0" y="114"/>
                </a:cxn>
                <a:cxn ang="0">
                  <a:pos x="0" y="114"/>
                </a:cxn>
                <a:cxn ang="0">
                  <a:pos x="45" y="98"/>
                </a:cxn>
                <a:cxn ang="0">
                  <a:pos x="90" y="85"/>
                </a:cxn>
                <a:cxn ang="0">
                  <a:pos x="118" y="69"/>
                </a:cxn>
                <a:cxn ang="0">
                  <a:pos x="147" y="57"/>
                </a:cxn>
                <a:cxn ang="0">
                  <a:pos x="159" y="28"/>
                </a:cxn>
                <a:cxn ang="0">
                  <a:pos x="175" y="12"/>
                </a:cxn>
                <a:cxn ang="0">
                  <a:pos x="188" y="12"/>
                </a:cxn>
                <a:cxn ang="0">
                  <a:pos x="204" y="0"/>
                </a:cxn>
                <a:cxn ang="0">
                  <a:pos x="188" y="0"/>
                </a:cxn>
                <a:cxn ang="0">
                  <a:pos x="175" y="0"/>
                </a:cxn>
                <a:cxn ang="0">
                  <a:pos x="175" y="12"/>
                </a:cxn>
                <a:cxn ang="0">
                  <a:pos x="159" y="28"/>
                </a:cxn>
                <a:cxn ang="0">
                  <a:pos x="131" y="40"/>
                </a:cxn>
                <a:cxn ang="0">
                  <a:pos x="102" y="57"/>
                </a:cxn>
                <a:cxn ang="0">
                  <a:pos x="73" y="69"/>
                </a:cxn>
                <a:cxn ang="0">
                  <a:pos x="45" y="85"/>
                </a:cxn>
                <a:cxn ang="0">
                  <a:pos x="0" y="98"/>
                </a:cxn>
                <a:cxn ang="0">
                  <a:pos x="0" y="98"/>
                </a:cxn>
                <a:cxn ang="0">
                  <a:pos x="0" y="114"/>
                </a:cxn>
              </a:cxnLst>
              <a:rect l="0" t="0" r="r" b="b"/>
              <a:pathLst>
                <a:path w="204" h="114">
                  <a:moveTo>
                    <a:pt x="0" y="114"/>
                  </a:moveTo>
                  <a:lnTo>
                    <a:pt x="0" y="114"/>
                  </a:lnTo>
                  <a:lnTo>
                    <a:pt x="45" y="98"/>
                  </a:lnTo>
                  <a:lnTo>
                    <a:pt x="90" y="85"/>
                  </a:lnTo>
                  <a:lnTo>
                    <a:pt x="118" y="69"/>
                  </a:lnTo>
                  <a:lnTo>
                    <a:pt x="147" y="57"/>
                  </a:lnTo>
                  <a:lnTo>
                    <a:pt x="159" y="28"/>
                  </a:lnTo>
                  <a:lnTo>
                    <a:pt x="175" y="12"/>
                  </a:lnTo>
                  <a:lnTo>
                    <a:pt x="188" y="12"/>
                  </a:lnTo>
                  <a:lnTo>
                    <a:pt x="204" y="0"/>
                  </a:lnTo>
                  <a:lnTo>
                    <a:pt x="188" y="0"/>
                  </a:lnTo>
                  <a:lnTo>
                    <a:pt x="175" y="0"/>
                  </a:lnTo>
                  <a:lnTo>
                    <a:pt x="175" y="12"/>
                  </a:lnTo>
                  <a:lnTo>
                    <a:pt x="159" y="28"/>
                  </a:lnTo>
                  <a:lnTo>
                    <a:pt x="131" y="40"/>
                  </a:lnTo>
                  <a:lnTo>
                    <a:pt x="102" y="57"/>
                  </a:lnTo>
                  <a:lnTo>
                    <a:pt x="73" y="69"/>
                  </a:lnTo>
                  <a:lnTo>
                    <a:pt x="45" y="85"/>
                  </a:lnTo>
                  <a:lnTo>
                    <a:pt x="0" y="98"/>
                  </a:lnTo>
                  <a:lnTo>
                    <a:pt x="0" y="98"/>
                  </a:lnTo>
                  <a:lnTo>
                    <a:pt x="0"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2" name="Freeform 100"/>
            <p:cNvSpPr>
              <a:spLocks/>
            </p:cNvSpPr>
            <p:nvPr/>
          </p:nvSpPr>
          <p:spPr bwMode="auto">
            <a:xfrm>
              <a:off x="756" y="1313"/>
              <a:ext cx="102" cy="249"/>
            </a:xfrm>
            <a:custGeom>
              <a:avLst/>
              <a:gdLst/>
              <a:ahLst/>
              <a:cxnLst>
                <a:cxn ang="0">
                  <a:pos x="16" y="249"/>
                </a:cxn>
                <a:cxn ang="0">
                  <a:pos x="16" y="249"/>
                </a:cxn>
                <a:cxn ang="0">
                  <a:pos x="16" y="220"/>
                </a:cxn>
                <a:cxn ang="0">
                  <a:pos x="16" y="188"/>
                </a:cxn>
                <a:cxn ang="0">
                  <a:pos x="16" y="147"/>
                </a:cxn>
                <a:cxn ang="0">
                  <a:pos x="16" y="118"/>
                </a:cxn>
                <a:cxn ang="0">
                  <a:pos x="28" y="73"/>
                </a:cxn>
                <a:cxn ang="0">
                  <a:pos x="45" y="45"/>
                </a:cxn>
                <a:cxn ang="0">
                  <a:pos x="73" y="28"/>
                </a:cxn>
                <a:cxn ang="0">
                  <a:pos x="102" y="16"/>
                </a:cxn>
                <a:cxn ang="0">
                  <a:pos x="102" y="0"/>
                </a:cxn>
                <a:cxn ang="0">
                  <a:pos x="61" y="16"/>
                </a:cxn>
                <a:cxn ang="0">
                  <a:pos x="28" y="28"/>
                </a:cxn>
                <a:cxn ang="0">
                  <a:pos x="16" y="73"/>
                </a:cxn>
                <a:cxn ang="0">
                  <a:pos x="0" y="102"/>
                </a:cxn>
                <a:cxn ang="0">
                  <a:pos x="0" y="147"/>
                </a:cxn>
                <a:cxn ang="0">
                  <a:pos x="0" y="188"/>
                </a:cxn>
                <a:cxn ang="0">
                  <a:pos x="0" y="220"/>
                </a:cxn>
                <a:cxn ang="0">
                  <a:pos x="0" y="249"/>
                </a:cxn>
                <a:cxn ang="0">
                  <a:pos x="0" y="249"/>
                </a:cxn>
                <a:cxn ang="0">
                  <a:pos x="16" y="249"/>
                </a:cxn>
              </a:cxnLst>
              <a:rect l="0" t="0" r="r" b="b"/>
              <a:pathLst>
                <a:path w="102" h="249">
                  <a:moveTo>
                    <a:pt x="16" y="249"/>
                  </a:moveTo>
                  <a:lnTo>
                    <a:pt x="16" y="249"/>
                  </a:lnTo>
                  <a:lnTo>
                    <a:pt x="16" y="220"/>
                  </a:lnTo>
                  <a:lnTo>
                    <a:pt x="16" y="188"/>
                  </a:lnTo>
                  <a:lnTo>
                    <a:pt x="16" y="147"/>
                  </a:lnTo>
                  <a:lnTo>
                    <a:pt x="16" y="118"/>
                  </a:lnTo>
                  <a:lnTo>
                    <a:pt x="28" y="73"/>
                  </a:lnTo>
                  <a:lnTo>
                    <a:pt x="45" y="45"/>
                  </a:lnTo>
                  <a:lnTo>
                    <a:pt x="73" y="28"/>
                  </a:lnTo>
                  <a:lnTo>
                    <a:pt x="102" y="16"/>
                  </a:lnTo>
                  <a:lnTo>
                    <a:pt x="102" y="0"/>
                  </a:lnTo>
                  <a:lnTo>
                    <a:pt x="61" y="16"/>
                  </a:lnTo>
                  <a:lnTo>
                    <a:pt x="28" y="28"/>
                  </a:lnTo>
                  <a:lnTo>
                    <a:pt x="16" y="73"/>
                  </a:lnTo>
                  <a:lnTo>
                    <a:pt x="0" y="102"/>
                  </a:lnTo>
                  <a:lnTo>
                    <a:pt x="0" y="147"/>
                  </a:lnTo>
                  <a:lnTo>
                    <a:pt x="0" y="188"/>
                  </a:lnTo>
                  <a:lnTo>
                    <a:pt x="0" y="220"/>
                  </a:lnTo>
                  <a:lnTo>
                    <a:pt x="0" y="249"/>
                  </a:lnTo>
                  <a:lnTo>
                    <a:pt x="0" y="249"/>
                  </a:lnTo>
                  <a:lnTo>
                    <a:pt x="16" y="2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3" name="Freeform 101"/>
            <p:cNvSpPr>
              <a:spLocks/>
            </p:cNvSpPr>
            <p:nvPr/>
          </p:nvSpPr>
          <p:spPr bwMode="auto">
            <a:xfrm>
              <a:off x="584" y="1562"/>
              <a:ext cx="188" cy="131"/>
            </a:xfrm>
            <a:custGeom>
              <a:avLst/>
              <a:gdLst/>
              <a:ahLst/>
              <a:cxnLst>
                <a:cxn ang="0">
                  <a:pos x="0" y="41"/>
                </a:cxn>
                <a:cxn ang="0">
                  <a:pos x="0" y="57"/>
                </a:cxn>
                <a:cxn ang="0">
                  <a:pos x="29" y="102"/>
                </a:cxn>
                <a:cxn ang="0">
                  <a:pos x="57" y="131"/>
                </a:cxn>
                <a:cxn ang="0">
                  <a:pos x="102" y="131"/>
                </a:cxn>
                <a:cxn ang="0">
                  <a:pos x="131" y="114"/>
                </a:cxn>
                <a:cxn ang="0">
                  <a:pos x="159" y="86"/>
                </a:cxn>
                <a:cxn ang="0">
                  <a:pos x="172" y="57"/>
                </a:cxn>
                <a:cxn ang="0">
                  <a:pos x="188" y="28"/>
                </a:cxn>
                <a:cxn ang="0">
                  <a:pos x="188" y="0"/>
                </a:cxn>
                <a:cxn ang="0">
                  <a:pos x="172" y="0"/>
                </a:cxn>
                <a:cxn ang="0">
                  <a:pos x="172" y="28"/>
                </a:cxn>
                <a:cxn ang="0">
                  <a:pos x="172" y="57"/>
                </a:cxn>
                <a:cxn ang="0">
                  <a:pos x="143" y="69"/>
                </a:cxn>
                <a:cxn ang="0">
                  <a:pos x="131" y="102"/>
                </a:cxn>
                <a:cxn ang="0">
                  <a:pos x="102" y="114"/>
                </a:cxn>
                <a:cxn ang="0">
                  <a:pos x="57" y="102"/>
                </a:cxn>
                <a:cxn ang="0">
                  <a:pos x="29" y="86"/>
                </a:cxn>
                <a:cxn ang="0">
                  <a:pos x="12" y="57"/>
                </a:cxn>
                <a:cxn ang="0">
                  <a:pos x="0" y="69"/>
                </a:cxn>
                <a:cxn ang="0">
                  <a:pos x="0" y="41"/>
                </a:cxn>
              </a:cxnLst>
              <a:rect l="0" t="0" r="r" b="b"/>
              <a:pathLst>
                <a:path w="188" h="131">
                  <a:moveTo>
                    <a:pt x="0" y="41"/>
                  </a:moveTo>
                  <a:lnTo>
                    <a:pt x="0" y="57"/>
                  </a:lnTo>
                  <a:lnTo>
                    <a:pt x="29" y="102"/>
                  </a:lnTo>
                  <a:lnTo>
                    <a:pt x="57" y="131"/>
                  </a:lnTo>
                  <a:lnTo>
                    <a:pt x="102" y="131"/>
                  </a:lnTo>
                  <a:lnTo>
                    <a:pt x="131" y="114"/>
                  </a:lnTo>
                  <a:lnTo>
                    <a:pt x="159" y="86"/>
                  </a:lnTo>
                  <a:lnTo>
                    <a:pt x="172" y="57"/>
                  </a:lnTo>
                  <a:lnTo>
                    <a:pt x="188" y="28"/>
                  </a:lnTo>
                  <a:lnTo>
                    <a:pt x="188" y="0"/>
                  </a:lnTo>
                  <a:lnTo>
                    <a:pt x="172" y="0"/>
                  </a:lnTo>
                  <a:lnTo>
                    <a:pt x="172" y="28"/>
                  </a:lnTo>
                  <a:lnTo>
                    <a:pt x="172" y="57"/>
                  </a:lnTo>
                  <a:lnTo>
                    <a:pt x="143" y="69"/>
                  </a:lnTo>
                  <a:lnTo>
                    <a:pt x="131" y="102"/>
                  </a:lnTo>
                  <a:lnTo>
                    <a:pt x="102" y="114"/>
                  </a:lnTo>
                  <a:lnTo>
                    <a:pt x="57" y="102"/>
                  </a:lnTo>
                  <a:lnTo>
                    <a:pt x="29" y="86"/>
                  </a:lnTo>
                  <a:lnTo>
                    <a:pt x="12" y="57"/>
                  </a:lnTo>
                  <a:lnTo>
                    <a:pt x="0" y="69"/>
                  </a:lnTo>
                  <a:lnTo>
                    <a:pt x="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4" name="Freeform 102"/>
            <p:cNvSpPr>
              <a:spLocks/>
            </p:cNvSpPr>
            <p:nvPr/>
          </p:nvSpPr>
          <p:spPr bwMode="auto">
            <a:xfrm>
              <a:off x="584" y="1603"/>
              <a:ext cx="86" cy="28"/>
            </a:xfrm>
            <a:custGeom>
              <a:avLst/>
              <a:gdLst/>
              <a:ahLst/>
              <a:cxnLst>
                <a:cxn ang="0">
                  <a:pos x="69" y="0"/>
                </a:cxn>
                <a:cxn ang="0">
                  <a:pos x="69" y="0"/>
                </a:cxn>
                <a:cxn ang="0">
                  <a:pos x="57" y="16"/>
                </a:cxn>
                <a:cxn ang="0">
                  <a:pos x="57" y="16"/>
                </a:cxn>
                <a:cxn ang="0">
                  <a:pos x="41" y="16"/>
                </a:cxn>
                <a:cxn ang="0">
                  <a:pos x="29" y="16"/>
                </a:cxn>
                <a:cxn ang="0">
                  <a:pos x="12" y="16"/>
                </a:cxn>
                <a:cxn ang="0">
                  <a:pos x="12" y="16"/>
                </a:cxn>
                <a:cxn ang="0">
                  <a:pos x="0" y="0"/>
                </a:cxn>
                <a:cxn ang="0">
                  <a:pos x="0" y="0"/>
                </a:cxn>
                <a:cxn ang="0">
                  <a:pos x="0" y="28"/>
                </a:cxn>
                <a:cxn ang="0">
                  <a:pos x="0" y="28"/>
                </a:cxn>
                <a:cxn ang="0">
                  <a:pos x="12" y="28"/>
                </a:cxn>
                <a:cxn ang="0">
                  <a:pos x="12" y="28"/>
                </a:cxn>
                <a:cxn ang="0">
                  <a:pos x="29" y="28"/>
                </a:cxn>
                <a:cxn ang="0">
                  <a:pos x="41" y="28"/>
                </a:cxn>
                <a:cxn ang="0">
                  <a:pos x="57" y="28"/>
                </a:cxn>
                <a:cxn ang="0">
                  <a:pos x="69" y="16"/>
                </a:cxn>
                <a:cxn ang="0">
                  <a:pos x="86" y="16"/>
                </a:cxn>
                <a:cxn ang="0">
                  <a:pos x="86" y="16"/>
                </a:cxn>
                <a:cxn ang="0">
                  <a:pos x="69" y="0"/>
                </a:cxn>
              </a:cxnLst>
              <a:rect l="0" t="0" r="r" b="b"/>
              <a:pathLst>
                <a:path w="86" h="28">
                  <a:moveTo>
                    <a:pt x="69" y="0"/>
                  </a:moveTo>
                  <a:lnTo>
                    <a:pt x="69" y="0"/>
                  </a:lnTo>
                  <a:lnTo>
                    <a:pt x="57" y="16"/>
                  </a:lnTo>
                  <a:lnTo>
                    <a:pt x="57" y="16"/>
                  </a:lnTo>
                  <a:lnTo>
                    <a:pt x="41" y="16"/>
                  </a:lnTo>
                  <a:lnTo>
                    <a:pt x="29" y="16"/>
                  </a:lnTo>
                  <a:lnTo>
                    <a:pt x="12" y="16"/>
                  </a:lnTo>
                  <a:lnTo>
                    <a:pt x="12" y="16"/>
                  </a:lnTo>
                  <a:lnTo>
                    <a:pt x="0" y="0"/>
                  </a:lnTo>
                  <a:lnTo>
                    <a:pt x="0" y="0"/>
                  </a:lnTo>
                  <a:lnTo>
                    <a:pt x="0" y="28"/>
                  </a:lnTo>
                  <a:lnTo>
                    <a:pt x="0" y="28"/>
                  </a:lnTo>
                  <a:lnTo>
                    <a:pt x="12" y="28"/>
                  </a:lnTo>
                  <a:lnTo>
                    <a:pt x="12" y="28"/>
                  </a:lnTo>
                  <a:lnTo>
                    <a:pt x="29" y="28"/>
                  </a:lnTo>
                  <a:lnTo>
                    <a:pt x="41" y="28"/>
                  </a:lnTo>
                  <a:lnTo>
                    <a:pt x="57" y="28"/>
                  </a:lnTo>
                  <a:lnTo>
                    <a:pt x="69" y="16"/>
                  </a:lnTo>
                  <a:lnTo>
                    <a:pt x="86" y="16"/>
                  </a:lnTo>
                  <a:lnTo>
                    <a:pt x="86" y="16"/>
                  </a:lnTo>
                  <a:lnTo>
                    <a:pt x="6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5" name="Freeform 103"/>
            <p:cNvSpPr>
              <a:spLocks/>
            </p:cNvSpPr>
            <p:nvPr/>
          </p:nvSpPr>
          <p:spPr bwMode="auto">
            <a:xfrm>
              <a:off x="653" y="1341"/>
              <a:ext cx="33" cy="278"/>
            </a:xfrm>
            <a:custGeom>
              <a:avLst/>
              <a:gdLst/>
              <a:ahLst/>
              <a:cxnLst>
                <a:cxn ang="0">
                  <a:pos x="0" y="0"/>
                </a:cxn>
                <a:cxn ang="0">
                  <a:pos x="0" y="0"/>
                </a:cxn>
                <a:cxn ang="0">
                  <a:pos x="0" y="74"/>
                </a:cxn>
                <a:cxn ang="0">
                  <a:pos x="0" y="160"/>
                </a:cxn>
                <a:cxn ang="0">
                  <a:pos x="0" y="233"/>
                </a:cxn>
                <a:cxn ang="0">
                  <a:pos x="0" y="262"/>
                </a:cxn>
                <a:cxn ang="0">
                  <a:pos x="17" y="278"/>
                </a:cxn>
                <a:cxn ang="0">
                  <a:pos x="33" y="233"/>
                </a:cxn>
                <a:cxn ang="0">
                  <a:pos x="33" y="160"/>
                </a:cxn>
                <a:cxn ang="0">
                  <a:pos x="17" y="74"/>
                </a:cxn>
                <a:cxn ang="0">
                  <a:pos x="17" y="0"/>
                </a:cxn>
                <a:cxn ang="0">
                  <a:pos x="17" y="0"/>
                </a:cxn>
                <a:cxn ang="0">
                  <a:pos x="0" y="0"/>
                </a:cxn>
              </a:cxnLst>
              <a:rect l="0" t="0" r="r" b="b"/>
              <a:pathLst>
                <a:path w="33" h="278">
                  <a:moveTo>
                    <a:pt x="0" y="0"/>
                  </a:moveTo>
                  <a:lnTo>
                    <a:pt x="0" y="0"/>
                  </a:lnTo>
                  <a:lnTo>
                    <a:pt x="0" y="74"/>
                  </a:lnTo>
                  <a:lnTo>
                    <a:pt x="0" y="160"/>
                  </a:lnTo>
                  <a:lnTo>
                    <a:pt x="0" y="233"/>
                  </a:lnTo>
                  <a:lnTo>
                    <a:pt x="0" y="262"/>
                  </a:lnTo>
                  <a:lnTo>
                    <a:pt x="17" y="278"/>
                  </a:lnTo>
                  <a:lnTo>
                    <a:pt x="33" y="233"/>
                  </a:lnTo>
                  <a:lnTo>
                    <a:pt x="33" y="160"/>
                  </a:lnTo>
                  <a:lnTo>
                    <a:pt x="17" y="74"/>
                  </a:lnTo>
                  <a:lnTo>
                    <a:pt x="17" y="0"/>
                  </a:lnTo>
                  <a:lnTo>
                    <a:pt x="17"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6" name="Freeform 104"/>
            <p:cNvSpPr>
              <a:spLocks/>
            </p:cNvSpPr>
            <p:nvPr/>
          </p:nvSpPr>
          <p:spPr bwMode="auto">
            <a:xfrm>
              <a:off x="653" y="1022"/>
              <a:ext cx="393" cy="319"/>
            </a:xfrm>
            <a:custGeom>
              <a:avLst/>
              <a:gdLst/>
              <a:ahLst/>
              <a:cxnLst>
                <a:cxn ang="0">
                  <a:pos x="380" y="45"/>
                </a:cxn>
                <a:cxn ang="0">
                  <a:pos x="393" y="45"/>
                </a:cxn>
                <a:cxn ang="0">
                  <a:pos x="364" y="17"/>
                </a:cxn>
                <a:cxn ang="0">
                  <a:pos x="323" y="17"/>
                </a:cxn>
                <a:cxn ang="0">
                  <a:pos x="295" y="0"/>
                </a:cxn>
                <a:cxn ang="0">
                  <a:pos x="250" y="17"/>
                </a:cxn>
                <a:cxn ang="0">
                  <a:pos x="221" y="33"/>
                </a:cxn>
                <a:cxn ang="0">
                  <a:pos x="193" y="45"/>
                </a:cxn>
                <a:cxn ang="0">
                  <a:pos x="164" y="74"/>
                </a:cxn>
                <a:cxn ang="0">
                  <a:pos x="131" y="103"/>
                </a:cxn>
                <a:cxn ang="0">
                  <a:pos x="103" y="131"/>
                </a:cxn>
                <a:cxn ang="0">
                  <a:pos x="74" y="160"/>
                </a:cxn>
                <a:cxn ang="0">
                  <a:pos x="62" y="193"/>
                </a:cxn>
                <a:cxn ang="0">
                  <a:pos x="45" y="221"/>
                </a:cxn>
                <a:cxn ang="0">
                  <a:pos x="33" y="250"/>
                </a:cxn>
                <a:cxn ang="0">
                  <a:pos x="17" y="278"/>
                </a:cxn>
                <a:cxn ang="0">
                  <a:pos x="0" y="307"/>
                </a:cxn>
                <a:cxn ang="0">
                  <a:pos x="0" y="319"/>
                </a:cxn>
                <a:cxn ang="0">
                  <a:pos x="17" y="319"/>
                </a:cxn>
                <a:cxn ang="0">
                  <a:pos x="33" y="307"/>
                </a:cxn>
                <a:cxn ang="0">
                  <a:pos x="33" y="278"/>
                </a:cxn>
                <a:cxn ang="0">
                  <a:pos x="45" y="262"/>
                </a:cxn>
                <a:cxn ang="0">
                  <a:pos x="62" y="221"/>
                </a:cxn>
                <a:cxn ang="0">
                  <a:pos x="74" y="193"/>
                </a:cxn>
                <a:cxn ang="0">
                  <a:pos x="90" y="160"/>
                </a:cxn>
                <a:cxn ang="0">
                  <a:pos x="119" y="131"/>
                </a:cxn>
                <a:cxn ang="0">
                  <a:pos x="131" y="103"/>
                </a:cxn>
                <a:cxn ang="0">
                  <a:pos x="164" y="90"/>
                </a:cxn>
                <a:cxn ang="0">
                  <a:pos x="193" y="62"/>
                </a:cxn>
                <a:cxn ang="0">
                  <a:pos x="221" y="45"/>
                </a:cxn>
                <a:cxn ang="0">
                  <a:pos x="250" y="33"/>
                </a:cxn>
                <a:cxn ang="0">
                  <a:pos x="295" y="33"/>
                </a:cxn>
                <a:cxn ang="0">
                  <a:pos x="323" y="33"/>
                </a:cxn>
                <a:cxn ang="0">
                  <a:pos x="352" y="45"/>
                </a:cxn>
                <a:cxn ang="0">
                  <a:pos x="380" y="62"/>
                </a:cxn>
                <a:cxn ang="0">
                  <a:pos x="393" y="62"/>
                </a:cxn>
                <a:cxn ang="0">
                  <a:pos x="380" y="62"/>
                </a:cxn>
                <a:cxn ang="0">
                  <a:pos x="393" y="62"/>
                </a:cxn>
                <a:cxn ang="0">
                  <a:pos x="393" y="62"/>
                </a:cxn>
                <a:cxn ang="0">
                  <a:pos x="380" y="45"/>
                </a:cxn>
              </a:cxnLst>
              <a:rect l="0" t="0" r="r" b="b"/>
              <a:pathLst>
                <a:path w="393" h="319">
                  <a:moveTo>
                    <a:pt x="380" y="45"/>
                  </a:moveTo>
                  <a:lnTo>
                    <a:pt x="393" y="45"/>
                  </a:lnTo>
                  <a:lnTo>
                    <a:pt x="364" y="17"/>
                  </a:lnTo>
                  <a:lnTo>
                    <a:pt x="323" y="17"/>
                  </a:lnTo>
                  <a:lnTo>
                    <a:pt x="295" y="0"/>
                  </a:lnTo>
                  <a:lnTo>
                    <a:pt x="250" y="17"/>
                  </a:lnTo>
                  <a:lnTo>
                    <a:pt x="221" y="33"/>
                  </a:lnTo>
                  <a:lnTo>
                    <a:pt x="193" y="45"/>
                  </a:lnTo>
                  <a:lnTo>
                    <a:pt x="164" y="74"/>
                  </a:lnTo>
                  <a:lnTo>
                    <a:pt x="131" y="103"/>
                  </a:lnTo>
                  <a:lnTo>
                    <a:pt x="103" y="131"/>
                  </a:lnTo>
                  <a:lnTo>
                    <a:pt x="74" y="160"/>
                  </a:lnTo>
                  <a:lnTo>
                    <a:pt x="62" y="193"/>
                  </a:lnTo>
                  <a:lnTo>
                    <a:pt x="45" y="221"/>
                  </a:lnTo>
                  <a:lnTo>
                    <a:pt x="33" y="250"/>
                  </a:lnTo>
                  <a:lnTo>
                    <a:pt x="17" y="278"/>
                  </a:lnTo>
                  <a:lnTo>
                    <a:pt x="0" y="307"/>
                  </a:lnTo>
                  <a:lnTo>
                    <a:pt x="0" y="319"/>
                  </a:lnTo>
                  <a:lnTo>
                    <a:pt x="17" y="319"/>
                  </a:lnTo>
                  <a:lnTo>
                    <a:pt x="33" y="307"/>
                  </a:lnTo>
                  <a:lnTo>
                    <a:pt x="33" y="278"/>
                  </a:lnTo>
                  <a:lnTo>
                    <a:pt x="45" y="262"/>
                  </a:lnTo>
                  <a:lnTo>
                    <a:pt x="62" y="221"/>
                  </a:lnTo>
                  <a:lnTo>
                    <a:pt x="74" y="193"/>
                  </a:lnTo>
                  <a:lnTo>
                    <a:pt x="90" y="160"/>
                  </a:lnTo>
                  <a:lnTo>
                    <a:pt x="119" y="131"/>
                  </a:lnTo>
                  <a:lnTo>
                    <a:pt x="131" y="103"/>
                  </a:lnTo>
                  <a:lnTo>
                    <a:pt x="164" y="90"/>
                  </a:lnTo>
                  <a:lnTo>
                    <a:pt x="193" y="62"/>
                  </a:lnTo>
                  <a:lnTo>
                    <a:pt x="221" y="45"/>
                  </a:lnTo>
                  <a:lnTo>
                    <a:pt x="250" y="33"/>
                  </a:lnTo>
                  <a:lnTo>
                    <a:pt x="295" y="33"/>
                  </a:lnTo>
                  <a:lnTo>
                    <a:pt x="323" y="33"/>
                  </a:lnTo>
                  <a:lnTo>
                    <a:pt x="352" y="45"/>
                  </a:lnTo>
                  <a:lnTo>
                    <a:pt x="380" y="62"/>
                  </a:lnTo>
                  <a:lnTo>
                    <a:pt x="393" y="62"/>
                  </a:lnTo>
                  <a:lnTo>
                    <a:pt x="380" y="62"/>
                  </a:lnTo>
                  <a:lnTo>
                    <a:pt x="393" y="62"/>
                  </a:lnTo>
                  <a:lnTo>
                    <a:pt x="393" y="62"/>
                  </a:lnTo>
                  <a:lnTo>
                    <a:pt x="38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7" name="Freeform 105"/>
            <p:cNvSpPr>
              <a:spLocks/>
            </p:cNvSpPr>
            <p:nvPr/>
          </p:nvSpPr>
          <p:spPr bwMode="auto">
            <a:xfrm>
              <a:off x="989" y="1443"/>
              <a:ext cx="102" cy="58"/>
            </a:xfrm>
            <a:custGeom>
              <a:avLst/>
              <a:gdLst/>
              <a:ahLst/>
              <a:cxnLst>
                <a:cxn ang="0">
                  <a:pos x="102" y="58"/>
                </a:cxn>
                <a:cxn ang="0">
                  <a:pos x="102" y="45"/>
                </a:cxn>
                <a:cxn ang="0">
                  <a:pos x="102" y="29"/>
                </a:cxn>
                <a:cxn ang="0">
                  <a:pos x="102" y="29"/>
                </a:cxn>
                <a:cxn ang="0">
                  <a:pos x="89" y="17"/>
                </a:cxn>
                <a:cxn ang="0">
                  <a:pos x="89" y="17"/>
                </a:cxn>
                <a:cxn ang="0">
                  <a:pos x="73" y="0"/>
                </a:cxn>
                <a:cxn ang="0">
                  <a:pos x="57" y="0"/>
                </a:cxn>
                <a:cxn ang="0">
                  <a:pos x="57" y="0"/>
                </a:cxn>
                <a:cxn ang="0">
                  <a:pos x="44" y="0"/>
                </a:cxn>
                <a:cxn ang="0">
                  <a:pos x="28" y="0"/>
                </a:cxn>
                <a:cxn ang="0">
                  <a:pos x="28" y="17"/>
                </a:cxn>
                <a:cxn ang="0">
                  <a:pos x="16" y="17"/>
                </a:cxn>
                <a:cxn ang="0">
                  <a:pos x="0" y="29"/>
                </a:cxn>
                <a:cxn ang="0">
                  <a:pos x="0" y="29"/>
                </a:cxn>
                <a:cxn ang="0">
                  <a:pos x="0" y="45"/>
                </a:cxn>
                <a:cxn ang="0">
                  <a:pos x="0" y="58"/>
                </a:cxn>
                <a:cxn ang="0">
                  <a:pos x="102" y="58"/>
                </a:cxn>
              </a:cxnLst>
              <a:rect l="0" t="0" r="r" b="b"/>
              <a:pathLst>
                <a:path w="102" h="58">
                  <a:moveTo>
                    <a:pt x="102" y="58"/>
                  </a:moveTo>
                  <a:lnTo>
                    <a:pt x="102" y="45"/>
                  </a:lnTo>
                  <a:lnTo>
                    <a:pt x="102" y="29"/>
                  </a:lnTo>
                  <a:lnTo>
                    <a:pt x="102" y="29"/>
                  </a:lnTo>
                  <a:lnTo>
                    <a:pt x="89" y="17"/>
                  </a:lnTo>
                  <a:lnTo>
                    <a:pt x="89" y="17"/>
                  </a:lnTo>
                  <a:lnTo>
                    <a:pt x="73" y="0"/>
                  </a:lnTo>
                  <a:lnTo>
                    <a:pt x="57" y="0"/>
                  </a:lnTo>
                  <a:lnTo>
                    <a:pt x="57" y="0"/>
                  </a:lnTo>
                  <a:lnTo>
                    <a:pt x="44" y="0"/>
                  </a:lnTo>
                  <a:lnTo>
                    <a:pt x="28" y="0"/>
                  </a:lnTo>
                  <a:lnTo>
                    <a:pt x="28" y="17"/>
                  </a:lnTo>
                  <a:lnTo>
                    <a:pt x="16" y="17"/>
                  </a:lnTo>
                  <a:lnTo>
                    <a:pt x="0" y="29"/>
                  </a:lnTo>
                  <a:lnTo>
                    <a:pt x="0" y="29"/>
                  </a:lnTo>
                  <a:lnTo>
                    <a:pt x="0" y="45"/>
                  </a:lnTo>
                  <a:lnTo>
                    <a:pt x="0" y="58"/>
                  </a:lnTo>
                  <a:lnTo>
                    <a:pt x="102" y="58"/>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8" name="Freeform 106"/>
            <p:cNvSpPr>
              <a:spLocks/>
            </p:cNvSpPr>
            <p:nvPr/>
          </p:nvSpPr>
          <p:spPr bwMode="auto">
            <a:xfrm>
              <a:off x="1046" y="1431"/>
              <a:ext cx="61" cy="70"/>
            </a:xfrm>
            <a:custGeom>
              <a:avLst/>
              <a:gdLst/>
              <a:ahLst/>
              <a:cxnLst>
                <a:cxn ang="0">
                  <a:pos x="0" y="12"/>
                </a:cxn>
                <a:cxn ang="0">
                  <a:pos x="0" y="12"/>
                </a:cxn>
                <a:cxn ang="0">
                  <a:pos x="0" y="29"/>
                </a:cxn>
                <a:cxn ang="0">
                  <a:pos x="16" y="29"/>
                </a:cxn>
                <a:cxn ang="0">
                  <a:pos x="16" y="29"/>
                </a:cxn>
                <a:cxn ang="0">
                  <a:pos x="32" y="29"/>
                </a:cxn>
                <a:cxn ang="0">
                  <a:pos x="32" y="41"/>
                </a:cxn>
                <a:cxn ang="0">
                  <a:pos x="32" y="57"/>
                </a:cxn>
                <a:cxn ang="0">
                  <a:pos x="45" y="57"/>
                </a:cxn>
                <a:cxn ang="0">
                  <a:pos x="45" y="70"/>
                </a:cxn>
                <a:cxn ang="0">
                  <a:pos x="61" y="70"/>
                </a:cxn>
                <a:cxn ang="0">
                  <a:pos x="61" y="57"/>
                </a:cxn>
                <a:cxn ang="0">
                  <a:pos x="61" y="41"/>
                </a:cxn>
                <a:cxn ang="0">
                  <a:pos x="45" y="41"/>
                </a:cxn>
                <a:cxn ang="0">
                  <a:pos x="45" y="29"/>
                </a:cxn>
                <a:cxn ang="0">
                  <a:pos x="32" y="12"/>
                </a:cxn>
                <a:cxn ang="0">
                  <a:pos x="16" y="12"/>
                </a:cxn>
                <a:cxn ang="0">
                  <a:pos x="0" y="0"/>
                </a:cxn>
                <a:cxn ang="0">
                  <a:pos x="0" y="0"/>
                </a:cxn>
                <a:cxn ang="0">
                  <a:pos x="0" y="0"/>
                </a:cxn>
                <a:cxn ang="0">
                  <a:pos x="0" y="12"/>
                </a:cxn>
              </a:cxnLst>
              <a:rect l="0" t="0" r="r" b="b"/>
              <a:pathLst>
                <a:path w="61" h="70">
                  <a:moveTo>
                    <a:pt x="0" y="12"/>
                  </a:moveTo>
                  <a:lnTo>
                    <a:pt x="0" y="12"/>
                  </a:lnTo>
                  <a:lnTo>
                    <a:pt x="0" y="29"/>
                  </a:lnTo>
                  <a:lnTo>
                    <a:pt x="16" y="29"/>
                  </a:lnTo>
                  <a:lnTo>
                    <a:pt x="16" y="29"/>
                  </a:lnTo>
                  <a:lnTo>
                    <a:pt x="32" y="29"/>
                  </a:lnTo>
                  <a:lnTo>
                    <a:pt x="32" y="41"/>
                  </a:lnTo>
                  <a:lnTo>
                    <a:pt x="32" y="57"/>
                  </a:lnTo>
                  <a:lnTo>
                    <a:pt x="45" y="57"/>
                  </a:lnTo>
                  <a:lnTo>
                    <a:pt x="45" y="70"/>
                  </a:lnTo>
                  <a:lnTo>
                    <a:pt x="61" y="70"/>
                  </a:lnTo>
                  <a:lnTo>
                    <a:pt x="61" y="57"/>
                  </a:lnTo>
                  <a:lnTo>
                    <a:pt x="61" y="41"/>
                  </a:lnTo>
                  <a:lnTo>
                    <a:pt x="45" y="41"/>
                  </a:lnTo>
                  <a:lnTo>
                    <a:pt x="45" y="29"/>
                  </a:lnTo>
                  <a:lnTo>
                    <a:pt x="32" y="12"/>
                  </a:lnTo>
                  <a:lnTo>
                    <a:pt x="16" y="12"/>
                  </a:lnTo>
                  <a:lnTo>
                    <a:pt x="0" y="0"/>
                  </a:lnTo>
                  <a:lnTo>
                    <a:pt x="0" y="0"/>
                  </a:lnTo>
                  <a:lnTo>
                    <a:pt x="0" y="0"/>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9" name="Freeform 107"/>
            <p:cNvSpPr>
              <a:spLocks/>
            </p:cNvSpPr>
            <p:nvPr/>
          </p:nvSpPr>
          <p:spPr bwMode="auto">
            <a:xfrm>
              <a:off x="976" y="1431"/>
              <a:ext cx="70" cy="70"/>
            </a:xfrm>
            <a:custGeom>
              <a:avLst/>
              <a:gdLst/>
              <a:ahLst/>
              <a:cxnLst>
                <a:cxn ang="0">
                  <a:pos x="13" y="70"/>
                </a:cxn>
                <a:cxn ang="0">
                  <a:pos x="29" y="57"/>
                </a:cxn>
                <a:cxn ang="0">
                  <a:pos x="29" y="57"/>
                </a:cxn>
                <a:cxn ang="0">
                  <a:pos x="29" y="41"/>
                </a:cxn>
                <a:cxn ang="0">
                  <a:pos x="29" y="29"/>
                </a:cxn>
                <a:cxn ang="0">
                  <a:pos x="41" y="29"/>
                </a:cxn>
                <a:cxn ang="0">
                  <a:pos x="41" y="29"/>
                </a:cxn>
                <a:cxn ang="0">
                  <a:pos x="57" y="29"/>
                </a:cxn>
                <a:cxn ang="0">
                  <a:pos x="70" y="12"/>
                </a:cxn>
                <a:cxn ang="0">
                  <a:pos x="70" y="0"/>
                </a:cxn>
                <a:cxn ang="0">
                  <a:pos x="57" y="0"/>
                </a:cxn>
                <a:cxn ang="0">
                  <a:pos x="41" y="12"/>
                </a:cxn>
                <a:cxn ang="0">
                  <a:pos x="29" y="12"/>
                </a:cxn>
                <a:cxn ang="0">
                  <a:pos x="13" y="29"/>
                </a:cxn>
                <a:cxn ang="0">
                  <a:pos x="13" y="41"/>
                </a:cxn>
                <a:cxn ang="0">
                  <a:pos x="0" y="41"/>
                </a:cxn>
                <a:cxn ang="0">
                  <a:pos x="0" y="57"/>
                </a:cxn>
                <a:cxn ang="0">
                  <a:pos x="0" y="70"/>
                </a:cxn>
                <a:cxn ang="0">
                  <a:pos x="13" y="70"/>
                </a:cxn>
              </a:cxnLst>
              <a:rect l="0" t="0" r="r" b="b"/>
              <a:pathLst>
                <a:path w="70" h="70">
                  <a:moveTo>
                    <a:pt x="13" y="70"/>
                  </a:moveTo>
                  <a:lnTo>
                    <a:pt x="29" y="57"/>
                  </a:lnTo>
                  <a:lnTo>
                    <a:pt x="29" y="57"/>
                  </a:lnTo>
                  <a:lnTo>
                    <a:pt x="29" y="41"/>
                  </a:lnTo>
                  <a:lnTo>
                    <a:pt x="29" y="29"/>
                  </a:lnTo>
                  <a:lnTo>
                    <a:pt x="41" y="29"/>
                  </a:lnTo>
                  <a:lnTo>
                    <a:pt x="41" y="29"/>
                  </a:lnTo>
                  <a:lnTo>
                    <a:pt x="57" y="29"/>
                  </a:lnTo>
                  <a:lnTo>
                    <a:pt x="70" y="12"/>
                  </a:lnTo>
                  <a:lnTo>
                    <a:pt x="70" y="0"/>
                  </a:lnTo>
                  <a:lnTo>
                    <a:pt x="57" y="0"/>
                  </a:lnTo>
                  <a:lnTo>
                    <a:pt x="41" y="12"/>
                  </a:lnTo>
                  <a:lnTo>
                    <a:pt x="29" y="12"/>
                  </a:lnTo>
                  <a:lnTo>
                    <a:pt x="13" y="29"/>
                  </a:lnTo>
                  <a:lnTo>
                    <a:pt x="13" y="41"/>
                  </a:lnTo>
                  <a:lnTo>
                    <a:pt x="0" y="41"/>
                  </a:lnTo>
                  <a:lnTo>
                    <a:pt x="0" y="57"/>
                  </a:lnTo>
                  <a:lnTo>
                    <a:pt x="0" y="70"/>
                  </a:lnTo>
                  <a:lnTo>
                    <a:pt x="13"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0" name="Freeform 108"/>
            <p:cNvSpPr>
              <a:spLocks/>
            </p:cNvSpPr>
            <p:nvPr/>
          </p:nvSpPr>
          <p:spPr bwMode="auto">
            <a:xfrm>
              <a:off x="976" y="1358"/>
              <a:ext cx="41" cy="57"/>
            </a:xfrm>
            <a:custGeom>
              <a:avLst/>
              <a:gdLst/>
              <a:ahLst/>
              <a:cxnLst>
                <a:cxn ang="0">
                  <a:pos x="29" y="57"/>
                </a:cxn>
                <a:cxn ang="0">
                  <a:pos x="29" y="57"/>
                </a:cxn>
                <a:cxn ang="0">
                  <a:pos x="41" y="44"/>
                </a:cxn>
                <a:cxn ang="0">
                  <a:pos x="41" y="44"/>
                </a:cxn>
                <a:cxn ang="0">
                  <a:pos x="41" y="28"/>
                </a:cxn>
                <a:cxn ang="0">
                  <a:pos x="41" y="16"/>
                </a:cxn>
                <a:cxn ang="0">
                  <a:pos x="41" y="16"/>
                </a:cxn>
                <a:cxn ang="0">
                  <a:pos x="29" y="0"/>
                </a:cxn>
                <a:cxn ang="0">
                  <a:pos x="29" y="0"/>
                </a:cxn>
                <a:cxn ang="0">
                  <a:pos x="13" y="0"/>
                </a:cxn>
                <a:cxn ang="0">
                  <a:pos x="13" y="16"/>
                </a:cxn>
                <a:cxn ang="0">
                  <a:pos x="13" y="16"/>
                </a:cxn>
                <a:cxn ang="0">
                  <a:pos x="0" y="28"/>
                </a:cxn>
                <a:cxn ang="0">
                  <a:pos x="13" y="44"/>
                </a:cxn>
                <a:cxn ang="0">
                  <a:pos x="13" y="44"/>
                </a:cxn>
                <a:cxn ang="0">
                  <a:pos x="13" y="57"/>
                </a:cxn>
                <a:cxn ang="0">
                  <a:pos x="29" y="57"/>
                </a:cxn>
              </a:cxnLst>
              <a:rect l="0" t="0" r="r" b="b"/>
              <a:pathLst>
                <a:path w="41" h="57">
                  <a:moveTo>
                    <a:pt x="29" y="57"/>
                  </a:moveTo>
                  <a:lnTo>
                    <a:pt x="29" y="57"/>
                  </a:lnTo>
                  <a:lnTo>
                    <a:pt x="41" y="44"/>
                  </a:lnTo>
                  <a:lnTo>
                    <a:pt x="41" y="44"/>
                  </a:lnTo>
                  <a:lnTo>
                    <a:pt x="41" y="28"/>
                  </a:lnTo>
                  <a:lnTo>
                    <a:pt x="41" y="16"/>
                  </a:lnTo>
                  <a:lnTo>
                    <a:pt x="41" y="16"/>
                  </a:lnTo>
                  <a:lnTo>
                    <a:pt x="29" y="0"/>
                  </a:lnTo>
                  <a:lnTo>
                    <a:pt x="29" y="0"/>
                  </a:lnTo>
                  <a:lnTo>
                    <a:pt x="13" y="0"/>
                  </a:lnTo>
                  <a:lnTo>
                    <a:pt x="13" y="16"/>
                  </a:lnTo>
                  <a:lnTo>
                    <a:pt x="13" y="16"/>
                  </a:lnTo>
                  <a:lnTo>
                    <a:pt x="0" y="28"/>
                  </a:lnTo>
                  <a:lnTo>
                    <a:pt x="13" y="44"/>
                  </a:lnTo>
                  <a:lnTo>
                    <a:pt x="13" y="44"/>
                  </a:lnTo>
                  <a:lnTo>
                    <a:pt x="13" y="57"/>
                  </a:lnTo>
                  <a:lnTo>
                    <a:pt x="29"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1" name="Freeform 109"/>
            <p:cNvSpPr>
              <a:spLocks/>
            </p:cNvSpPr>
            <p:nvPr/>
          </p:nvSpPr>
          <p:spPr bwMode="auto">
            <a:xfrm>
              <a:off x="1005" y="1313"/>
              <a:ext cx="1" cy="28"/>
            </a:xfrm>
            <a:custGeom>
              <a:avLst/>
              <a:gdLst/>
              <a:ahLst/>
              <a:cxnLst>
                <a:cxn ang="0">
                  <a:pos x="0" y="28"/>
                </a:cxn>
                <a:cxn ang="0">
                  <a:pos x="0" y="0"/>
                </a:cxn>
                <a:cxn ang="0">
                  <a:pos x="0" y="28"/>
                </a:cxn>
              </a:cxnLst>
              <a:rect l="0" t="0" r="r" b="b"/>
              <a:pathLst>
                <a:path h="28">
                  <a:moveTo>
                    <a:pt x="0" y="28"/>
                  </a:move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2" name="Freeform 110"/>
            <p:cNvSpPr>
              <a:spLocks/>
            </p:cNvSpPr>
            <p:nvPr/>
          </p:nvSpPr>
          <p:spPr bwMode="auto">
            <a:xfrm>
              <a:off x="989" y="1313"/>
              <a:ext cx="16" cy="28"/>
            </a:xfrm>
            <a:custGeom>
              <a:avLst/>
              <a:gdLst/>
              <a:ahLst/>
              <a:cxnLst>
                <a:cxn ang="0">
                  <a:pos x="16" y="0"/>
                </a:cxn>
                <a:cxn ang="0">
                  <a:pos x="0" y="0"/>
                </a:cxn>
                <a:cxn ang="0">
                  <a:pos x="0" y="28"/>
                </a:cxn>
                <a:cxn ang="0">
                  <a:pos x="16" y="28"/>
                </a:cxn>
                <a:cxn ang="0">
                  <a:pos x="16" y="0"/>
                </a:cxn>
                <a:cxn ang="0">
                  <a:pos x="16" y="0"/>
                </a:cxn>
              </a:cxnLst>
              <a:rect l="0" t="0" r="r" b="b"/>
              <a:pathLst>
                <a:path w="16" h="28">
                  <a:moveTo>
                    <a:pt x="16" y="0"/>
                  </a:moveTo>
                  <a:lnTo>
                    <a:pt x="0" y="0"/>
                  </a:lnTo>
                  <a:lnTo>
                    <a:pt x="0" y="28"/>
                  </a:lnTo>
                  <a:lnTo>
                    <a:pt x="16" y="28"/>
                  </a:lnTo>
                  <a:lnTo>
                    <a:pt x="16"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3" name="Freeform 111"/>
            <p:cNvSpPr>
              <a:spLocks/>
            </p:cNvSpPr>
            <p:nvPr/>
          </p:nvSpPr>
          <p:spPr bwMode="auto">
            <a:xfrm>
              <a:off x="976" y="1313"/>
              <a:ext cx="13" cy="28"/>
            </a:xfrm>
            <a:custGeom>
              <a:avLst/>
              <a:gdLst/>
              <a:ahLst/>
              <a:cxnLst>
                <a:cxn ang="0">
                  <a:pos x="13" y="28"/>
                </a:cxn>
                <a:cxn ang="0">
                  <a:pos x="0" y="0"/>
                </a:cxn>
                <a:cxn ang="0">
                  <a:pos x="13" y="28"/>
                </a:cxn>
              </a:cxnLst>
              <a:rect l="0" t="0" r="r" b="b"/>
              <a:pathLst>
                <a:path w="13" h="28">
                  <a:moveTo>
                    <a:pt x="13" y="28"/>
                  </a:moveTo>
                  <a:lnTo>
                    <a:pt x="0" y="0"/>
                  </a:lnTo>
                  <a:lnTo>
                    <a:pt x="13"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4" name="Freeform 112"/>
            <p:cNvSpPr>
              <a:spLocks/>
            </p:cNvSpPr>
            <p:nvPr/>
          </p:nvSpPr>
          <p:spPr bwMode="auto">
            <a:xfrm>
              <a:off x="960" y="1313"/>
              <a:ext cx="29" cy="28"/>
            </a:xfrm>
            <a:custGeom>
              <a:avLst/>
              <a:gdLst/>
              <a:ahLst/>
              <a:cxnLst>
                <a:cxn ang="0">
                  <a:pos x="16" y="0"/>
                </a:cxn>
                <a:cxn ang="0">
                  <a:pos x="0" y="0"/>
                </a:cxn>
                <a:cxn ang="0">
                  <a:pos x="16" y="28"/>
                </a:cxn>
                <a:cxn ang="0">
                  <a:pos x="29" y="28"/>
                </a:cxn>
                <a:cxn ang="0">
                  <a:pos x="16" y="0"/>
                </a:cxn>
                <a:cxn ang="0">
                  <a:pos x="16" y="0"/>
                </a:cxn>
              </a:cxnLst>
              <a:rect l="0" t="0" r="r" b="b"/>
              <a:pathLst>
                <a:path w="29" h="28">
                  <a:moveTo>
                    <a:pt x="16" y="0"/>
                  </a:moveTo>
                  <a:lnTo>
                    <a:pt x="0" y="0"/>
                  </a:lnTo>
                  <a:lnTo>
                    <a:pt x="16" y="28"/>
                  </a:lnTo>
                  <a:lnTo>
                    <a:pt x="29" y="28"/>
                  </a:lnTo>
                  <a:lnTo>
                    <a:pt x="16"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5" name="Freeform 113"/>
            <p:cNvSpPr>
              <a:spLocks/>
            </p:cNvSpPr>
            <p:nvPr/>
          </p:nvSpPr>
          <p:spPr bwMode="auto">
            <a:xfrm>
              <a:off x="1017" y="1313"/>
              <a:ext cx="16" cy="28"/>
            </a:xfrm>
            <a:custGeom>
              <a:avLst/>
              <a:gdLst/>
              <a:ahLst/>
              <a:cxnLst>
                <a:cxn ang="0">
                  <a:pos x="0" y="28"/>
                </a:cxn>
                <a:cxn ang="0">
                  <a:pos x="16" y="0"/>
                </a:cxn>
                <a:cxn ang="0">
                  <a:pos x="0" y="28"/>
                </a:cxn>
              </a:cxnLst>
              <a:rect l="0" t="0" r="r" b="b"/>
              <a:pathLst>
                <a:path w="16" h="28">
                  <a:moveTo>
                    <a:pt x="0" y="28"/>
                  </a:moveTo>
                  <a:lnTo>
                    <a:pt x="16"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6" name="Freeform 114"/>
            <p:cNvSpPr>
              <a:spLocks/>
            </p:cNvSpPr>
            <p:nvPr/>
          </p:nvSpPr>
          <p:spPr bwMode="auto">
            <a:xfrm>
              <a:off x="1005" y="1313"/>
              <a:ext cx="28" cy="28"/>
            </a:xfrm>
            <a:custGeom>
              <a:avLst/>
              <a:gdLst/>
              <a:ahLst/>
              <a:cxnLst>
                <a:cxn ang="0">
                  <a:pos x="28" y="0"/>
                </a:cxn>
                <a:cxn ang="0">
                  <a:pos x="12" y="0"/>
                </a:cxn>
                <a:cxn ang="0">
                  <a:pos x="0" y="28"/>
                </a:cxn>
                <a:cxn ang="0">
                  <a:pos x="12" y="28"/>
                </a:cxn>
                <a:cxn ang="0">
                  <a:pos x="28" y="0"/>
                </a:cxn>
                <a:cxn ang="0">
                  <a:pos x="28" y="0"/>
                </a:cxn>
              </a:cxnLst>
              <a:rect l="0" t="0" r="r" b="b"/>
              <a:pathLst>
                <a:path w="28" h="28">
                  <a:moveTo>
                    <a:pt x="28" y="0"/>
                  </a:moveTo>
                  <a:lnTo>
                    <a:pt x="12" y="0"/>
                  </a:lnTo>
                  <a:lnTo>
                    <a:pt x="0" y="28"/>
                  </a:lnTo>
                  <a:lnTo>
                    <a:pt x="12" y="28"/>
                  </a:lnTo>
                  <a:lnTo>
                    <a:pt x="28" y="0"/>
                  </a:lnTo>
                  <a:lnTo>
                    <a:pt x="2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7" name="Freeform 115"/>
            <p:cNvSpPr>
              <a:spLocks/>
            </p:cNvSpPr>
            <p:nvPr/>
          </p:nvSpPr>
          <p:spPr bwMode="auto">
            <a:xfrm>
              <a:off x="1062" y="1358"/>
              <a:ext cx="45" cy="57"/>
            </a:xfrm>
            <a:custGeom>
              <a:avLst/>
              <a:gdLst/>
              <a:ahLst/>
              <a:cxnLst>
                <a:cxn ang="0">
                  <a:pos x="29" y="57"/>
                </a:cxn>
                <a:cxn ang="0">
                  <a:pos x="29" y="57"/>
                </a:cxn>
                <a:cxn ang="0">
                  <a:pos x="45" y="44"/>
                </a:cxn>
                <a:cxn ang="0">
                  <a:pos x="45" y="44"/>
                </a:cxn>
                <a:cxn ang="0">
                  <a:pos x="45" y="28"/>
                </a:cxn>
                <a:cxn ang="0">
                  <a:pos x="45" y="16"/>
                </a:cxn>
                <a:cxn ang="0">
                  <a:pos x="45" y="16"/>
                </a:cxn>
                <a:cxn ang="0">
                  <a:pos x="29" y="0"/>
                </a:cxn>
                <a:cxn ang="0">
                  <a:pos x="29" y="0"/>
                </a:cxn>
                <a:cxn ang="0">
                  <a:pos x="16" y="0"/>
                </a:cxn>
                <a:cxn ang="0">
                  <a:pos x="16" y="16"/>
                </a:cxn>
                <a:cxn ang="0">
                  <a:pos x="0" y="16"/>
                </a:cxn>
                <a:cxn ang="0">
                  <a:pos x="0" y="28"/>
                </a:cxn>
                <a:cxn ang="0">
                  <a:pos x="0" y="44"/>
                </a:cxn>
                <a:cxn ang="0">
                  <a:pos x="16" y="44"/>
                </a:cxn>
                <a:cxn ang="0">
                  <a:pos x="16" y="57"/>
                </a:cxn>
                <a:cxn ang="0">
                  <a:pos x="29" y="57"/>
                </a:cxn>
              </a:cxnLst>
              <a:rect l="0" t="0" r="r" b="b"/>
              <a:pathLst>
                <a:path w="45" h="57">
                  <a:moveTo>
                    <a:pt x="29" y="57"/>
                  </a:moveTo>
                  <a:lnTo>
                    <a:pt x="29" y="57"/>
                  </a:lnTo>
                  <a:lnTo>
                    <a:pt x="45" y="44"/>
                  </a:lnTo>
                  <a:lnTo>
                    <a:pt x="45" y="44"/>
                  </a:lnTo>
                  <a:lnTo>
                    <a:pt x="45" y="28"/>
                  </a:lnTo>
                  <a:lnTo>
                    <a:pt x="45" y="16"/>
                  </a:lnTo>
                  <a:lnTo>
                    <a:pt x="45" y="16"/>
                  </a:lnTo>
                  <a:lnTo>
                    <a:pt x="29" y="0"/>
                  </a:lnTo>
                  <a:lnTo>
                    <a:pt x="29" y="0"/>
                  </a:lnTo>
                  <a:lnTo>
                    <a:pt x="16" y="0"/>
                  </a:lnTo>
                  <a:lnTo>
                    <a:pt x="16" y="16"/>
                  </a:lnTo>
                  <a:lnTo>
                    <a:pt x="0" y="16"/>
                  </a:lnTo>
                  <a:lnTo>
                    <a:pt x="0" y="28"/>
                  </a:lnTo>
                  <a:lnTo>
                    <a:pt x="0" y="44"/>
                  </a:lnTo>
                  <a:lnTo>
                    <a:pt x="16" y="44"/>
                  </a:lnTo>
                  <a:lnTo>
                    <a:pt x="16" y="57"/>
                  </a:lnTo>
                  <a:lnTo>
                    <a:pt x="29"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8" name="Freeform 116"/>
            <p:cNvSpPr>
              <a:spLocks/>
            </p:cNvSpPr>
            <p:nvPr/>
          </p:nvSpPr>
          <p:spPr bwMode="auto">
            <a:xfrm>
              <a:off x="1091" y="1313"/>
              <a:ext cx="1" cy="28"/>
            </a:xfrm>
            <a:custGeom>
              <a:avLst/>
              <a:gdLst/>
              <a:ahLst/>
              <a:cxnLst>
                <a:cxn ang="0">
                  <a:pos x="0" y="28"/>
                </a:cxn>
                <a:cxn ang="0">
                  <a:pos x="0" y="0"/>
                </a:cxn>
                <a:cxn ang="0">
                  <a:pos x="0" y="28"/>
                </a:cxn>
              </a:cxnLst>
              <a:rect l="0" t="0" r="r" b="b"/>
              <a:pathLst>
                <a:path h="28">
                  <a:moveTo>
                    <a:pt x="0" y="28"/>
                  </a:move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9" name="Freeform 117"/>
            <p:cNvSpPr>
              <a:spLocks/>
            </p:cNvSpPr>
            <p:nvPr/>
          </p:nvSpPr>
          <p:spPr bwMode="auto">
            <a:xfrm>
              <a:off x="1078" y="1313"/>
              <a:ext cx="13" cy="28"/>
            </a:xfrm>
            <a:custGeom>
              <a:avLst/>
              <a:gdLst/>
              <a:ahLst/>
              <a:cxnLst>
                <a:cxn ang="0">
                  <a:pos x="13" y="0"/>
                </a:cxn>
                <a:cxn ang="0">
                  <a:pos x="0" y="0"/>
                </a:cxn>
                <a:cxn ang="0">
                  <a:pos x="0" y="28"/>
                </a:cxn>
                <a:cxn ang="0">
                  <a:pos x="13" y="28"/>
                </a:cxn>
                <a:cxn ang="0">
                  <a:pos x="13" y="0"/>
                </a:cxn>
                <a:cxn ang="0">
                  <a:pos x="13" y="0"/>
                </a:cxn>
              </a:cxnLst>
              <a:rect l="0" t="0" r="r" b="b"/>
              <a:pathLst>
                <a:path w="13" h="28">
                  <a:moveTo>
                    <a:pt x="13" y="0"/>
                  </a:moveTo>
                  <a:lnTo>
                    <a:pt x="0" y="0"/>
                  </a:lnTo>
                  <a:lnTo>
                    <a:pt x="0" y="28"/>
                  </a:lnTo>
                  <a:lnTo>
                    <a:pt x="13" y="28"/>
                  </a:lnTo>
                  <a:lnTo>
                    <a:pt x="13" y="0"/>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0" name="Freeform 118"/>
            <p:cNvSpPr>
              <a:spLocks/>
            </p:cNvSpPr>
            <p:nvPr/>
          </p:nvSpPr>
          <p:spPr bwMode="auto">
            <a:xfrm>
              <a:off x="1062" y="1313"/>
              <a:ext cx="1" cy="28"/>
            </a:xfrm>
            <a:custGeom>
              <a:avLst/>
              <a:gdLst/>
              <a:ahLst/>
              <a:cxnLst>
                <a:cxn ang="0">
                  <a:pos x="0" y="28"/>
                </a:cxn>
                <a:cxn ang="0">
                  <a:pos x="0" y="0"/>
                </a:cxn>
                <a:cxn ang="0">
                  <a:pos x="0" y="28"/>
                </a:cxn>
              </a:cxnLst>
              <a:rect l="0" t="0" r="r" b="b"/>
              <a:pathLst>
                <a:path h="28">
                  <a:moveTo>
                    <a:pt x="0" y="28"/>
                  </a:move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1" name="Freeform 119"/>
            <p:cNvSpPr>
              <a:spLocks/>
            </p:cNvSpPr>
            <p:nvPr/>
          </p:nvSpPr>
          <p:spPr bwMode="auto">
            <a:xfrm>
              <a:off x="1046" y="1313"/>
              <a:ext cx="32" cy="28"/>
            </a:xfrm>
            <a:custGeom>
              <a:avLst/>
              <a:gdLst/>
              <a:ahLst/>
              <a:cxnLst>
                <a:cxn ang="0">
                  <a:pos x="16" y="0"/>
                </a:cxn>
                <a:cxn ang="0">
                  <a:pos x="0" y="0"/>
                </a:cxn>
                <a:cxn ang="0">
                  <a:pos x="16" y="28"/>
                </a:cxn>
                <a:cxn ang="0">
                  <a:pos x="32" y="28"/>
                </a:cxn>
                <a:cxn ang="0">
                  <a:pos x="16" y="0"/>
                </a:cxn>
                <a:cxn ang="0">
                  <a:pos x="16" y="0"/>
                </a:cxn>
              </a:cxnLst>
              <a:rect l="0" t="0" r="r" b="b"/>
              <a:pathLst>
                <a:path w="32" h="28">
                  <a:moveTo>
                    <a:pt x="16" y="0"/>
                  </a:moveTo>
                  <a:lnTo>
                    <a:pt x="0" y="0"/>
                  </a:lnTo>
                  <a:lnTo>
                    <a:pt x="16" y="28"/>
                  </a:lnTo>
                  <a:lnTo>
                    <a:pt x="32" y="28"/>
                  </a:lnTo>
                  <a:lnTo>
                    <a:pt x="16"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2" name="Freeform 120"/>
            <p:cNvSpPr>
              <a:spLocks/>
            </p:cNvSpPr>
            <p:nvPr/>
          </p:nvSpPr>
          <p:spPr bwMode="auto">
            <a:xfrm>
              <a:off x="1107" y="1313"/>
              <a:ext cx="1" cy="28"/>
            </a:xfrm>
            <a:custGeom>
              <a:avLst/>
              <a:gdLst/>
              <a:ahLst/>
              <a:cxnLst>
                <a:cxn ang="0">
                  <a:pos x="0" y="28"/>
                </a:cxn>
                <a:cxn ang="0">
                  <a:pos x="0" y="0"/>
                </a:cxn>
                <a:cxn ang="0">
                  <a:pos x="0" y="28"/>
                </a:cxn>
              </a:cxnLst>
              <a:rect l="0" t="0" r="r" b="b"/>
              <a:pathLst>
                <a:path h="28">
                  <a:moveTo>
                    <a:pt x="0" y="28"/>
                  </a:move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3" name="Freeform 121"/>
            <p:cNvSpPr>
              <a:spLocks/>
            </p:cNvSpPr>
            <p:nvPr/>
          </p:nvSpPr>
          <p:spPr bwMode="auto">
            <a:xfrm>
              <a:off x="1091" y="1313"/>
              <a:ext cx="28" cy="28"/>
            </a:xfrm>
            <a:custGeom>
              <a:avLst/>
              <a:gdLst/>
              <a:ahLst/>
              <a:cxnLst>
                <a:cxn ang="0">
                  <a:pos x="16" y="0"/>
                </a:cxn>
                <a:cxn ang="0">
                  <a:pos x="16" y="0"/>
                </a:cxn>
                <a:cxn ang="0">
                  <a:pos x="0" y="28"/>
                </a:cxn>
                <a:cxn ang="0">
                  <a:pos x="16" y="28"/>
                </a:cxn>
                <a:cxn ang="0">
                  <a:pos x="28" y="0"/>
                </a:cxn>
                <a:cxn ang="0">
                  <a:pos x="16" y="0"/>
                </a:cxn>
              </a:cxnLst>
              <a:rect l="0" t="0" r="r" b="b"/>
              <a:pathLst>
                <a:path w="28" h="28">
                  <a:moveTo>
                    <a:pt x="16" y="0"/>
                  </a:moveTo>
                  <a:lnTo>
                    <a:pt x="16" y="0"/>
                  </a:lnTo>
                  <a:lnTo>
                    <a:pt x="0" y="28"/>
                  </a:lnTo>
                  <a:lnTo>
                    <a:pt x="16" y="28"/>
                  </a:lnTo>
                  <a:lnTo>
                    <a:pt x="28"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4" name="Freeform 122"/>
            <p:cNvSpPr>
              <a:spLocks/>
            </p:cNvSpPr>
            <p:nvPr/>
          </p:nvSpPr>
          <p:spPr bwMode="auto">
            <a:xfrm>
              <a:off x="4269" y="1705"/>
              <a:ext cx="773" cy="159"/>
            </a:xfrm>
            <a:custGeom>
              <a:avLst/>
              <a:gdLst/>
              <a:ahLst/>
              <a:cxnLst>
                <a:cxn ang="0">
                  <a:pos x="773" y="159"/>
                </a:cxn>
                <a:cxn ang="0">
                  <a:pos x="773" y="147"/>
                </a:cxn>
                <a:cxn ang="0">
                  <a:pos x="756" y="131"/>
                </a:cxn>
                <a:cxn ang="0">
                  <a:pos x="756" y="118"/>
                </a:cxn>
                <a:cxn ang="0">
                  <a:pos x="744" y="86"/>
                </a:cxn>
                <a:cxn ang="0">
                  <a:pos x="728" y="86"/>
                </a:cxn>
                <a:cxn ang="0">
                  <a:pos x="699" y="73"/>
                </a:cxn>
                <a:cxn ang="0">
                  <a:pos x="687" y="57"/>
                </a:cxn>
                <a:cxn ang="0">
                  <a:pos x="654" y="45"/>
                </a:cxn>
                <a:cxn ang="0">
                  <a:pos x="626" y="45"/>
                </a:cxn>
                <a:cxn ang="0">
                  <a:pos x="597" y="28"/>
                </a:cxn>
                <a:cxn ang="0">
                  <a:pos x="568" y="28"/>
                </a:cxn>
                <a:cxn ang="0">
                  <a:pos x="540" y="16"/>
                </a:cxn>
                <a:cxn ang="0">
                  <a:pos x="495" y="16"/>
                </a:cxn>
                <a:cxn ang="0">
                  <a:pos x="466" y="16"/>
                </a:cxn>
                <a:cxn ang="0">
                  <a:pos x="425" y="0"/>
                </a:cxn>
                <a:cxn ang="0">
                  <a:pos x="380" y="0"/>
                </a:cxn>
                <a:cxn ang="0">
                  <a:pos x="352" y="0"/>
                </a:cxn>
                <a:cxn ang="0">
                  <a:pos x="307" y="16"/>
                </a:cxn>
                <a:cxn ang="0">
                  <a:pos x="262" y="16"/>
                </a:cxn>
                <a:cxn ang="0">
                  <a:pos x="233" y="16"/>
                </a:cxn>
                <a:cxn ang="0">
                  <a:pos x="192" y="28"/>
                </a:cxn>
                <a:cxn ang="0">
                  <a:pos x="164" y="28"/>
                </a:cxn>
                <a:cxn ang="0">
                  <a:pos x="131" y="45"/>
                </a:cxn>
                <a:cxn ang="0">
                  <a:pos x="103" y="45"/>
                </a:cxn>
                <a:cxn ang="0">
                  <a:pos x="90" y="57"/>
                </a:cxn>
                <a:cxn ang="0">
                  <a:pos x="62" y="73"/>
                </a:cxn>
                <a:cxn ang="0">
                  <a:pos x="45" y="86"/>
                </a:cxn>
                <a:cxn ang="0">
                  <a:pos x="33" y="86"/>
                </a:cxn>
                <a:cxn ang="0">
                  <a:pos x="17" y="118"/>
                </a:cxn>
                <a:cxn ang="0">
                  <a:pos x="0" y="131"/>
                </a:cxn>
                <a:cxn ang="0">
                  <a:pos x="0" y="147"/>
                </a:cxn>
                <a:cxn ang="0">
                  <a:pos x="0" y="159"/>
                </a:cxn>
                <a:cxn ang="0">
                  <a:pos x="773" y="159"/>
                </a:cxn>
              </a:cxnLst>
              <a:rect l="0" t="0" r="r" b="b"/>
              <a:pathLst>
                <a:path w="773" h="159">
                  <a:moveTo>
                    <a:pt x="773" y="159"/>
                  </a:moveTo>
                  <a:lnTo>
                    <a:pt x="773" y="147"/>
                  </a:lnTo>
                  <a:lnTo>
                    <a:pt x="756" y="131"/>
                  </a:lnTo>
                  <a:lnTo>
                    <a:pt x="756" y="118"/>
                  </a:lnTo>
                  <a:lnTo>
                    <a:pt x="744" y="86"/>
                  </a:lnTo>
                  <a:lnTo>
                    <a:pt x="728" y="86"/>
                  </a:lnTo>
                  <a:lnTo>
                    <a:pt x="699" y="73"/>
                  </a:lnTo>
                  <a:lnTo>
                    <a:pt x="687" y="57"/>
                  </a:lnTo>
                  <a:lnTo>
                    <a:pt x="654" y="45"/>
                  </a:lnTo>
                  <a:lnTo>
                    <a:pt x="626" y="45"/>
                  </a:lnTo>
                  <a:lnTo>
                    <a:pt x="597" y="28"/>
                  </a:lnTo>
                  <a:lnTo>
                    <a:pt x="568" y="28"/>
                  </a:lnTo>
                  <a:lnTo>
                    <a:pt x="540" y="16"/>
                  </a:lnTo>
                  <a:lnTo>
                    <a:pt x="495" y="16"/>
                  </a:lnTo>
                  <a:lnTo>
                    <a:pt x="466" y="16"/>
                  </a:lnTo>
                  <a:lnTo>
                    <a:pt x="425" y="0"/>
                  </a:lnTo>
                  <a:lnTo>
                    <a:pt x="380" y="0"/>
                  </a:lnTo>
                  <a:lnTo>
                    <a:pt x="352" y="0"/>
                  </a:lnTo>
                  <a:lnTo>
                    <a:pt x="307" y="16"/>
                  </a:lnTo>
                  <a:lnTo>
                    <a:pt x="262" y="16"/>
                  </a:lnTo>
                  <a:lnTo>
                    <a:pt x="233" y="16"/>
                  </a:lnTo>
                  <a:lnTo>
                    <a:pt x="192" y="28"/>
                  </a:lnTo>
                  <a:lnTo>
                    <a:pt x="164" y="28"/>
                  </a:lnTo>
                  <a:lnTo>
                    <a:pt x="131" y="45"/>
                  </a:lnTo>
                  <a:lnTo>
                    <a:pt x="103" y="45"/>
                  </a:lnTo>
                  <a:lnTo>
                    <a:pt x="90" y="57"/>
                  </a:lnTo>
                  <a:lnTo>
                    <a:pt x="62" y="73"/>
                  </a:lnTo>
                  <a:lnTo>
                    <a:pt x="45" y="86"/>
                  </a:lnTo>
                  <a:lnTo>
                    <a:pt x="33" y="86"/>
                  </a:lnTo>
                  <a:lnTo>
                    <a:pt x="17" y="118"/>
                  </a:lnTo>
                  <a:lnTo>
                    <a:pt x="0" y="131"/>
                  </a:lnTo>
                  <a:lnTo>
                    <a:pt x="0" y="147"/>
                  </a:lnTo>
                  <a:lnTo>
                    <a:pt x="0" y="159"/>
                  </a:lnTo>
                  <a:lnTo>
                    <a:pt x="773" y="159"/>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5" name="Freeform 123"/>
            <p:cNvSpPr>
              <a:spLocks/>
            </p:cNvSpPr>
            <p:nvPr/>
          </p:nvSpPr>
          <p:spPr bwMode="auto">
            <a:xfrm>
              <a:off x="4649" y="1705"/>
              <a:ext cx="405" cy="159"/>
            </a:xfrm>
            <a:custGeom>
              <a:avLst/>
              <a:gdLst/>
              <a:ahLst/>
              <a:cxnLst>
                <a:cxn ang="0">
                  <a:pos x="0" y="16"/>
                </a:cxn>
                <a:cxn ang="0">
                  <a:pos x="0" y="16"/>
                </a:cxn>
                <a:cxn ang="0">
                  <a:pos x="45" y="16"/>
                </a:cxn>
                <a:cxn ang="0">
                  <a:pos x="86" y="16"/>
                </a:cxn>
                <a:cxn ang="0">
                  <a:pos x="115" y="16"/>
                </a:cxn>
                <a:cxn ang="0">
                  <a:pos x="160" y="28"/>
                </a:cxn>
                <a:cxn ang="0">
                  <a:pos x="188" y="28"/>
                </a:cxn>
                <a:cxn ang="0">
                  <a:pos x="217" y="45"/>
                </a:cxn>
                <a:cxn ang="0">
                  <a:pos x="246" y="45"/>
                </a:cxn>
                <a:cxn ang="0">
                  <a:pos x="274" y="57"/>
                </a:cxn>
                <a:cxn ang="0">
                  <a:pos x="307" y="57"/>
                </a:cxn>
                <a:cxn ang="0">
                  <a:pos x="319" y="73"/>
                </a:cxn>
                <a:cxn ang="0">
                  <a:pos x="335" y="86"/>
                </a:cxn>
                <a:cxn ang="0">
                  <a:pos x="348" y="102"/>
                </a:cxn>
                <a:cxn ang="0">
                  <a:pos x="364" y="118"/>
                </a:cxn>
                <a:cxn ang="0">
                  <a:pos x="376" y="131"/>
                </a:cxn>
                <a:cxn ang="0">
                  <a:pos x="376" y="147"/>
                </a:cxn>
                <a:cxn ang="0">
                  <a:pos x="376" y="159"/>
                </a:cxn>
                <a:cxn ang="0">
                  <a:pos x="405" y="159"/>
                </a:cxn>
                <a:cxn ang="0">
                  <a:pos x="393" y="147"/>
                </a:cxn>
                <a:cxn ang="0">
                  <a:pos x="393" y="131"/>
                </a:cxn>
                <a:cxn ang="0">
                  <a:pos x="376" y="102"/>
                </a:cxn>
                <a:cxn ang="0">
                  <a:pos x="364" y="86"/>
                </a:cxn>
                <a:cxn ang="0">
                  <a:pos x="348" y="73"/>
                </a:cxn>
                <a:cxn ang="0">
                  <a:pos x="335" y="57"/>
                </a:cxn>
                <a:cxn ang="0">
                  <a:pos x="307" y="45"/>
                </a:cxn>
                <a:cxn ang="0">
                  <a:pos x="274" y="45"/>
                </a:cxn>
                <a:cxn ang="0">
                  <a:pos x="246" y="28"/>
                </a:cxn>
                <a:cxn ang="0">
                  <a:pos x="217" y="16"/>
                </a:cxn>
                <a:cxn ang="0">
                  <a:pos x="188" y="16"/>
                </a:cxn>
                <a:cxn ang="0">
                  <a:pos x="160" y="0"/>
                </a:cxn>
                <a:cxn ang="0">
                  <a:pos x="115" y="0"/>
                </a:cxn>
                <a:cxn ang="0">
                  <a:pos x="86" y="0"/>
                </a:cxn>
                <a:cxn ang="0">
                  <a:pos x="45" y="0"/>
                </a:cxn>
                <a:cxn ang="0">
                  <a:pos x="0" y="0"/>
                </a:cxn>
                <a:cxn ang="0">
                  <a:pos x="0" y="0"/>
                </a:cxn>
                <a:cxn ang="0">
                  <a:pos x="0" y="16"/>
                </a:cxn>
              </a:cxnLst>
              <a:rect l="0" t="0" r="r" b="b"/>
              <a:pathLst>
                <a:path w="405" h="159">
                  <a:moveTo>
                    <a:pt x="0" y="16"/>
                  </a:moveTo>
                  <a:lnTo>
                    <a:pt x="0" y="16"/>
                  </a:lnTo>
                  <a:lnTo>
                    <a:pt x="45" y="16"/>
                  </a:lnTo>
                  <a:lnTo>
                    <a:pt x="86" y="16"/>
                  </a:lnTo>
                  <a:lnTo>
                    <a:pt x="115" y="16"/>
                  </a:lnTo>
                  <a:lnTo>
                    <a:pt x="160" y="28"/>
                  </a:lnTo>
                  <a:lnTo>
                    <a:pt x="188" y="28"/>
                  </a:lnTo>
                  <a:lnTo>
                    <a:pt x="217" y="45"/>
                  </a:lnTo>
                  <a:lnTo>
                    <a:pt x="246" y="45"/>
                  </a:lnTo>
                  <a:lnTo>
                    <a:pt x="274" y="57"/>
                  </a:lnTo>
                  <a:lnTo>
                    <a:pt x="307" y="57"/>
                  </a:lnTo>
                  <a:lnTo>
                    <a:pt x="319" y="73"/>
                  </a:lnTo>
                  <a:lnTo>
                    <a:pt x="335" y="86"/>
                  </a:lnTo>
                  <a:lnTo>
                    <a:pt x="348" y="102"/>
                  </a:lnTo>
                  <a:lnTo>
                    <a:pt x="364" y="118"/>
                  </a:lnTo>
                  <a:lnTo>
                    <a:pt x="376" y="131"/>
                  </a:lnTo>
                  <a:lnTo>
                    <a:pt x="376" y="147"/>
                  </a:lnTo>
                  <a:lnTo>
                    <a:pt x="376" y="159"/>
                  </a:lnTo>
                  <a:lnTo>
                    <a:pt x="405" y="159"/>
                  </a:lnTo>
                  <a:lnTo>
                    <a:pt x="393" y="147"/>
                  </a:lnTo>
                  <a:lnTo>
                    <a:pt x="393" y="131"/>
                  </a:lnTo>
                  <a:lnTo>
                    <a:pt x="376" y="102"/>
                  </a:lnTo>
                  <a:lnTo>
                    <a:pt x="364" y="86"/>
                  </a:lnTo>
                  <a:lnTo>
                    <a:pt x="348" y="73"/>
                  </a:lnTo>
                  <a:lnTo>
                    <a:pt x="335" y="57"/>
                  </a:lnTo>
                  <a:lnTo>
                    <a:pt x="307" y="45"/>
                  </a:lnTo>
                  <a:lnTo>
                    <a:pt x="274" y="45"/>
                  </a:lnTo>
                  <a:lnTo>
                    <a:pt x="246" y="28"/>
                  </a:lnTo>
                  <a:lnTo>
                    <a:pt x="217" y="16"/>
                  </a:lnTo>
                  <a:lnTo>
                    <a:pt x="188" y="16"/>
                  </a:lnTo>
                  <a:lnTo>
                    <a:pt x="160" y="0"/>
                  </a:lnTo>
                  <a:lnTo>
                    <a:pt x="115" y="0"/>
                  </a:lnTo>
                  <a:lnTo>
                    <a:pt x="86" y="0"/>
                  </a:lnTo>
                  <a:lnTo>
                    <a:pt x="45" y="0"/>
                  </a:lnTo>
                  <a:lnTo>
                    <a:pt x="0" y="0"/>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6" name="Freeform 124"/>
            <p:cNvSpPr>
              <a:spLocks/>
            </p:cNvSpPr>
            <p:nvPr/>
          </p:nvSpPr>
          <p:spPr bwMode="auto">
            <a:xfrm>
              <a:off x="4257" y="1705"/>
              <a:ext cx="392" cy="176"/>
            </a:xfrm>
            <a:custGeom>
              <a:avLst/>
              <a:gdLst/>
              <a:ahLst/>
              <a:cxnLst>
                <a:cxn ang="0">
                  <a:pos x="12" y="159"/>
                </a:cxn>
                <a:cxn ang="0">
                  <a:pos x="12" y="159"/>
                </a:cxn>
                <a:cxn ang="0">
                  <a:pos x="12" y="147"/>
                </a:cxn>
                <a:cxn ang="0">
                  <a:pos x="29" y="131"/>
                </a:cxn>
                <a:cxn ang="0">
                  <a:pos x="29" y="118"/>
                </a:cxn>
                <a:cxn ang="0">
                  <a:pos x="45" y="102"/>
                </a:cxn>
                <a:cxn ang="0">
                  <a:pos x="57" y="86"/>
                </a:cxn>
                <a:cxn ang="0">
                  <a:pos x="74" y="73"/>
                </a:cxn>
                <a:cxn ang="0">
                  <a:pos x="102" y="57"/>
                </a:cxn>
                <a:cxn ang="0">
                  <a:pos x="115" y="57"/>
                </a:cxn>
                <a:cxn ang="0">
                  <a:pos x="143" y="45"/>
                </a:cxn>
                <a:cxn ang="0">
                  <a:pos x="176" y="45"/>
                </a:cxn>
                <a:cxn ang="0">
                  <a:pos x="204" y="28"/>
                </a:cxn>
                <a:cxn ang="0">
                  <a:pos x="245" y="28"/>
                </a:cxn>
                <a:cxn ang="0">
                  <a:pos x="274" y="16"/>
                </a:cxn>
                <a:cxn ang="0">
                  <a:pos x="319" y="16"/>
                </a:cxn>
                <a:cxn ang="0">
                  <a:pos x="364" y="16"/>
                </a:cxn>
                <a:cxn ang="0">
                  <a:pos x="392" y="16"/>
                </a:cxn>
                <a:cxn ang="0">
                  <a:pos x="392" y="0"/>
                </a:cxn>
                <a:cxn ang="0">
                  <a:pos x="364" y="0"/>
                </a:cxn>
                <a:cxn ang="0">
                  <a:pos x="319" y="0"/>
                </a:cxn>
                <a:cxn ang="0">
                  <a:pos x="274" y="0"/>
                </a:cxn>
                <a:cxn ang="0">
                  <a:pos x="245" y="0"/>
                </a:cxn>
                <a:cxn ang="0">
                  <a:pos x="204" y="16"/>
                </a:cxn>
                <a:cxn ang="0">
                  <a:pos x="176" y="16"/>
                </a:cxn>
                <a:cxn ang="0">
                  <a:pos x="143" y="28"/>
                </a:cxn>
                <a:cxn ang="0">
                  <a:pos x="115" y="45"/>
                </a:cxn>
                <a:cxn ang="0">
                  <a:pos x="86" y="45"/>
                </a:cxn>
                <a:cxn ang="0">
                  <a:pos x="74" y="57"/>
                </a:cxn>
                <a:cxn ang="0">
                  <a:pos x="45" y="73"/>
                </a:cxn>
                <a:cxn ang="0">
                  <a:pos x="29" y="86"/>
                </a:cxn>
                <a:cxn ang="0">
                  <a:pos x="12" y="102"/>
                </a:cxn>
                <a:cxn ang="0">
                  <a:pos x="0" y="131"/>
                </a:cxn>
                <a:cxn ang="0">
                  <a:pos x="0" y="147"/>
                </a:cxn>
                <a:cxn ang="0">
                  <a:pos x="0" y="159"/>
                </a:cxn>
                <a:cxn ang="0">
                  <a:pos x="12" y="176"/>
                </a:cxn>
                <a:cxn ang="0">
                  <a:pos x="0" y="159"/>
                </a:cxn>
                <a:cxn ang="0">
                  <a:pos x="0" y="176"/>
                </a:cxn>
                <a:cxn ang="0">
                  <a:pos x="12" y="176"/>
                </a:cxn>
                <a:cxn ang="0">
                  <a:pos x="12" y="159"/>
                </a:cxn>
              </a:cxnLst>
              <a:rect l="0" t="0" r="r" b="b"/>
              <a:pathLst>
                <a:path w="392" h="176">
                  <a:moveTo>
                    <a:pt x="12" y="159"/>
                  </a:moveTo>
                  <a:lnTo>
                    <a:pt x="12" y="159"/>
                  </a:lnTo>
                  <a:lnTo>
                    <a:pt x="12" y="147"/>
                  </a:lnTo>
                  <a:lnTo>
                    <a:pt x="29" y="131"/>
                  </a:lnTo>
                  <a:lnTo>
                    <a:pt x="29" y="118"/>
                  </a:lnTo>
                  <a:lnTo>
                    <a:pt x="45" y="102"/>
                  </a:lnTo>
                  <a:lnTo>
                    <a:pt x="57" y="86"/>
                  </a:lnTo>
                  <a:lnTo>
                    <a:pt x="74" y="73"/>
                  </a:lnTo>
                  <a:lnTo>
                    <a:pt x="102" y="57"/>
                  </a:lnTo>
                  <a:lnTo>
                    <a:pt x="115" y="57"/>
                  </a:lnTo>
                  <a:lnTo>
                    <a:pt x="143" y="45"/>
                  </a:lnTo>
                  <a:lnTo>
                    <a:pt x="176" y="45"/>
                  </a:lnTo>
                  <a:lnTo>
                    <a:pt x="204" y="28"/>
                  </a:lnTo>
                  <a:lnTo>
                    <a:pt x="245" y="28"/>
                  </a:lnTo>
                  <a:lnTo>
                    <a:pt x="274" y="16"/>
                  </a:lnTo>
                  <a:lnTo>
                    <a:pt x="319" y="16"/>
                  </a:lnTo>
                  <a:lnTo>
                    <a:pt x="364" y="16"/>
                  </a:lnTo>
                  <a:lnTo>
                    <a:pt x="392" y="16"/>
                  </a:lnTo>
                  <a:lnTo>
                    <a:pt x="392" y="0"/>
                  </a:lnTo>
                  <a:lnTo>
                    <a:pt x="364" y="0"/>
                  </a:lnTo>
                  <a:lnTo>
                    <a:pt x="319" y="0"/>
                  </a:lnTo>
                  <a:lnTo>
                    <a:pt x="274" y="0"/>
                  </a:lnTo>
                  <a:lnTo>
                    <a:pt x="245" y="0"/>
                  </a:lnTo>
                  <a:lnTo>
                    <a:pt x="204" y="16"/>
                  </a:lnTo>
                  <a:lnTo>
                    <a:pt x="176" y="16"/>
                  </a:lnTo>
                  <a:lnTo>
                    <a:pt x="143" y="28"/>
                  </a:lnTo>
                  <a:lnTo>
                    <a:pt x="115" y="45"/>
                  </a:lnTo>
                  <a:lnTo>
                    <a:pt x="86" y="45"/>
                  </a:lnTo>
                  <a:lnTo>
                    <a:pt x="74" y="57"/>
                  </a:lnTo>
                  <a:lnTo>
                    <a:pt x="45" y="73"/>
                  </a:lnTo>
                  <a:lnTo>
                    <a:pt x="29" y="86"/>
                  </a:lnTo>
                  <a:lnTo>
                    <a:pt x="12" y="102"/>
                  </a:lnTo>
                  <a:lnTo>
                    <a:pt x="0" y="131"/>
                  </a:lnTo>
                  <a:lnTo>
                    <a:pt x="0" y="147"/>
                  </a:lnTo>
                  <a:lnTo>
                    <a:pt x="0" y="159"/>
                  </a:lnTo>
                  <a:lnTo>
                    <a:pt x="12" y="176"/>
                  </a:lnTo>
                  <a:lnTo>
                    <a:pt x="0" y="159"/>
                  </a:lnTo>
                  <a:lnTo>
                    <a:pt x="0" y="176"/>
                  </a:lnTo>
                  <a:lnTo>
                    <a:pt x="12" y="176"/>
                  </a:lnTo>
                  <a:lnTo>
                    <a:pt x="12"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7" name="Freeform 125"/>
            <p:cNvSpPr>
              <a:spLocks/>
            </p:cNvSpPr>
            <p:nvPr/>
          </p:nvSpPr>
          <p:spPr bwMode="auto">
            <a:xfrm>
              <a:off x="4269" y="1864"/>
              <a:ext cx="785" cy="17"/>
            </a:xfrm>
            <a:custGeom>
              <a:avLst/>
              <a:gdLst/>
              <a:ahLst/>
              <a:cxnLst>
                <a:cxn ang="0">
                  <a:pos x="756" y="0"/>
                </a:cxn>
                <a:cxn ang="0">
                  <a:pos x="773" y="0"/>
                </a:cxn>
                <a:cxn ang="0">
                  <a:pos x="0" y="0"/>
                </a:cxn>
                <a:cxn ang="0">
                  <a:pos x="0" y="17"/>
                </a:cxn>
                <a:cxn ang="0">
                  <a:pos x="773" y="17"/>
                </a:cxn>
                <a:cxn ang="0">
                  <a:pos x="785" y="0"/>
                </a:cxn>
                <a:cxn ang="0">
                  <a:pos x="773" y="17"/>
                </a:cxn>
                <a:cxn ang="0">
                  <a:pos x="785" y="17"/>
                </a:cxn>
                <a:cxn ang="0">
                  <a:pos x="785" y="0"/>
                </a:cxn>
                <a:cxn ang="0">
                  <a:pos x="756" y="0"/>
                </a:cxn>
              </a:cxnLst>
              <a:rect l="0" t="0" r="r" b="b"/>
              <a:pathLst>
                <a:path w="785" h="17">
                  <a:moveTo>
                    <a:pt x="756" y="0"/>
                  </a:moveTo>
                  <a:lnTo>
                    <a:pt x="773" y="0"/>
                  </a:lnTo>
                  <a:lnTo>
                    <a:pt x="0" y="0"/>
                  </a:lnTo>
                  <a:lnTo>
                    <a:pt x="0" y="17"/>
                  </a:lnTo>
                  <a:lnTo>
                    <a:pt x="773" y="17"/>
                  </a:lnTo>
                  <a:lnTo>
                    <a:pt x="785" y="0"/>
                  </a:lnTo>
                  <a:lnTo>
                    <a:pt x="773" y="17"/>
                  </a:lnTo>
                  <a:lnTo>
                    <a:pt x="785" y="17"/>
                  </a:lnTo>
                  <a:lnTo>
                    <a:pt x="785" y="0"/>
                  </a:lnTo>
                  <a:lnTo>
                    <a:pt x="75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8" name="Freeform 126"/>
            <p:cNvSpPr>
              <a:spLocks/>
            </p:cNvSpPr>
            <p:nvPr/>
          </p:nvSpPr>
          <p:spPr bwMode="auto">
            <a:xfrm>
              <a:off x="4314" y="1112"/>
              <a:ext cx="670" cy="666"/>
            </a:xfrm>
            <a:custGeom>
              <a:avLst/>
              <a:gdLst/>
              <a:ahLst/>
              <a:cxnLst>
                <a:cxn ang="0">
                  <a:pos x="364" y="666"/>
                </a:cxn>
                <a:cxn ang="0">
                  <a:pos x="438" y="650"/>
                </a:cxn>
                <a:cxn ang="0">
                  <a:pos x="495" y="621"/>
                </a:cxn>
                <a:cxn ang="0">
                  <a:pos x="540" y="593"/>
                </a:cxn>
                <a:cxn ang="0">
                  <a:pos x="581" y="552"/>
                </a:cxn>
                <a:cxn ang="0">
                  <a:pos x="626" y="491"/>
                </a:cxn>
                <a:cxn ang="0">
                  <a:pos x="654" y="433"/>
                </a:cxn>
                <a:cxn ang="0">
                  <a:pos x="670" y="360"/>
                </a:cxn>
                <a:cxn ang="0">
                  <a:pos x="670" y="303"/>
                </a:cxn>
                <a:cxn ang="0">
                  <a:pos x="654" y="229"/>
                </a:cxn>
                <a:cxn ang="0">
                  <a:pos x="626" y="172"/>
                </a:cxn>
                <a:cxn ang="0">
                  <a:pos x="581" y="115"/>
                </a:cxn>
                <a:cxn ang="0">
                  <a:pos x="540" y="70"/>
                </a:cxn>
                <a:cxn ang="0">
                  <a:pos x="495" y="41"/>
                </a:cxn>
                <a:cxn ang="0">
                  <a:pos x="438" y="13"/>
                </a:cxn>
                <a:cxn ang="0">
                  <a:pos x="364" y="0"/>
                </a:cxn>
                <a:cxn ang="0">
                  <a:pos x="290" y="0"/>
                </a:cxn>
                <a:cxn ang="0">
                  <a:pos x="233" y="13"/>
                </a:cxn>
                <a:cxn ang="0">
                  <a:pos x="176" y="41"/>
                </a:cxn>
                <a:cxn ang="0">
                  <a:pos x="119" y="70"/>
                </a:cxn>
                <a:cxn ang="0">
                  <a:pos x="74" y="115"/>
                </a:cxn>
                <a:cxn ang="0">
                  <a:pos x="45" y="172"/>
                </a:cxn>
                <a:cxn ang="0">
                  <a:pos x="17" y="229"/>
                </a:cxn>
                <a:cxn ang="0">
                  <a:pos x="0" y="303"/>
                </a:cxn>
                <a:cxn ang="0">
                  <a:pos x="0" y="360"/>
                </a:cxn>
                <a:cxn ang="0">
                  <a:pos x="17" y="433"/>
                </a:cxn>
                <a:cxn ang="0">
                  <a:pos x="45" y="491"/>
                </a:cxn>
                <a:cxn ang="0">
                  <a:pos x="74" y="552"/>
                </a:cxn>
                <a:cxn ang="0">
                  <a:pos x="119" y="593"/>
                </a:cxn>
                <a:cxn ang="0">
                  <a:pos x="176" y="621"/>
                </a:cxn>
                <a:cxn ang="0">
                  <a:pos x="233" y="650"/>
                </a:cxn>
                <a:cxn ang="0">
                  <a:pos x="290" y="666"/>
                </a:cxn>
              </a:cxnLst>
              <a:rect l="0" t="0" r="r" b="b"/>
              <a:pathLst>
                <a:path w="670" h="666">
                  <a:moveTo>
                    <a:pt x="335" y="666"/>
                  </a:moveTo>
                  <a:lnTo>
                    <a:pt x="364" y="666"/>
                  </a:lnTo>
                  <a:lnTo>
                    <a:pt x="393" y="650"/>
                  </a:lnTo>
                  <a:lnTo>
                    <a:pt x="438" y="650"/>
                  </a:lnTo>
                  <a:lnTo>
                    <a:pt x="466" y="638"/>
                  </a:lnTo>
                  <a:lnTo>
                    <a:pt x="495" y="621"/>
                  </a:lnTo>
                  <a:lnTo>
                    <a:pt x="523" y="609"/>
                  </a:lnTo>
                  <a:lnTo>
                    <a:pt x="540" y="593"/>
                  </a:lnTo>
                  <a:lnTo>
                    <a:pt x="568" y="564"/>
                  </a:lnTo>
                  <a:lnTo>
                    <a:pt x="581" y="552"/>
                  </a:lnTo>
                  <a:lnTo>
                    <a:pt x="609" y="519"/>
                  </a:lnTo>
                  <a:lnTo>
                    <a:pt x="626" y="491"/>
                  </a:lnTo>
                  <a:lnTo>
                    <a:pt x="642" y="462"/>
                  </a:lnTo>
                  <a:lnTo>
                    <a:pt x="654" y="433"/>
                  </a:lnTo>
                  <a:lnTo>
                    <a:pt x="654" y="405"/>
                  </a:lnTo>
                  <a:lnTo>
                    <a:pt x="670" y="360"/>
                  </a:lnTo>
                  <a:lnTo>
                    <a:pt x="670" y="331"/>
                  </a:lnTo>
                  <a:lnTo>
                    <a:pt x="670" y="303"/>
                  </a:lnTo>
                  <a:lnTo>
                    <a:pt x="654" y="262"/>
                  </a:lnTo>
                  <a:lnTo>
                    <a:pt x="654" y="229"/>
                  </a:lnTo>
                  <a:lnTo>
                    <a:pt x="642" y="201"/>
                  </a:lnTo>
                  <a:lnTo>
                    <a:pt x="626" y="172"/>
                  </a:lnTo>
                  <a:lnTo>
                    <a:pt x="609" y="143"/>
                  </a:lnTo>
                  <a:lnTo>
                    <a:pt x="581" y="115"/>
                  </a:lnTo>
                  <a:lnTo>
                    <a:pt x="568" y="103"/>
                  </a:lnTo>
                  <a:lnTo>
                    <a:pt x="540" y="70"/>
                  </a:lnTo>
                  <a:lnTo>
                    <a:pt x="523" y="58"/>
                  </a:lnTo>
                  <a:lnTo>
                    <a:pt x="495" y="41"/>
                  </a:lnTo>
                  <a:lnTo>
                    <a:pt x="466" y="29"/>
                  </a:lnTo>
                  <a:lnTo>
                    <a:pt x="438" y="13"/>
                  </a:lnTo>
                  <a:lnTo>
                    <a:pt x="393" y="0"/>
                  </a:lnTo>
                  <a:lnTo>
                    <a:pt x="364" y="0"/>
                  </a:lnTo>
                  <a:lnTo>
                    <a:pt x="335" y="0"/>
                  </a:lnTo>
                  <a:lnTo>
                    <a:pt x="290" y="0"/>
                  </a:lnTo>
                  <a:lnTo>
                    <a:pt x="262" y="0"/>
                  </a:lnTo>
                  <a:lnTo>
                    <a:pt x="233" y="13"/>
                  </a:lnTo>
                  <a:lnTo>
                    <a:pt x="205" y="29"/>
                  </a:lnTo>
                  <a:lnTo>
                    <a:pt x="176" y="41"/>
                  </a:lnTo>
                  <a:lnTo>
                    <a:pt x="147" y="58"/>
                  </a:lnTo>
                  <a:lnTo>
                    <a:pt x="119" y="70"/>
                  </a:lnTo>
                  <a:lnTo>
                    <a:pt x="103" y="103"/>
                  </a:lnTo>
                  <a:lnTo>
                    <a:pt x="74" y="115"/>
                  </a:lnTo>
                  <a:lnTo>
                    <a:pt x="58" y="143"/>
                  </a:lnTo>
                  <a:lnTo>
                    <a:pt x="45" y="172"/>
                  </a:lnTo>
                  <a:lnTo>
                    <a:pt x="29" y="201"/>
                  </a:lnTo>
                  <a:lnTo>
                    <a:pt x="17" y="229"/>
                  </a:lnTo>
                  <a:lnTo>
                    <a:pt x="0" y="262"/>
                  </a:lnTo>
                  <a:lnTo>
                    <a:pt x="0" y="303"/>
                  </a:lnTo>
                  <a:lnTo>
                    <a:pt x="0" y="331"/>
                  </a:lnTo>
                  <a:lnTo>
                    <a:pt x="0" y="360"/>
                  </a:lnTo>
                  <a:lnTo>
                    <a:pt x="0" y="405"/>
                  </a:lnTo>
                  <a:lnTo>
                    <a:pt x="17" y="433"/>
                  </a:lnTo>
                  <a:lnTo>
                    <a:pt x="29" y="462"/>
                  </a:lnTo>
                  <a:lnTo>
                    <a:pt x="45" y="491"/>
                  </a:lnTo>
                  <a:lnTo>
                    <a:pt x="58" y="519"/>
                  </a:lnTo>
                  <a:lnTo>
                    <a:pt x="74" y="552"/>
                  </a:lnTo>
                  <a:lnTo>
                    <a:pt x="103" y="564"/>
                  </a:lnTo>
                  <a:lnTo>
                    <a:pt x="119" y="593"/>
                  </a:lnTo>
                  <a:lnTo>
                    <a:pt x="147" y="609"/>
                  </a:lnTo>
                  <a:lnTo>
                    <a:pt x="176" y="621"/>
                  </a:lnTo>
                  <a:lnTo>
                    <a:pt x="205" y="638"/>
                  </a:lnTo>
                  <a:lnTo>
                    <a:pt x="233" y="650"/>
                  </a:lnTo>
                  <a:lnTo>
                    <a:pt x="262" y="650"/>
                  </a:lnTo>
                  <a:lnTo>
                    <a:pt x="290" y="666"/>
                  </a:lnTo>
                  <a:lnTo>
                    <a:pt x="335" y="666"/>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9" name="Freeform 127"/>
            <p:cNvSpPr>
              <a:spLocks/>
            </p:cNvSpPr>
            <p:nvPr/>
          </p:nvSpPr>
          <p:spPr bwMode="auto">
            <a:xfrm>
              <a:off x="4649" y="1443"/>
              <a:ext cx="335" cy="348"/>
            </a:xfrm>
            <a:custGeom>
              <a:avLst/>
              <a:gdLst/>
              <a:ahLst/>
              <a:cxnLst>
                <a:cxn ang="0">
                  <a:pos x="319" y="0"/>
                </a:cxn>
                <a:cxn ang="0">
                  <a:pos x="319" y="0"/>
                </a:cxn>
                <a:cxn ang="0">
                  <a:pos x="319" y="29"/>
                </a:cxn>
                <a:cxn ang="0">
                  <a:pos x="319" y="58"/>
                </a:cxn>
                <a:cxn ang="0">
                  <a:pos x="307" y="102"/>
                </a:cxn>
                <a:cxn ang="0">
                  <a:pos x="291" y="131"/>
                </a:cxn>
                <a:cxn ang="0">
                  <a:pos x="274" y="160"/>
                </a:cxn>
                <a:cxn ang="0">
                  <a:pos x="262" y="176"/>
                </a:cxn>
                <a:cxn ang="0">
                  <a:pos x="246" y="205"/>
                </a:cxn>
                <a:cxn ang="0">
                  <a:pos x="233" y="233"/>
                </a:cxn>
                <a:cxn ang="0">
                  <a:pos x="205" y="250"/>
                </a:cxn>
                <a:cxn ang="0">
                  <a:pos x="176" y="262"/>
                </a:cxn>
                <a:cxn ang="0">
                  <a:pos x="143" y="290"/>
                </a:cxn>
                <a:cxn ang="0">
                  <a:pos x="115" y="307"/>
                </a:cxn>
                <a:cxn ang="0">
                  <a:pos x="103" y="307"/>
                </a:cxn>
                <a:cxn ang="0">
                  <a:pos x="58" y="319"/>
                </a:cxn>
                <a:cxn ang="0">
                  <a:pos x="29" y="319"/>
                </a:cxn>
                <a:cxn ang="0">
                  <a:pos x="0" y="319"/>
                </a:cxn>
                <a:cxn ang="0">
                  <a:pos x="0" y="348"/>
                </a:cxn>
                <a:cxn ang="0">
                  <a:pos x="29" y="335"/>
                </a:cxn>
                <a:cxn ang="0">
                  <a:pos x="58" y="335"/>
                </a:cxn>
                <a:cxn ang="0">
                  <a:pos x="103" y="319"/>
                </a:cxn>
                <a:cxn ang="0">
                  <a:pos x="131" y="319"/>
                </a:cxn>
                <a:cxn ang="0">
                  <a:pos x="160" y="307"/>
                </a:cxn>
                <a:cxn ang="0">
                  <a:pos x="188" y="278"/>
                </a:cxn>
                <a:cxn ang="0">
                  <a:pos x="217" y="262"/>
                </a:cxn>
                <a:cxn ang="0">
                  <a:pos x="233" y="250"/>
                </a:cxn>
                <a:cxn ang="0">
                  <a:pos x="262" y="221"/>
                </a:cxn>
                <a:cxn ang="0">
                  <a:pos x="274" y="188"/>
                </a:cxn>
                <a:cxn ang="0">
                  <a:pos x="291" y="160"/>
                </a:cxn>
                <a:cxn ang="0">
                  <a:pos x="319" y="131"/>
                </a:cxn>
                <a:cxn ang="0">
                  <a:pos x="319" y="102"/>
                </a:cxn>
                <a:cxn ang="0">
                  <a:pos x="335" y="74"/>
                </a:cxn>
                <a:cxn ang="0">
                  <a:pos x="335" y="29"/>
                </a:cxn>
                <a:cxn ang="0">
                  <a:pos x="335" y="0"/>
                </a:cxn>
                <a:cxn ang="0">
                  <a:pos x="335" y="0"/>
                </a:cxn>
                <a:cxn ang="0">
                  <a:pos x="319" y="0"/>
                </a:cxn>
              </a:cxnLst>
              <a:rect l="0" t="0" r="r" b="b"/>
              <a:pathLst>
                <a:path w="335" h="348">
                  <a:moveTo>
                    <a:pt x="319" y="0"/>
                  </a:moveTo>
                  <a:lnTo>
                    <a:pt x="319" y="0"/>
                  </a:lnTo>
                  <a:lnTo>
                    <a:pt x="319" y="29"/>
                  </a:lnTo>
                  <a:lnTo>
                    <a:pt x="319" y="58"/>
                  </a:lnTo>
                  <a:lnTo>
                    <a:pt x="307" y="102"/>
                  </a:lnTo>
                  <a:lnTo>
                    <a:pt x="291" y="131"/>
                  </a:lnTo>
                  <a:lnTo>
                    <a:pt x="274" y="160"/>
                  </a:lnTo>
                  <a:lnTo>
                    <a:pt x="262" y="176"/>
                  </a:lnTo>
                  <a:lnTo>
                    <a:pt x="246" y="205"/>
                  </a:lnTo>
                  <a:lnTo>
                    <a:pt x="233" y="233"/>
                  </a:lnTo>
                  <a:lnTo>
                    <a:pt x="205" y="250"/>
                  </a:lnTo>
                  <a:lnTo>
                    <a:pt x="176" y="262"/>
                  </a:lnTo>
                  <a:lnTo>
                    <a:pt x="143" y="290"/>
                  </a:lnTo>
                  <a:lnTo>
                    <a:pt x="115" y="307"/>
                  </a:lnTo>
                  <a:lnTo>
                    <a:pt x="103" y="307"/>
                  </a:lnTo>
                  <a:lnTo>
                    <a:pt x="58" y="319"/>
                  </a:lnTo>
                  <a:lnTo>
                    <a:pt x="29" y="319"/>
                  </a:lnTo>
                  <a:lnTo>
                    <a:pt x="0" y="319"/>
                  </a:lnTo>
                  <a:lnTo>
                    <a:pt x="0" y="348"/>
                  </a:lnTo>
                  <a:lnTo>
                    <a:pt x="29" y="335"/>
                  </a:lnTo>
                  <a:lnTo>
                    <a:pt x="58" y="335"/>
                  </a:lnTo>
                  <a:lnTo>
                    <a:pt x="103" y="319"/>
                  </a:lnTo>
                  <a:lnTo>
                    <a:pt x="131" y="319"/>
                  </a:lnTo>
                  <a:lnTo>
                    <a:pt x="160" y="307"/>
                  </a:lnTo>
                  <a:lnTo>
                    <a:pt x="188" y="278"/>
                  </a:lnTo>
                  <a:lnTo>
                    <a:pt x="217" y="262"/>
                  </a:lnTo>
                  <a:lnTo>
                    <a:pt x="233" y="250"/>
                  </a:lnTo>
                  <a:lnTo>
                    <a:pt x="262" y="221"/>
                  </a:lnTo>
                  <a:lnTo>
                    <a:pt x="274" y="188"/>
                  </a:lnTo>
                  <a:lnTo>
                    <a:pt x="291" y="160"/>
                  </a:lnTo>
                  <a:lnTo>
                    <a:pt x="319" y="131"/>
                  </a:lnTo>
                  <a:lnTo>
                    <a:pt x="319" y="102"/>
                  </a:lnTo>
                  <a:lnTo>
                    <a:pt x="335" y="74"/>
                  </a:lnTo>
                  <a:lnTo>
                    <a:pt x="335" y="29"/>
                  </a:lnTo>
                  <a:lnTo>
                    <a:pt x="335" y="0"/>
                  </a:lnTo>
                  <a:lnTo>
                    <a:pt x="335" y="0"/>
                  </a:lnTo>
                  <a:lnTo>
                    <a:pt x="3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0" name="Freeform 128"/>
            <p:cNvSpPr>
              <a:spLocks/>
            </p:cNvSpPr>
            <p:nvPr/>
          </p:nvSpPr>
          <p:spPr bwMode="auto">
            <a:xfrm>
              <a:off x="4649" y="1096"/>
              <a:ext cx="335" cy="347"/>
            </a:xfrm>
            <a:custGeom>
              <a:avLst/>
              <a:gdLst/>
              <a:ahLst/>
              <a:cxnLst>
                <a:cxn ang="0">
                  <a:pos x="0" y="29"/>
                </a:cxn>
                <a:cxn ang="0">
                  <a:pos x="0" y="29"/>
                </a:cxn>
                <a:cxn ang="0">
                  <a:pos x="29" y="29"/>
                </a:cxn>
                <a:cxn ang="0">
                  <a:pos x="58" y="29"/>
                </a:cxn>
                <a:cxn ang="0">
                  <a:pos x="103" y="45"/>
                </a:cxn>
                <a:cxn ang="0">
                  <a:pos x="115" y="45"/>
                </a:cxn>
                <a:cxn ang="0">
                  <a:pos x="143" y="57"/>
                </a:cxn>
                <a:cxn ang="0">
                  <a:pos x="176" y="74"/>
                </a:cxn>
                <a:cxn ang="0">
                  <a:pos x="205" y="102"/>
                </a:cxn>
                <a:cxn ang="0">
                  <a:pos x="233" y="119"/>
                </a:cxn>
                <a:cxn ang="0">
                  <a:pos x="246" y="147"/>
                </a:cxn>
                <a:cxn ang="0">
                  <a:pos x="262" y="159"/>
                </a:cxn>
                <a:cxn ang="0">
                  <a:pos x="274" y="188"/>
                </a:cxn>
                <a:cxn ang="0">
                  <a:pos x="291" y="217"/>
                </a:cxn>
                <a:cxn ang="0">
                  <a:pos x="307" y="245"/>
                </a:cxn>
                <a:cxn ang="0">
                  <a:pos x="319" y="278"/>
                </a:cxn>
                <a:cxn ang="0">
                  <a:pos x="319" y="319"/>
                </a:cxn>
                <a:cxn ang="0">
                  <a:pos x="319" y="347"/>
                </a:cxn>
                <a:cxn ang="0">
                  <a:pos x="335" y="347"/>
                </a:cxn>
                <a:cxn ang="0">
                  <a:pos x="335" y="319"/>
                </a:cxn>
                <a:cxn ang="0">
                  <a:pos x="335" y="278"/>
                </a:cxn>
                <a:cxn ang="0">
                  <a:pos x="319" y="245"/>
                </a:cxn>
                <a:cxn ang="0">
                  <a:pos x="319" y="217"/>
                </a:cxn>
                <a:cxn ang="0">
                  <a:pos x="291" y="188"/>
                </a:cxn>
                <a:cxn ang="0">
                  <a:pos x="274" y="159"/>
                </a:cxn>
                <a:cxn ang="0">
                  <a:pos x="262" y="131"/>
                </a:cxn>
                <a:cxn ang="0">
                  <a:pos x="233" y="102"/>
                </a:cxn>
                <a:cxn ang="0">
                  <a:pos x="217" y="86"/>
                </a:cxn>
                <a:cxn ang="0">
                  <a:pos x="188" y="57"/>
                </a:cxn>
                <a:cxn ang="0">
                  <a:pos x="160" y="45"/>
                </a:cxn>
                <a:cxn ang="0">
                  <a:pos x="131" y="29"/>
                </a:cxn>
                <a:cxn ang="0">
                  <a:pos x="103" y="16"/>
                </a:cxn>
                <a:cxn ang="0">
                  <a:pos x="58" y="16"/>
                </a:cxn>
                <a:cxn ang="0">
                  <a:pos x="29" y="16"/>
                </a:cxn>
                <a:cxn ang="0">
                  <a:pos x="0" y="0"/>
                </a:cxn>
                <a:cxn ang="0">
                  <a:pos x="0" y="0"/>
                </a:cxn>
                <a:cxn ang="0">
                  <a:pos x="0" y="29"/>
                </a:cxn>
              </a:cxnLst>
              <a:rect l="0" t="0" r="r" b="b"/>
              <a:pathLst>
                <a:path w="335" h="347">
                  <a:moveTo>
                    <a:pt x="0" y="29"/>
                  </a:moveTo>
                  <a:lnTo>
                    <a:pt x="0" y="29"/>
                  </a:lnTo>
                  <a:lnTo>
                    <a:pt x="29" y="29"/>
                  </a:lnTo>
                  <a:lnTo>
                    <a:pt x="58" y="29"/>
                  </a:lnTo>
                  <a:lnTo>
                    <a:pt x="103" y="45"/>
                  </a:lnTo>
                  <a:lnTo>
                    <a:pt x="115" y="45"/>
                  </a:lnTo>
                  <a:lnTo>
                    <a:pt x="143" y="57"/>
                  </a:lnTo>
                  <a:lnTo>
                    <a:pt x="176" y="74"/>
                  </a:lnTo>
                  <a:lnTo>
                    <a:pt x="205" y="102"/>
                  </a:lnTo>
                  <a:lnTo>
                    <a:pt x="233" y="119"/>
                  </a:lnTo>
                  <a:lnTo>
                    <a:pt x="246" y="147"/>
                  </a:lnTo>
                  <a:lnTo>
                    <a:pt x="262" y="159"/>
                  </a:lnTo>
                  <a:lnTo>
                    <a:pt x="274" y="188"/>
                  </a:lnTo>
                  <a:lnTo>
                    <a:pt x="291" y="217"/>
                  </a:lnTo>
                  <a:lnTo>
                    <a:pt x="307" y="245"/>
                  </a:lnTo>
                  <a:lnTo>
                    <a:pt x="319" y="278"/>
                  </a:lnTo>
                  <a:lnTo>
                    <a:pt x="319" y="319"/>
                  </a:lnTo>
                  <a:lnTo>
                    <a:pt x="319" y="347"/>
                  </a:lnTo>
                  <a:lnTo>
                    <a:pt x="335" y="347"/>
                  </a:lnTo>
                  <a:lnTo>
                    <a:pt x="335" y="319"/>
                  </a:lnTo>
                  <a:lnTo>
                    <a:pt x="335" y="278"/>
                  </a:lnTo>
                  <a:lnTo>
                    <a:pt x="319" y="245"/>
                  </a:lnTo>
                  <a:lnTo>
                    <a:pt x="319" y="217"/>
                  </a:lnTo>
                  <a:lnTo>
                    <a:pt x="291" y="188"/>
                  </a:lnTo>
                  <a:lnTo>
                    <a:pt x="274" y="159"/>
                  </a:lnTo>
                  <a:lnTo>
                    <a:pt x="262" y="131"/>
                  </a:lnTo>
                  <a:lnTo>
                    <a:pt x="233" y="102"/>
                  </a:lnTo>
                  <a:lnTo>
                    <a:pt x="217" y="86"/>
                  </a:lnTo>
                  <a:lnTo>
                    <a:pt x="188" y="57"/>
                  </a:lnTo>
                  <a:lnTo>
                    <a:pt x="160" y="45"/>
                  </a:lnTo>
                  <a:lnTo>
                    <a:pt x="131" y="29"/>
                  </a:lnTo>
                  <a:lnTo>
                    <a:pt x="103" y="16"/>
                  </a:lnTo>
                  <a:lnTo>
                    <a:pt x="58" y="16"/>
                  </a:lnTo>
                  <a:lnTo>
                    <a:pt x="29" y="16"/>
                  </a:lnTo>
                  <a:lnTo>
                    <a:pt x="0" y="0"/>
                  </a:lnTo>
                  <a:lnTo>
                    <a:pt x="0" y="0"/>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1" name="Freeform 129"/>
            <p:cNvSpPr>
              <a:spLocks/>
            </p:cNvSpPr>
            <p:nvPr/>
          </p:nvSpPr>
          <p:spPr bwMode="auto">
            <a:xfrm>
              <a:off x="4302" y="1096"/>
              <a:ext cx="347" cy="347"/>
            </a:xfrm>
            <a:custGeom>
              <a:avLst/>
              <a:gdLst/>
              <a:ahLst/>
              <a:cxnLst>
                <a:cxn ang="0">
                  <a:pos x="29" y="347"/>
                </a:cxn>
                <a:cxn ang="0">
                  <a:pos x="29" y="347"/>
                </a:cxn>
                <a:cxn ang="0">
                  <a:pos x="29" y="319"/>
                </a:cxn>
                <a:cxn ang="0">
                  <a:pos x="29" y="278"/>
                </a:cxn>
                <a:cxn ang="0">
                  <a:pos x="41" y="245"/>
                </a:cxn>
                <a:cxn ang="0">
                  <a:pos x="41" y="217"/>
                </a:cxn>
                <a:cxn ang="0">
                  <a:pos x="57" y="188"/>
                </a:cxn>
                <a:cxn ang="0">
                  <a:pos x="70" y="159"/>
                </a:cxn>
                <a:cxn ang="0">
                  <a:pos x="98" y="147"/>
                </a:cxn>
                <a:cxn ang="0">
                  <a:pos x="115" y="119"/>
                </a:cxn>
                <a:cxn ang="0">
                  <a:pos x="143" y="102"/>
                </a:cxn>
                <a:cxn ang="0">
                  <a:pos x="159" y="74"/>
                </a:cxn>
                <a:cxn ang="0">
                  <a:pos x="188" y="57"/>
                </a:cxn>
                <a:cxn ang="0">
                  <a:pos x="217" y="45"/>
                </a:cxn>
                <a:cxn ang="0">
                  <a:pos x="245" y="45"/>
                </a:cxn>
                <a:cxn ang="0">
                  <a:pos x="274" y="29"/>
                </a:cxn>
                <a:cxn ang="0">
                  <a:pos x="302" y="29"/>
                </a:cxn>
                <a:cxn ang="0">
                  <a:pos x="347" y="29"/>
                </a:cxn>
                <a:cxn ang="0">
                  <a:pos x="347" y="0"/>
                </a:cxn>
                <a:cxn ang="0">
                  <a:pos x="302" y="16"/>
                </a:cxn>
                <a:cxn ang="0">
                  <a:pos x="274" y="16"/>
                </a:cxn>
                <a:cxn ang="0">
                  <a:pos x="245" y="16"/>
                </a:cxn>
                <a:cxn ang="0">
                  <a:pos x="217" y="29"/>
                </a:cxn>
                <a:cxn ang="0">
                  <a:pos x="188" y="45"/>
                </a:cxn>
                <a:cxn ang="0">
                  <a:pos x="159" y="57"/>
                </a:cxn>
                <a:cxn ang="0">
                  <a:pos x="131" y="86"/>
                </a:cxn>
                <a:cxn ang="0">
                  <a:pos x="98" y="102"/>
                </a:cxn>
                <a:cxn ang="0">
                  <a:pos x="86" y="131"/>
                </a:cxn>
                <a:cxn ang="0">
                  <a:pos x="57" y="159"/>
                </a:cxn>
                <a:cxn ang="0">
                  <a:pos x="41" y="188"/>
                </a:cxn>
                <a:cxn ang="0">
                  <a:pos x="29" y="217"/>
                </a:cxn>
                <a:cxn ang="0">
                  <a:pos x="12" y="245"/>
                </a:cxn>
                <a:cxn ang="0">
                  <a:pos x="12" y="278"/>
                </a:cxn>
                <a:cxn ang="0">
                  <a:pos x="12" y="319"/>
                </a:cxn>
                <a:cxn ang="0">
                  <a:pos x="0" y="347"/>
                </a:cxn>
                <a:cxn ang="0">
                  <a:pos x="0" y="347"/>
                </a:cxn>
                <a:cxn ang="0">
                  <a:pos x="29" y="347"/>
                </a:cxn>
              </a:cxnLst>
              <a:rect l="0" t="0" r="r" b="b"/>
              <a:pathLst>
                <a:path w="347" h="347">
                  <a:moveTo>
                    <a:pt x="29" y="347"/>
                  </a:moveTo>
                  <a:lnTo>
                    <a:pt x="29" y="347"/>
                  </a:lnTo>
                  <a:lnTo>
                    <a:pt x="29" y="319"/>
                  </a:lnTo>
                  <a:lnTo>
                    <a:pt x="29" y="278"/>
                  </a:lnTo>
                  <a:lnTo>
                    <a:pt x="41" y="245"/>
                  </a:lnTo>
                  <a:lnTo>
                    <a:pt x="41" y="217"/>
                  </a:lnTo>
                  <a:lnTo>
                    <a:pt x="57" y="188"/>
                  </a:lnTo>
                  <a:lnTo>
                    <a:pt x="70" y="159"/>
                  </a:lnTo>
                  <a:lnTo>
                    <a:pt x="98" y="147"/>
                  </a:lnTo>
                  <a:lnTo>
                    <a:pt x="115" y="119"/>
                  </a:lnTo>
                  <a:lnTo>
                    <a:pt x="143" y="102"/>
                  </a:lnTo>
                  <a:lnTo>
                    <a:pt x="159" y="74"/>
                  </a:lnTo>
                  <a:lnTo>
                    <a:pt x="188" y="57"/>
                  </a:lnTo>
                  <a:lnTo>
                    <a:pt x="217" y="45"/>
                  </a:lnTo>
                  <a:lnTo>
                    <a:pt x="245" y="45"/>
                  </a:lnTo>
                  <a:lnTo>
                    <a:pt x="274" y="29"/>
                  </a:lnTo>
                  <a:lnTo>
                    <a:pt x="302" y="29"/>
                  </a:lnTo>
                  <a:lnTo>
                    <a:pt x="347" y="29"/>
                  </a:lnTo>
                  <a:lnTo>
                    <a:pt x="347" y="0"/>
                  </a:lnTo>
                  <a:lnTo>
                    <a:pt x="302" y="16"/>
                  </a:lnTo>
                  <a:lnTo>
                    <a:pt x="274" y="16"/>
                  </a:lnTo>
                  <a:lnTo>
                    <a:pt x="245" y="16"/>
                  </a:lnTo>
                  <a:lnTo>
                    <a:pt x="217" y="29"/>
                  </a:lnTo>
                  <a:lnTo>
                    <a:pt x="188" y="45"/>
                  </a:lnTo>
                  <a:lnTo>
                    <a:pt x="159" y="57"/>
                  </a:lnTo>
                  <a:lnTo>
                    <a:pt x="131" y="86"/>
                  </a:lnTo>
                  <a:lnTo>
                    <a:pt x="98" y="102"/>
                  </a:lnTo>
                  <a:lnTo>
                    <a:pt x="86" y="131"/>
                  </a:lnTo>
                  <a:lnTo>
                    <a:pt x="57" y="159"/>
                  </a:lnTo>
                  <a:lnTo>
                    <a:pt x="41" y="188"/>
                  </a:lnTo>
                  <a:lnTo>
                    <a:pt x="29" y="217"/>
                  </a:lnTo>
                  <a:lnTo>
                    <a:pt x="12" y="245"/>
                  </a:lnTo>
                  <a:lnTo>
                    <a:pt x="12" y="278"/>
                  </a:lnTo>
                  <a:lnTo>
                    <a:pt x="12" y="319"/>
                  </a:lnTo>
                  <a:lnTo>
                    <a:pt x="0" y="347"/>
                  </a:lnTo>
                  <a:lnTo>
                    <a:pt x="0" y="347"/>
                  </a:lnTo>
                  <a:lnTo>
                    <a:pt x="29" y="3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2" name="Freeform 130"/>
            <p:cNvSpPr>
              <a:spLocks/>
            </p:cNvSpPr>
            <p:nvPr/>
          </p:nvSpPr>
          <p:spPr bwMode="auto">
            <a:xfrm>
              <a:off x="4302" y="1443"/>
              <a:ext cx="347" cy="348"/>
            </a:xfrm>
            <a:custGeom>
              <a:avLst/>
              <a:gdLst/>
              <a:ahLst/>
              <a:cxnLst>
                <a:cxn ang="0">
                  <a:pos x="347" y="319"/>
                </a:cxn>
                <a:cxn ang="0">
                  <a:pos x="347" y="319"/>
                </a:cxn>
                <a:cxn ang="0">
                  <a:pos x="302" y="319"/>
                </a:cxn>
                <a:cxn ang="0">
                  <a:pos x="274" y="319"/>
                </a:cxn>
                <a:cxn ang="0">
                  <a:pos x="245" y="307"/>
                </a:cxn>
                <a:cxn ang="0">
                  <a:pos x="217" y="307"/>
                </a:cxn>
                <a:cxn ang="0">
                  <a:pos x="188" y="290"/>
                </a:cxn>
                <a:cxn ang="0">
                  <a:pos x="159" y="262"/>
                </a:cxn>
                <a:cxn ang="0">
                  <a:pos x="143" y="250"/>
                </a:cxn>
                <a:cxn ang="0">
                  <a:pos x="115" y="233"/>
                </a:cxn>
                <a:cxn ang="0">
                  <a:pos x="98" y="205"/>
                </a:cxn>
                <a:cxn ang="0">
                  <a:pos x="70" y="176"/>
                </a:cxn>
                <a:cxn ang="0">
                  <a:pos x="57" y="160"/>
                </a:cxn>
                <a:cxn ang="0">
                  <a:pos x="41" y="131"/>
                </a:cxn>
                <a:cxn ang="0">
                  <a:pos x="41" y="102"/>
                </a:cxn>
                <a:cxn ang="0">
                  <a:pos x="29" y="74"/>
                </a:cxn>
                <a:cxn ang="0">
                  <a:pos x="29" y="29"/>
                </a:cxn>
                <a:cxn ang="0">
                  <a:pos x="29" y="0"/>
                </a:cxn>
                <a:cxn ang="0">
                  <a:pos x="0" y="0"/>
                </a:cxn>
                <a:cxn ang="0">
                  <a:pos x="12" y="29"/>
                </a:cxn>
                <a:cxn ang="0">
                  <a:pos x="12" y="74"/>
                </a:cxn>
                <a:cxn ang="0">
                  <a:pos x="12" y="102"/>
                </a:cxn>
                <a:cxn ang="0">
                  <a:pos x="29" y="131"/>
                </a:cxn>
                <a:cxn ang="0">
                  <a:pos x="41" y="160"/>
                </a:cxn>
                <a:cxn ang="0">
                  <a:pos x="57" y="188"/>
                </a:cxn>
                <a:cxn ang="0">
                  <a:pos x="86" y="221"/>
                </a:cxn>
                <a:cxn ang="0">
                  <a:pos x="98" y="250"/>
                </a:cxn>
                <a:cxn ang="0">
                  <a:pos x="131" y="262"/>
                </a:cxn>
                <a:cxn ang="0">
                  <a:pos x="159" y="278"/>
                </a:cxn>
                <a:cxn ang="0">
                  <a:pos x="188" y="307"/>
                </a:cxn>
                <a:cxn ang="0">
                  <a:pos x="217" y="319"/>
                </a:cxn>
                <a:cxn ang="0">
                  <a:pos x="245" y="319"/>
                </a:cxn>
                <a:cxn ang="0">
                  <a:pos x="274" y="335"/>
                </a:cxn>
                <a:cxn ang="0">
                  <a:pos x="302" y="335"/>
                </a:cxn>
                <a:cxn ang="0">
                  <a:pos x="347" y="348"/>
                </a:cxn>
                <a:cxn ang="0">
                  <a:pos x="347" y="348"/>
                </a:cxn>
                <a:cxn ang="0">
                  <a:pos x="347" y="319"/>
                </a:cxn>
              </a:cxnLst>
              <a:rect l="0" t="0" r="r" b="b"/>
              <a:pathLst>
                <a:path w="347" h="348">
                  <a:moveTo>
                    <a:pt x="347" y="319"/>
                  </a:moveTo>
                  <a:lnTo>
                    <a:pt x="347" y="319"/>
                  </a:lnTo>
                  <a:lnTo>
                    <a:pt x="302" y="319"/>
                  </a:lnTo>
                  <a:lnTo>
                    <a:pt x="274" y="319"/>
                  </a:lnTo>
                  <a:lnTo>
                    <a:pt x="245" y="307"/>
                  </a:lnTo>
                  <a:lnTo>
                    <a:pt x="217" y="307"/>
                  </a:lnTo>
                  <a:lnTo>
                    <a:pt x="188" y="290"/>
                  </a:lnTo>
                  <a:lnTo>
                    <a:pt x="159" y="262"/>
                  </a:lnTo>
                  <a:lnTo>
                    <a:pt x="143" y="250"/>
                  </a:lnTo>
                  <a:lnTo>
                    <a:pt x="115" y="233"/>
                  </a:lnTo>
                  <a:lnTo>
                    <a:pt x="98" y="205"/>
                  </a:lnTo>
                  <a:lnTo>
                    <a:pt x="70" y="176"/>
                  </a:lnTo>
                  <a:lnTo>
                    <a:pt x="57" y="160"/>
                  </a:lnTo>
                  <a:lnTo>
                    <a:pt x="41" y="131"/>
                  </a:lnTo>
                  <a:lnTo>
                    <a:pt x="41" y="102"/>
                  </a:lnTo>
                  <a:lnTo>
                    <a:pt x="29" y="74"/>
                  </a:lnTo>
                  <a:lnTo>
                    <a:pt x="29" y="29"/>
                  </a:lnTo>
                  <a:lnTo>
                    <a:pt x="29" y="0"/>
                  </a:lnTo>
                  <a:lnTo>
                    <a:pt x="0" y="0"/>
                  </a:lnTo>
                  <a:lnTo>
                    <a:pt x="12" y="29"/>
                  </a:lnTo>
                  <a:lnTo>
                    <a:pt x="12" y="74"/>
                  </a:lnTo>
                  <a:lnTo>
                    <a:pt x="12" y="102"/>
                  </a:lnTo>
                  <a:lnTo>
                    <a:pt x="29" y="131"/>
                  </a:lnTo>
                  <a:lnTo>
                    <a:pt x="41" y="160"/>
                  </a:lnTo>
                  <a:lnTo>
                    <a:pt x="57" y="188"/>
                  </a:lnTo>
                  <a:lnTo>
                    <a:pt x="86" y="221"/>
                  </a:lnTo>
                  <a:lnTo>
                    <a:pt x="98" y="250"/>
                  </a:lnTo>
                  <a:lnTo>
                    <a:pt x="131" y="262"/>
                  </a:lnTo>
                  <a:lnTo>
                    <a:pt x="159" y="278"/>
                  </a:lnTo>
                  <a:lnTo>
                    <a:pt x="188" y="307"/>
                  </a:lnTo>
                  <a:lnTo>
                    <a:pt x="217" y="319"/>
                  </a:lnTo>
                  <a:lnTo>
                    <a:pt x="245" y="319"/>
                  </a:lnTo>
                  <a:lnTo>
                    <a:pt x="274" y="335"/>
                  </a:lnTo>
                  <a:lnTo>
                    <a:pt x="302" y="335"/>
                  </a:lnTo>
                  <a:lnTo>
                    <a:pt x="347" y="348"/>
                  </a:lnTo>
                  <a:lnTo>
                    <a:pt x="347" y="348"/>
                  </a:lnTo>
                  <a:lnTo>
                    <a:pt x="347"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3" name="Freeform 131"/>
            <p:cNvSpPr>
              <a:spLocks/>
            </p:cNvSpPr>
            <p:nvPr/>
          </p:nvSpPr>
          <p:spPr bwMode="auto">
            <a:xfrm>
              <a:off x="4502" y="1574"/>
              <a:ext cx="147" cy="74"/>
            </a:xfrm>
            <a:custGeom>
              <a:avLst/>
              <a:gdLst/>
              <a:ahLst/>
              <a:cxnLst>
                <a:cxn ang="0">
                  <a:pos x="147" y="57"/>
                </a:cxn>
                <a:cxn ang="0">
                  <a:pos x="147" y="57"/>
                </a:cxn>
                <a:cxn ang="0">
                  <a:pos x="102" y="45"/>
                </a:cxn>
                <a:cxn ang="0">
                  <a:pos x="74" y="45"/>
                </a:cxn>
                <a:cxn ang="0">
                  <a:pos x="62" y="45"/>
                </a:cxn>
                <a:cxn ang="0">
                  <a:pos x="29" y="29"/>
                </a:cxn>
                <a:cxn ang="0">
                  <a:pos x="29" y="16"/>
                </a:cxn>
                <a:cxn ang="0">
                  <a:pos x="17" y="0"/>
                </a:cxn>
                <a:cxn ang="0">
                  <a:pos x="17" y="0"/>
                </a:cxn>
                <a:cxn ang="0">
                  <a:pos x="17" y="0"/>
                </a:cxn>
                <a:cxn ang="0">
                  <a:pos x="0" y="0"/>
                </a:cxn>
                <a:cxn ang="0">
                  <a:pos x="0" y="16"/>
                </a:cxn>
                <a:cxn ang="0">
                  <a:pos x="0" y="16"/>
                </a:cxn>
                <a:cxn ang="0">
                  <a:pos x="17" y="29"/>
                </a:cxn>
                <a:cxn ang="0">
                  <a:pos x="29" y="45"/>
                </a:cxn>
                <a:cxn ang="0">
                  <a:pos x="45" y="45"/>
                </a:cxn>
                <a:cxn ang="0">
                  <a:pos x="74" y="57"/>
                </a:cxn>
                <a:cxn ang="0">
                  <a:pos x="102" y="74"/>
                </a:cxn>
                <a:cxn ang="0">
                  <a:pos x="147" y="74"/>
                </a:cxn>
                <a:cxn ang="0">
                  <a:pos x="147" y="74"/>
                </a:cxn>
                <a:cxn ang="0">
                  <a:pos x="147" y="57"/>
                </a:cxn>
              </a:cxnLst>
              <a:rect l="0" t="0" r="r" b="b"/>
              <a:pathLst>
                <a:path w="147" h="74">
                  <a:moveTo>
                    <a:pt x="147" y="57"/>
                  </a:moveTo>
                  <a:lnTo>
                    <a:pt x="147" y="57"/>
                  </a:lnTo>
                  <a:lnTo>
                    <a:pt x="102" y="45"/>
                  </a:lnTo>
                  <a:lnTo>
                    <a:pt x="74" y="45"/>
                  </a:lnTo>
                  <a:lnTo>
                    <a:pt x="62" y="45"/>
                  </a:lnTo>
                  <a:lnTo>
                    <a:pt x="29" y="29"/>
                  </a:lnTo>
                  <a:lnTo>
                    <a:pt x="29" y="16"/>
                  </a:lnTo>
                  <a:lnTo>
                    <a:pt x="17" y="0"/>
                  </a:lnTo>
                  <a:lnTo>
                    <a:pt x="17" y="0"/>
                  </a:lnTo>
                  <a:lnTo>
                    <a:pt x="17" y="0"/>
                  </a:lnTo>
                  <a:lnTo>
                    <a:pt x="0" y="0"/>
                  </a:lnTo>
                  <a:lnTo>
                    <a:pt x="0" y="16"/>
                  </a:lnTo>
                  <a:lnTo>
                    <a:pt x="0" y="16"/>
                  </a:lnTo>
                  <a:lnTo>
                    <a:pt x="17" y="29"/>
                  </a:lnTo>
                  <a:lnTo>
                    <a:pt x="29" y="45"/>
                  </a:lnTo>
                  <a:lnTo>
                    <a:pt x="45" y="45"/>
                  </a:lnTo>
                  <a:lnTo>
                    <a:pt x="74" y="57"/>
                  </a:lnTo>
                  <a:lnTo>
                    <a:pt x="102" y="74"/>
                  </a:lnTo>
                  <a:lnTo>
                    <a:pt x="147" y="74"/>
                  </a:lnTo>
                  <a:lnTo>
                    <a:pt x="147" y="74"/>
                  </a:lnTo>
                  <a:lnTo>
                    <a:pt x="147"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4" name="Freeform 132"/>
            <p:cNvSpPr>
              <a:spLocks/>
            </p:cNvSpPr>
            <p:nvPr/>
          </p:nvSpPr>
          <p:spPr bwMode="auto">
            <a:xfrm>
              <a:off x="4649" y="1574"/>
              <a:ext cx="160" cy="74"/>
            </a:xfrm>
            <a:custGeom>
              <a:avLst/>
              <a:gdLst/>
              <a:ahLst/>
              <a:cxnLst>
                <a:cxn ang="0">
                  <a:pos x="143" y="0"/>
                </a:cxn>
                <a:cxn ang="0">
                  <a:pos x="143" y="0"/>
                </a:cxn>
                <a:cxn ang="0">
                  <a:pos x="131" y="0"/>
                </a:cxn>
                <a:cxn ang="0">
                  <a:pos x="131" y="16"/>
                </a:cxn>
                <a:cxn ang="0">
                  <a:pos x="115" y="29"/>
                </a:cxn>
                <a:cxn ang="0">
                  <a:pos x="86" y="45"/>
                </a:cxn>
                <a:cxn ang="0">
                  <a:pos x="74" y="45"/>
                </a:cxn>
                <a:cxn ang="0">
                  <a:pos x="45" y="45"/>
                </a:cxn>
                <a:cxn ang="0">
                  <a:pos x="0" y="57"/>
                </a:cxn>
                <a:cxn ang="0">
                  <a:pos x="0" y="74"/>
                </a:cxn>
                <a:cxn ang="0">
                  <a:pos x="45" y="74"/>
                </a:cxn>
                <a:cxn ang="0">
                  <a:pos x="74" y="57"/>
                </a:cxn>
                <a:cxn ang="0">
                  <a:pos x="103" y="45"/>
                </a:cxn>
                <a:cxn ang="0">
                  <a:pos x="115" y="45"/>
                </a:cxn>
                <a:cxn ang="0">
                  <a:pos x="131" y="29"/>
                </a:cxn>
                <a:cxn ang="0">
                  <a:pos x="143" y="16"/>
                </a:cxn>
                <a:cxn ang="0">
                  <a:pos x="143" y="16"/>
                </a:cxn>
                <a:cxn ang="0">
                  <a:pos x="160" y="0"/>
                </a:cxn>
                <a:cxn ang="0">
                  <a:pos x="143" y="0"/>
                </a:cxn>
              </a:cxnLst>
              <a:rect l="0" t="0" r="r" b="b"/>
              <a:pathLst>
                <a:path w="160" h="74">
                  <a:moveTo>
                    <a:pt x="143" y="0"/>
                  </a:moveTo>
                  <a:lnTo>
                    <a:pt x="143" y="0"/>
                  </a:lnTo>
                  <a:lnTo>
                    <a:pt x="131" y="0"/>
                  </a:lnTo>
                  <a:lnTo>
                    <a:pt x="131" y="16"/>
                  </a:lnTo>
                  <a:lnTo>
                    <a:pt x="115" y="29"/>
                  </a:lnTo>
                  <a:lnTo>
                    <a:pt x="86" y="45"/>
                  </a:lnTo>
                  <a:lnTo>
                    <a:pt x="74" y="45"/>
                  </a:lnTo>
                  <a:lnTo>
                    <a:pt x="45" y="45"/>
                  </a:lnTo>
                  <a:lnTo>
                    <a:pt x="0" y="57"/>
                  </a:lnTo>
                  <a:lnTo>
                    <a:pt x="0" y="74"/>
                  </a:lnTo>
                  <a:lnTo>
                    <a:pt x="45" y="74"/>
                  </a:lnTo>
                  <a:lnTo>
                    <a:pt x="74" y="57"/>
                  </a:lnTo>
                  <a:lnTo>
                    <a:pt x="103" y="45"/>
                  </a:lnTo>
                  <a:lnTo>
                    <a:pt x="115" y="45"/>
                  </a:lnTo>
                  <a:lnTo>
                    <a:pt x="131" y="29"/>
                  </a:lnTo>
                  <a:lnTo>
                    <a:pt x="143" y="16"/>
                  </a:lnTo>
                  <a:lnTo>
                    <a:pt x="143" y="16"/>
                  </a:lnTo>
                  <a:lnTo>
                    <a:pt x="160" y="0"/>
                  </a:lnTo>
                  <a:lnTo>
                    <a:pt x="1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5" name="Freeform 133"/>
            <p:cNvSpPr>
              <a:spLocks/>
            </p:cNvSpPr>
            <p:nvPr/>
          </p:nvSpPr>
          <p:spPr bwMode="auto">
            <a:xfrm>
              <a:off x="4592" y="1472"/>
              <a:ext cx="102" cy="73"/>
            </a:xfrm>
            <a:custGeom>
              <a:avLst/>
              <a:gdLst/>
              <a:ahLst/>
              <a:cxnLst>
                <a:cxn ang="0">
                  <a:pos x="0" y="0"/>
                </a:cxn>
                <a:cxn ang="0">
                  <a:pos x="0" y="16"/>
                </a:cxn>
                <a:cxn ang="0">
                  <a:pos x="0" y="29"/>
                </a:cxn>
                <a:cxn ang="0">
                  <a:pos x="0" y="45"/>
                </a:cxn>
                <a:cxn ang="0">
                  <a:pos x="12" y="45"/>
                </a:cxn>
                <a:cxn ang="0">
                  <a:pos x="12" y="61"/>
                </a:cxn>
                <a:cxn ang="0">
                  <a:pos x="29" y="61"/>
                </a:cxn>
                <a:cxn ang="0">
                  <a:pos x="41" y="73"/>
                </a:cxn>
                <a:cxn ang="0">
                  <a:pos x="41" y="73"/>
                </a:cxn>
                <a:cxn ang="0">
                  <a:pos x="57" y="73"/>
                </a:cxn>
                <a:cxn ang="0">
                  <a:pos x="70" y="61"/>
                </a:cxn>
                <a:cxn ang="0">
                  <a:pos x="86" y="61"/>
                </a:cxn>
                <a:cxn ang="0">
                  <a:pos x="86" y="45"/>
                </a:cxn>
                <a:cxn ang="0">
                  <a:pos x="102" y="45"/>
                </a:cxn>
                <a:cxn ang="0">
                  <a:pos x="102" y="29"/>
                </a:cxn>
                <a:cxn ang="0">
                  <a:pos x="102" y="16"/>
                </a:cxn>
                <a:cxn ang="0">
                  <a:pos x="102" y="0"/>
                </a:cxn>
                <a:cxn ang="0">
                  <a:pos x="0" y="0"/>
                </a:cxn>
              </a:cxnLst>
              <a:rect l="0" t="0" r="r" b="b"/>
              <a:pathLst>
                <a:path w="102" h="73">
                  <a:moveTo>
                    <a:pt x="0" y="0"/>
                  </a:moveTo>
                  <a:lnTo>
                    <a:pt x="0" y="16"/>
                  </a:lnTo>
                  <a:lnTo>
                    <a:pt x="0" y="29"/>
                  </a:lnTo>
                  <a:lnTo>
                    <a:pt x="0" y="45"/>
                  </a:lnTo>
                  <a:lnTo>
                    <a:pt x="12" y="45"/>
                  </a:lnTo>
                  <a:lnTo>
                    <a:pt x="12" y="61"/>
                  </a:lnTo>
                  <a:lnTo>
                    <a:pt x="29" y="61"/>
                  </a:lnTo>
                  <a:lnTo>
                    <a:pt x="41" y="73"/>
                  </a:lnTo>
                  <a:lnTo>
                    <a:pt x="41" y="73"/>
                  </a:lnTo>
                  <a:lnTo>
                    <a:pt x="57" y="73"/>
                  </a:lnTo>
                  <a:lnTo>
                    <a:pt x="70" y="61"/>
                  </a:lnTo>
                  <a:lnTo>
                    <a:pt x="86" y="61"/>
                  </a:lnTo>
                  <a:lnTo>
                    <a:pt x="86" y="45"/>
                  </a:lnTo>
                  <a:lnTo>
                    <a:pt x="102" y="45"/>
                  </a:lnTo>
                  <a:lnTo>
                    <a:pt x="102" y="29"/>
                  </a:lnTo>
                  <a:lnTo>
                    <a:pt x="102" y="16"/>
                  </a:lnTo>
                  <a:lnTo>
                    <a:pt x="102" y="0"/>
                  </a:lnTo>
                  <a:lnTo>
                    <a:pt x="0" y="0"/>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6" name="Freeform 134"/>
            <p:cNvSpPr>
              <a:spLocks/>
            </p:cNvSpPr>
            <p:nvPr/>
          </p:nvSpPr>
          <p:spPr bwMode="auto">
            <a:xfrm>
              <a:off x="4576" y="1472"/>
              <a:ext cx="57" cy="73"/>
            </a:xfrm>
            <a:custGeom>
              <a:avLst/>
              <a:gdLst/>
              <a:ahLst/>
              <a:cxnLst>
                <a:cxn ang="0">
                  <a:pos x="57" y="61"/>
                </a:cxn>
                <a:cxn ang="0">
                  <a:pos x="57" y="61"/>
                </a:cxn>
                <a:cxn ang="0">
                  <a:pos x="57" y="61"/>
                </a:cxn>
                <a:cxn ang="0">
                  <a:pos x="45" y="61"/>
                </a:cxn>
                <a:cxn ang="0">
                  <a:pos x="45" y="45"/>
                </a:cxn>
                <a:cxn ang="0">
                  <a:pos x="28" y="45"/>
                </a:cxn>
                <a:cxn ang="0">
                  <a:pos x="28" y="45"/>
                </a:cxn>
                <a:cxn ang="0">
                  <a:pos x="16" y="29"/>
                </a:cxn>
                <a:cxn ang="0">
                  <a:pos x="16" y="16"/>
                </a:cxn>
                <a:cxn ang="0">
                  <a:pos x="16" y="0"/>
                </a:cxn>
                <a:cxn ang="0">
                  <a:pos x="0" y="0"/>
                </a:cxn>
                <a:cxn ang="0">
                  <a:pos x="0" y="16"/>
                </a:cxn>
                <a:cxn ang="0">
                  <a:pos x="0" y="29"/>
                </a:cxn>
                <a:cxn ang="0">
                  <a:pos x="16" y="45"/>
                </a:cxn>
                <a:cxn ang="0">
                  <a:pos x="16" y="61"/>
                </a:cxn>
                <a:cxn ang="0">
                  <a:pos x="28" y="61"/>
                </a:cxn>
                <a:cxn ang="0">
                  <a:pos x="45" y="73"/>
                </a:cxn>
                <a:cxn ang="0">
                  <a:pos x="45" y="73"/>
                </a:cxn>
                <a:cxn ang="0">
                  <a:pos x="57" y="73"/>
                </a:cxn>
                <a:cxn ang="0">
                  <a:pos x="57" y="73"/>
                </a:cxn>
                <a:cxn ang="0">
                  <a:pos x="57" y="61"/>
                </a:cxn>
              </a:cxnLst>
              <a:rect l="0" t="0" r="r" b="b"/>
              <a:pathLst>
                <a:path w="57" h="73">
                  <a:moveTo>
                    <a:pt x="57" y="61"/>
                  </a:moveTo>
                  <a:lnTo>
                    <a:pt x="57" y="61"/>
                  </a:lnTo>
                  <a:lnTo>
                    <a:pt x="57" y="61"/>
                  </a:lnTo>
                  <a:lnTo>
                    <a:pt x="45" y="61"/>
                  </a:lnTo>
                  <a:lnTo>
                    <a:pt x="45" y="45"/>
                  </a:lnTo>
                  <a:lnTo>
                    <a:pt x="28" y="45"/>
                  </a:lnTo>
                  <a:lnTo>
                    <a:pt x="28" y="45"/>
                  </a:lnTo>
                  <a:lnTo>
                    <a:pt x="16" y="29"/>
                  </a:lnTo>
                  <a:lnTo>
                    <a:pt x="16" y="16"/>
                  </a:lnTo>
                  <a:lnTo>
                    <a:pt x="16" y="0"/>
                  </a:lnTo>
                  <a:lnTo>
                    <a:pt x="0" y="0"/>
                  </a:lnTo>
                  <a:lnTo>
                    <a:pt x="0" y="16"/>
                  </a:lnTo>
                  <a:lnTo>
                    <a:pt x="0" y="29"/>
                  </a:lnTo>
                  <a:lnTo>
                    <a:pt x="16" y="45"/>
                  </a:lnTo>
                  <a:lnTo>
                    <a:pt x="16" y="61"/>
                  </a:lnTo>
                  <a:lnTo>
                    <a:pt x="28" y="61"/>
                  </a:lnTo>
                  <a:lnTo>
                    <a:pt x="45" y="73"/>
                  </a:lnTo>
                  <a:lnTo>
                    <a:pt x="45" y="73"/>
                  </a:lnTo>
                  <a:lnTo>
                    <a:pt x="57" y="73"/>
                  </a:lnTo>
                  <a:lnTo>
                    <a:pt x="57" y="73"/>
                  </a:lnTo>
                  <a:lnTo>
                    <a:pt x="57"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7" name="Freeform 135"/>
            <p:cNvSpPr>
              <a:spLocks/>
            </p:cNvSpPr>
            <p:nvPr/>
          </p:nvSpPr>
          <p:spPr bwMode="auto">
            <a:xfrm>
              <a:off x="4633" y="1472"/>
              <a:ext cx="74" cy="73"/>
            </a:xfrm>
            <a:custGeom>
              <a:avLst/>
              <a:gdLst/>
              <a:ahLst/>
              <a:cxnLst>
                <a:cxn ang="0">
                  <a:pos x="61" y="0"/>
                </a:cxn>
                <a:cxn ang="0">
                  <a:pos x="61" y="16"/>
                </a:cxn>
                <a:cxn ang="0">
                  <a:pos x="45" y="29"/>
                </a:cxn>
                <a:cxn ang="0">
                  <a:pos x="45" y="45"/>
                </a:cxn>
                <a:cxn ang="0">
                  <a:pos x="45" y="45"/>
                </a:cxn>
                <a:cxn ang="0">
                  <a:pos x="29" y="45"/>
                </a:cxn>
                <a:cxn ang="0">
                  <a:pos x="29" y="61"/>
                </a:cxn>
                <a:cxn ang="0">
                  <a:pos x="16" y="61"/>
                </a:cxn>
                <a:cxn ang="0">
                  <a:pos x="0" y="61"/>
                </a:cxn>
                <a:cxn ang="0">
                  <a:pos x="0" y="73"/>
                </a:cxn>
                <a:cxn ang="0">
                  <a:pos x="16" y="73"/>
                </a:cxn>
                <a:cxn ang="0">
                  <a:pos x="29" y="73"/>
                </a:cxn>
                <a:cxn ang="0">
                  <a:pos x="45" y="61"/>
                </a:cxn>
                <a:cxn ang="0">
                  <a:pos x="61" y="61"/>
                </a:cxn>
                <a:cxn ang="0">
                  <a:pos x="61" y="45"/>
                </a:cxn>
                <a:cxn ang="0">
                  <a:pos x="74" y="29"/>
                </a:cxn>
                <a:cxn ang="0">
                  <a:pos x="74" y="16"/>
                </a:cxn>
                <a:cxn ang="0">
                  <a:pos x="74" y="0"/>
                </a:cxn>
                <a:cxn ang="0">
                  <a:pos x="61" y="0"/>
                </a:cxn>
              </a:cxnLst>
              <a:rect l="0" t="0" r="r" b="b"/>
              <a:pathLst>
                <a:path w="74" h="73">
                  <a:moveTo>
                    <a:pt x="61" y="0"/>
                  </a:moveTo>
                  <a:lnTo>
                    <a:pt x="61" y="16"/>
                  </a:lnTo>
                  <a:lnTo>
                    <a:pt x="45" y="29"/>
                  </a:lnTo>
                  <a:lnTo>
                    <a:pt x="45" y="45"/>
                  </a:lnTo>
                  <a:lnTo>
                    <a:pt x="45" y="45"/>
                  </a:lnTo>
                  <a:lnTo>
                    <a:pt x="29" y="45"/>
                  </a:lnTo>
                  <a:lnTo>
                    <a:pt x="29" y="61"/>
                  </a:lnTo>
                  <a:lnTo>
                    <a:pt x="16" y="61"/>
                  </a:lnTo>
                  <a:lnTo>
                    <a:pt x="0" y="61"/>
                  </a:lnTo>
                  <a:lnTo>
                    <a:pt x="0" y="73"/>
                  </a:lnTo>
                  <a:lnTo>
                    <a:pt x="16" y="73"/>
                  </a:lnTo>
                  <a:lnTo>
                    <a:pt x="29" y="73"/>
                  </a:lnTo>
                  <a:lnTo>
                    <a:pt x="45" y="61"/>
                  </a:lnTo>
                  <a:lnTo>
                    <a:pt x="61" y="61"/>
                  </a:lnTo>
                  <a:lnTo>
                    <a:pt x="61" y="45"/>
                  </a:lnTo>
                  <a:lnTo>
                    <a:pt x="74" y="29"/>
                  </a:lnTo>
                  <a:lnTo>
                    <a:pt x="74" y="16"/>
                  </a:lnTo>
                  <a:lnTo>
                    <a:pt x="74" y="0"/>
                  </a:lnTo>
                  <a:lnTo>
                    <a:pt x="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8" name="Freeform 136"/>
            <p:cNvSpPr>
              <a:spLocks/>
            </p:cNvSpPr>
            <p:nvPr/>
          </p:nvSpPr>
          <p:spPr bwMode="auto">
            <a:xfrm>
              <a:off x="4564" y="1374"/>
              <a:ext cx="40" cy="57"/>
            </a:xfrm>
            <a:custGeom>
              <a:avLst/>
              <a:gdLst/>
              <a:ahLst/>
              <a:cxnLst>
                <a:cxn ang="0">
                  <a:pos x="28" y="57"/>
                </a:cxn>
                <a:cxn ang="0">
                  <a:pos x="28" y="41"/>
                </a:cxn>
                <a:cxn ang="0">
                  <a:pos x="40" y="41"/>
                </a:cxn>
                <a:cxn ang="0">
                  <a:pos x="40" y="28"/>
                </a:cxn>
                <a:cxn ang="0">
                  <a:pos x="40" y="28"/>
                </a:cxn>
                <a:cxn ang="0">
                  <a:pos x="40" y="12"/>
                </a:cxn>
                <a:cxn ang="0">
                  <a:pos x="40" y="0"/>
                </a:cxn>
                <a:cxn ang="0">
                  <a:pos x="28" y="0"/>
                </a:cxn>
                <a:cxn ang="0">
                  <a:pos x="28" y="0"/>
                </a:cxn>
                <a:cxn ang="0">
                  <a:pos x="12" y="0"/>
                </a:cxn>
                <a:cxn ang="0">
                  <a:pos x="12" y="0"/>
                </a:cxn>
                <a:cxn ang="0">
                  <a:pos x="0" y="12"/>
                </a:cxn>
                <a:cxn ang="0">
                  <a:pos x="0" y="28"/>
                </a:cxn>
                <a:cxn ang="0">
                  <a:pos x="0" y="28"/>
                </a:cxn>
                <a:cxn ang="0">
                  <a:pos x="12" y="41"/>
                </a:cxn>
                <a:cxn ang="0">
                  <a:pos x="12" y="41"/>
                </a:cxn>
                <a:cxn ang="0">
                  <a:pos x="28" y="57"/>
                </a:cxn>
              </a:cxnLst>
              <a:rect l="0" t="0" r="r" b="b"/>
              <a:pathLst>
                <a:path w="40" h="57">
                  <a:moveTo>
                    <a:pt x="28" y="57"/>
                  </a:moveTo>
                  <a:lnTo>
                    <a:pt x="28" y="41"/>
                  </a:lnTo>
                  <a:lnTo>
                    <a:pt x="40" y="41"/>
                  </a:lnTo>
                  <a:lnTo>
                    <a:pt x="40" y="28"/>
                  </a:lnTo>
                  <a:lnTo>
                    <a:pt x="40" y="28"/>
                  </a:lnTo>
                  <a:lnTo>
                    <a:pt x="40" y="12"/>
                  </a:lnTo>
                  <a:lnTo>
                    <a:pt x="40" y="0"/>
                  </a:lnTo>
                  <a:lnTo>
                    <a:pt x="28" y="0"/>
                  </a:lnTo>
                  <a:lnTo>
                    <a:pt x="28" y="0"/>
                  </a:lnTo>
                  <a:lnTo>
                    <a:pt x="12" y="0"/>
                  </a:lnTo>
                  <a:lnTo>
                    <a:pt x="12" y="0"/>
                  </a:lnTo>
                  <a:lnTo>
                    <a:pt x="0" y="12"/>
                  </a:lnTo>
                  <a:lnTo>
                    <a:pt x="0" y="28"/>
                  </a:lnTo>
                  <a:lnTo>
                    <a:pt x="0" y="28"/>
                  </a:lnTo>
                  <a:lnTo>
                    <a:pt x="12" y="41"/>
                  </a:lnTo>
                  <a:lnTo>
                    <a:pt x="12" y="41"/>
                  </a:lnTo>
                  <a:lnTo>
                    <a:pt x="28"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9" name="Freeform 137"/>
            <p:cNvSpPr>
              <a:spLocks/>
            </p:cNvSpPr>
            <p:nvPr/>
          </p:nvSpPr>
          <p:spPr bwMode="auto">
            <a:xfrm>
              <a:off x="4662" y="1374"/>
              <a:ext cx="45" cy="57"/>
            </a:xfrm>
            <a:custGeom>
              <a:avLst/>
              <a:gdLst/>
              <a:ahLst/>
              <a:cxnLst>
                <a:cxn ang="0">
                  <a:pos x="32" y="57"/>
                </a:cxn>
                <a:cxn ang="0">
                  <a:pos x="32" y="41"/>
                </a:cxn>
                <a:cxn ang="0">
                  <a:pos x="45" y="41"/>
                </a:cxn>
                <a:cxn ang="0">
                  <a:pos x="45" y="28"/>
                </a:cxn>
                <a:cxn ang="0">
                  <a:pos x="45" y="28"/>
                </a:cxn>
                <a:cxn ang="0">
                  <a:pos x="45" y="12"/>
                </a:cxn>
                <a:cxn ang="0">
                  <a:pos x="45" y="0"/>
                </a:cxn>
                <a:cxn ang="0">
                  <a:pos x="32" y="0"/>
                </a:cxn>
                <a:cxn ang="0">
                  <a:pos x="32" y="0"/>
                </a:cxn>
                <a:cxn ang="0">
                  <a:pos x="16" y="0"/>
                </a:cxn>
                <a:cxn ang="0">
                  <a:pos x="16" y="0"/>
                </a:cxn>
                <a:cxn ang="0">
                  <a:pos x="0" y="12"/>
                </a:cxn>
                <a:cxn ang="0">
                  <a:pos x="0" y="28"/>
                </a:cxn>
                <a:cxn ang="0">
                  <a:pos x="0" y="28"/>
                </a:cxn>
                <a:cxn ang="0">
                  <a:pos x="16" y="41"/>
                </a:cxn>
                <a:cxn ang="0">
                  <a:pos x="16" y="41"/>
                </a:cxn>
                <a:cxn ang="0">
                  <a:pos x="32" y="57"/>
                </a:cxn>
              </a:cxnLst>
              <a:rect l="0" t="0" r="r" b="b"/>
              <a:pathLst>
                <a:path w="45" h="57">
                  <a:moveTo>
                    <a:pt x="32" y="57"/>
                  </a:moveTo>
                  <a:lnTo>
                    <a:pt x="32" y="41"/>
                  </a:lnTo>
                  <a:lnTo>
                    <a:pt x="45" y="41"/>
                  </a:lnTo>
                  <a:lnTo>
                    <a:pt x="45" y="28"/>
                  </a:lnTo>
                  <a:lnTo>
                    <a:pt x="45" y="28"/>
                  </a:lnTo>
                  <a:lnTo>
                    <a:pt x="45" y="12"/>
                  </a:lnTo>
                  <a:lnTo>
                    <a:pt x="45" y="0"/>
                  </a:lnTo>
                  <a:lnTo>
                    <a:pt x="32" y="0"/>
                  </a:lnTo>
                  <a:lnTo>
                    <a:pt x="32" y="0"/>
                  </a:lnTo>
                  <a:lnTo>
                    <a:pt x="16" y="0"/>
                  </a:lnTo>
                  <a:lnTo>
                    <a:pt x="16" y="0"/>
                  </a:lnTo>
                  <a:lnTo>
                    <a:pt x="0" y="12"/>
                  </a:lnTo>
                  <a:lnTo>
                    <a:pt x="0" y="28"/>
                  </a:lnTo>
                  <a:lnTo>
                    <a:pt x="0" y="28"/>
                  </a:lnTo>
                  <a:lnTo>
                    <a:pt x="16" y="41"/>
                  </a:lnTo>
                  <a:lnTo>
                    <a:pt x="16" y="41"/>
                  </a:lnTo>
                  <a:lnTo>
                    <a:pt x="32"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0" name="Freeform 138"/>
            <p:cNvSpPr>
              <a:spLocks/>
            </p:cNvSpPr>
            <p:nvPr/>
          </p:nvSpPr>
          <p:spPr bwMode="auto">
            <a:xfrm>
              <a:off x="4241" y="1022"/>
              <a:ext cx="784" cy="511"/>
            </a:xfrm>
            <a:custGeom>
              <a:avLst/>
              <a:gdLst/>
              <a:ahLst/>
              <a:cxnLst>
                <a:cxn ang="0">
                  <a:pos x="727" y="479"/>
                </a:cxn>
                <a:cxn ang="0">
                  <a:pos x="727" y="409"/>
                </a:cxn>
                <a:cxn ang="0">
                  <a:pos x="699" y="336"/>
                </a:cxn>
                <a:cxn ang="0">
                  <a:pos x="654" y="278"/>
                </a:cxn>
                <a:cxn ang="0">
                  <a:pos x="568" y="262"/>
                </a:cxn>
                <a:cxn ang="0">
                  <a:pos x="494" y="221"/>
                </a:cxn>
                <a:cxn ang="0">
                  <a:pos x="437" y="160"/>
                </a:cxn>
                <a:cxn ang="0">
                  <a:pos x="392" y="119"/>
                </a:cxn>
                <a:cxn ang="0">
                  <a:pos x="392" y="119"/>
                </a:cxn>
                <a:cxn ang="0">
                  <a:pos x="335" y="119"/>
                </a:cxn>
                <a:cxn ang="0">
                  <a:pos x="261" y="148"/>
                </a:cxn>
                <a:cxn ang="0">
                  <a:pos x="192" y="221"/>
                </a:cxn>
                <a:cxn ang="0">
                  <a:pos x="131" y="319"/>
                </a:cxn>
                <a:cxn ang="0">
                  <a:pos x="102" y="380"/>
                </a:cxn>
                <a:cxn ang="0">
                  <a:pos x="90" y="438"/>
                </a:cxn>
                <a:cxn ang="0">
                  <a:pos x="90" y="479"/>
                </a:cxn>
                <a:cxn ang="0">
                  <a:pos x="28" y="495"/>
                </a:cxn>
                <a:cxn ang="0">
                  <a:pos x="0" y="409"/>
                </a:cxn>
                <a:cxn ang="0">
                  <a:pos x="28" y="291"/>
                </a:cxn>
                <a:cxn ang="0">
                  <a:pos x="90" y="176"/>
                </a:cxn>
                <a:cxn ang="0">
                  <a:pos x="147" y="103"/>
                </a:cxn>
                <a:cxn ang="0">
                  <a:pos x="192" y="74"/>
                </a:cxn>
                <a:cxn ang="0">
                  <a:pos x="249" y="45"/>
                </a:cxn>
                <a:cxn ang="0">
                  <a:pos x="290" y="33"/>
                </a:cxn>
                <a:cxn ang="0">
                  <a:pos x="335" y="17"/>
                </a:cxn>
                <a:cxn ang="0">
                  <a:pos x="380" y="0"/>
                </a:cxn>
                <a:cxn ang="0">
                  <a:pos x="408" y="0"/>
                </a:cxn>
                <a:cxn ang="0">
                  <a:pos x="421" y="0"/>
                </a:cxn>
                <a:cxn ang="0">
                  <a:pos x="466" y="17"/>
                </a:cxn>
                <a:cxn ang="0">
                  <a:pos x="539" y="33"/>
                </a:cxn>
                <a:cxn ang="0">
                  <a:pos x="596" y="62"/>
                </a:cxn>
                <a:cxn ang="0">
                  <a:pos x="654" y="103"/>
                </a:cxn>
                <a:cxn ang="0">
                  <a:pos x="699" y="160"/>
                </a:cxn>
                <a:cxn ang="0">
                  <a:pos x="743" y="205"/>
                </a:cxn>
                <a:cxn ang="0">
                  <a:pos x="756" y="250"/>
                </a:cxn>
                <a:cxn ang="0">
                  <a:pos x="772" y="278"/>
                </a:cxn>
                <a:cxn ang="0">
                  <a:pos x="784" y="319"/>
                </a:cxn>
                <a:cxn ang="0">
                  <a:pos x="784" y="409"/>
                </a:cxn>
                <a:cxn ang="0">
                  <a:pos x="784" y="466"/>
                </a:cxn>
                <a:cxn ang="0">
                  <a:pos x="756" y="511"/>
                </a:cxn>
              </a:cxnLst>
              <a:rect l="0" t="0" r="r" b="b"/>
              <a:pathLst>
                <a:path w="784" h="511">
                  <a:moveTo>
                    <a:pt x="727" y="511"/>
                  </a:moveTo>
                  <a:lnTo>
                    <a:pt x="727" y="479"/>
                  </a:lnTo>
                  <a:lnTo>
                    <a:pt x="727" y="450"/>
                  </a:lnTo>
                  <a:lnTo>
                    <a:pt x="727" y="409"/>
                  </a:lnTo>
                  <a:lnTo>
                    <a:pt x="715" y="380"/>
                  </a:lnTo>
                  <a:lnTo>
                    <a:pt x="699" y="336"/>
                  </a:lnTo>
                  <a:lnTo>
                    <a:pt x="682" y="307"/>
                  </a:lnTo>
                  <a:lnTo>
                    <a:pt x="654" y="278"/>
                  </a:lnTo>
                  <a:lnTo>
                    <a:pt x="613" y="278"/>
                  </a:lnTo>
                  <a:lnTo>
                    <a:pt x="568" y="262"/>
                  </a:lnTo>
                  <a:lnTo>
                    <a:pt x="523" y="233"/>
                  </a:lnTo>
                  <a:lnTo>
                    <a:pt x="494" y="221"/>
                  </a:lnTo>
                  <a:lnTo>
                    <a:pt x="466" y="193"/>
                  </a:lnTo>
                  <a:lnTo>
                    <a:pt x="437" y="160"/>
                  </a:lnTo>
                  <a:lnTo>
                    <a:pt x="408" y="131"/>
                  </a:lnTo>
                  <a:lnTo>
                    <a:pt x="392" y="119"/>
                  </a:lnTo>
                  <a:lnTo>
                    <a:pt x="392" y="119"/>
                  </a:lnTo>
                  <a:lnTo>
                    <a:pt x="392" y="119"/>
                  </a:lnTo>
                  <a:lnTo>
                    <a:pt x="363" y="119"/>
                  </a:lnTo>
                  <a:lnTo>
                    <a:pt x="335" y="119"/>
                  </a:lnTo>
                  <a:lnTo>
                    <a:pt x="306" y="131"/>
                  </a:lnTo>
                  <a:lnTo>
                    <a:pt x="261" y="148"/>
                  </a:lnTo>
                  <a:lnTo>
                    <a:pt x="220" y="176"/>
                  </a:lnTo>
                  <a:lnTo>
                    <a:pt x="192" y="221"/>
                  </a:lnTo>
                  <a:lnTo>
                    <a:pt x="147" y="278"/>
                  </a:lnTo>
                  <a:lnTo>
                    <a:pt x="131" y="319"/>
                  </a:lnTo>
                  <a:lnTo>
                    <a:pt x="118" y="352"/>
                  </a:lnTo>
                  <a:lnTo>
                    <a:pt x="102" y="380"/>
                  </a:lnTo>
                  <a:lnTo>
                    <a:pt x="102" y="409"/>
                  </a:lnTo>
                  <a:lnTo>
                    <a:pt x="90" y="438"/>
                  </a:lnTo>
                  <a:lnTo>
                    <a:pt x="90" y="450"/>
                  </a:lnTo>
                  <a:lnTo>
                    <a:pt x="90" y="479"/>
                  </a:lnTo>
                  <a:lnTo>
                    <a:pt x="90" y="511"/>
                  </a:lnTo>
                  <a:lnTo>
                    <a:pt x="28" y="495"/>
                  </a:lnTo>
                  <a:lnTo>
                    <a:pt x="16" y="450"/>
                  </a:lnTo>
                  <a:lnTo>
                    <a:pt x="0" y="409"/>
                  </a:lnTo>
                  <a:lnTo>
                    <a:pt x="0" y="352"/>
                  </a:lnTo>
                  <a:lnTo>
                    <a:pt x="28" y="291"/>
                  </a:lnTo>
                  <a:lnTo>
                    <a:pt x="61" y="233"/>
                  </a:lnTo>
                  <a:lnTo>
                    <a:pt x="90" y="176"/>
                  </a:lnTo>
                  <a:lnTo>
                    <a:pt x="118" y="131"/>
                  </a:lnTo>
                  <a:lnTo>
                    <a:pt x="147" y="103"/>
                  </a:lnTo>
                  <a:lnTo>
                    <a:pt x="176" y="90"/>
                  </a:lnTo>
                  <a:lnTo>
                    <a:pt x="192" y="74"/>
                  </a:lnTo>
                  <a:lnTo>
                    <a:pt x="220" y="62"/>
                  </a:lnTo>
                  <a:lnTo>
                    <a:pt x="249" y="45"/>
                  </a:lnTo>
                  <a:lnTo>
                    <a:pt x="261" y="33"/>
                  </a:lnTo>
                  <a:lnTo>
                    <a:pt x="290" y="33"/>
                  </a:lnTo>
                  <a:lnTo>
                    <a:pt x="323" y="17"/>
                  </a:lnTo>
                  <a:lnTo>
                    <a:pt x="335" y="17"/>
                  </a:lnTo>
                  <a:lnTo>
                    <a:pt x="363" y="17"/>
                  </a:lnTo>
                  <a:lnTo>
                    <a:pt x="380" y="0"/>
                  </a:lnTo>
                  <a:lnTo>
                    <a:pt x="392" y="0"/>
                  </a:lnTo>
                  <a:lnTo>
                    <a:pt x="408" y="0"/>
                  </a:lnTo>
                  <a:lnTo>
                    <a:pt x="408" y="0"/>
                  </a:lnTo>
                  <a:lnTo>
                    <a:pt x="421" y="0"/>
                  </a:lnTo>
                  <a:lnTo>
                    <a:pt x="421" y="0"/>
                  </a:lnTo>
                  <a:lnTo>
                    <a:pt x="466" y="17"/>
                  </a:lnTo>
                  <a:lnTo>
                    <a:pt x="494" y="17"/>
                  </a:lnTo>
                  <a:lnTo>
                    <a:pt x="539" y="33"/>
                  </a:lnTo>
                  <a:lnTo>
                    <a:pt x="568" y="45"/>
                  </a:lnTo>
                  <a:lnTo>
                    <a:pt x="596" y="62"/>
                  </a:lnTo>
                  <a:lnTo>
                    <a:pt x="625" y="90"/>
                  </a:lnTo>
                  <a:lnTo>
                    <a:pt x="654" y="103"/>
                  </a:lnTo>
                  <a:lnTo>
                    <a:pt x="682" y="131"/>
                  </a:lnTo>
                  <a:lnTo>
                    <a:pt x="699" y="160"/>
                  </a:lnTo>
                  <a:lnTo>
                    <a:pt x="727" y="176"/>
                  </a:lnTo>
                  <a:lnTo>
                    <a:pt x="743" y="205"/>
                  </a:lnTo>
                  <a:lnTo>
                    <a:pt x="756" y="221"/>
                  </a:lnTo>
                  <a:lnTo>
                    <a:pt x="756" y="250"/>
                  </a:lnTo>
                  <a:lnTo>
                    <a:pt x="772" y="262"/>
                  </a:lnTo>
                  <a:lnTo>
                    <a:pt x="772" y="278"/>
                  </a:lnTo>
                  <a:lnTo>
                    <a:pt x="784" y="291"/>
                  </a:lnTo>
                  <a:lnTo>
                    <a:pt x="784" y="319"/>
                  </a:lnTo>
                  <a:lnTo>
                    <a:pt x="784" y="364"/>
                  </a:lnTo>
                  <a:lnTo>
                    <a:pt x="784" y="409"/>
                  </a:lnTo>
                  <a:lnTo>
                    <a:pt x="784" y="438"/>
                  </a:lnTo>
                  <a:lnTo>
                    <a:pt x="784" y="466"/>
                  </a:lnTo>
                  <a:lnTo>
                    <a:pt x="772" y="495"/>
                  </a:lnTo>
                  <a:lnTo>
                    <a:pt x="756" y="511"/>
                  </a:lnTo>
                  <a:lnTo>
                    <a:pt x="727" y="511"/>
                  </a:lnTo>
                  <a:close/>
                </a:path>
              </a:pathLst>
            </a:custGeom>
            <a:solidFill>
              <a:srgbClr val="6619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1" name="Freeform 139"/>
            <p:cNvSpPr>
              <a:spLocks/>
            </p:cNvSpPr>
            <p:nvPr/>
          </p:nvSpPr>
          <p:spPr bwMode="auto">
            <a:xfrm>
              <a:off x="4854" y="1284"/>
              <a:ext cx="130" cy="249"/>
            </a:xfrm>
            <a:custGeom>
              <a:avLst/>
              <a:gdLst/>
              <a:ahLst/>
              <a:cxnLst>
                <a:cxn ang="0">
                  <a:pos x="0" y="16"/>
                </a:cxn>
                <a:cxn ang="0">
                  <a:pos x="0" y="16"/>
                </a:cxn>
                <a:cxn ang="0">
                  <a:pos x="28" y="29"/>
                </a:cxn>
                <a:cxn ang="0">
                  <a:pos x="57" y="45"/>
                </a:cxn>
                <a:cxn ang="0">
                  <a:pos x="86" y="74"/>
                </a:cxn>
                <a:cxn ang="0">
                  <a:pos x="102" y="118"/>
                </a:cxn>
                <a:cxn ang="0">
                  <a:pos x="102" y="147"/>
                </a:cxn>
                <a:cxn ang="0">
                  <a:pos x="114" y="188"/>
                </a:cxn>
                <a:cxn ang="0">
                  <a:pos x="114" y="217"/>
                </a:cxn>
                <a:cxn ang="0">
                  <a:pos x="102" y="249"/>
                </a:cxn>
                <a:cxn ang="0">
                  <a:pos x="114" y="249"/>
                </a:cxn>
                <a:cxn ang="0">
                  <a:pos x="130" y="217"/>
                </a:cxn>
                <a:cxn ang="0">
                  <a:pos x="130" y="188"/>
                </a:cxn>
                <a:cxn ang="0">
                  <a:pos x="130" y="147"/>
                </a:cxn>
                <a:cxn ang="0">
                  <a:pos x="114" y="102"/>
                </a:cxn>
                <a:cxn ang="0">
                  <a:pos x="102" y="74"/>
                </a:cxn>
                <a:cxn ang="0">
                  <a:pos x="69" y="45"/>
                </a:cxn>
                <a:cxn ang="0">
                  <a:pos x="41" y="16"/>
                </a:cxn>
                <a:cxn ang="0">
                  <a:pos x="0" y="0"/>
                </a:cxn>
                <a:cxn ang="0">
                  <a:pos x="0" y="0"/>
                </a:cxn>
                <a:cxn ang="0">
                  <a:pos x="0" y="16"/>
                </a:cxn>
              </a:cxnLst>
              <a:rect l="0" t="0" r="r" b="b"/>
              <a:pathLst>
                <a:path w="130" h="249">
                  <a:moveTo>
                    <a:pt x="0" y="16"/>
                  </a:moveTo>
                  <a:lnTo>
                    <a:pt x="0" y="16"/>
                  </a:lnTo>
                  <a:lnTo>
                    <a:pt x="28" y="29"/>
                  </a:lnTo>
                  <a:lnTo>
                    <a:pt x="57" y="45"/>
                  </a:lnTo>
                  <a:lnTo>
                    <a:pt x="86" y="74"/>
                  </a:lnTo>
                  <a:lnTo>
                    <a:pt x="102" y="118"/>
                  </a:lnTo>
                  <a:lnTo>
                    <a:pt x="102" y="147"/>
                  </a:lnTo>
                  <a:lnTo>
                    <a:pt x="114" y="188"/>
                  </a:lnTo>
                  <a:lnTo>
                    <a:pt x="114" y="217"/>
                  </a:lnTo>
                  <a:lnTo>
                    <a:pt x="102" y="249"/>
                  </a:lnTo>
                  <a:lnTo>
                    <a:pt x="114" y="249"/>
                  </a:lnTo>
                  <a:lnTo>
                    <a:pt x="130" y="217"/>
                  </a:lnTo>
                  <a:lnTo>
                    <a:pt x="130" y="188"/>
                  </a:lnTo>
                  <a:lnTo>
                    <a:pt x="130" y="147"/>
                  </a:lnTo>
                  <a:lnTo>
                    <a:pt x="114" y="102"/>
                  </a:lnTo>
                  <a:lnTo>
                    <a:pt x="102" y="74"/>
                  </a:lnTo>
                  <a:lnTo>
                    <a:pt x="69" y="45"/>
                  </a:lnTo>
                  <a:lnTo>
                    <a:pt x="41" y="16"/>
                  </a:lnTo>
                  <a:lnTo>
                    <a:pt x="0" y="0"/>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2" name="Freeform 140"/>
            <p:cNvSpPr>
              <a:spLocks/>
            </p:cNvSpPr>
            <p:nvPr/>
          </p:nvSpPr>
          <p:spPr bwMode="auto">
            <a:xfrm>
              <a:off x="4633" y="1125"/>
              <a:ext cx="221" cy="175"/>
            </a:xfrm>
            <a:custGeom>
              <a:avLst/>
              <a:gdLst/>
              <a:ahLst/>
              <a:cxnLst>
                <a:cxn ang="0">
                  <a:pos x="0" y="28"/>
                </a:cxn>
                <a:cxn ang="0">
                  <a:pos x="0" y="16"/>
                </a:cxn>
                <a:cxn ang="0">
                  <a:pos x="0" y="28"/>
                </a:cxn>
                <a:cxn ang="0">
                  <a:pos x="16" y="45"/>
                </a:cxn>
                <a:cxn ang="0">
                  <a:pos x="29" y="57"/>
                </a:cxn>
                <a:cxn ang="0">
                  <a:pos x="61" y="90"/>
                </a:cxn>
                <a:cxn ang="0">
                  <a:pos x="90" y="118"/>
                </a:cxn>
                <a:cxn ang="0">
                  <a:pos x="131" y="147"/>
                </a:cxn>
                <a:cxn ang="0">
                  <a:pos x="176" y="159"/>
                </a:cxn>
                <a:cxn ang="0">
                  <a:pos x="221" y="175"/>
                </a:cxn>
                <a:cxn ang="0">
                  <a:pos x="221" y="159"/>
                </a:cxn>
                <a:cxn ang="0">
                  <a:pos x="176" y="147"/>
                </a:cxn>
                <a:cxn ang="0">
                  <a:pos x="131" y="130"/>
                </a:cxn>
                <a:cxn ang="0">
                  <a:pos x="102" y="102"/>
                </a:cxn>
                <a:cxn ang="0">
                  <a:pos x="74" y="73"/>
                </a:cxn>
                <a:cxn ang="0">
                  <a:pos x="45" y="57"/>
                </a:cxn>
                <a:cxn ang="0">
                  <a:pos x="29" y="28"/>
                </a:cxn>
                <a:cxn ang="0">
                  <a:pos x="16" y="16"/>
                </a:cxn>
                <a:cxn ang="0">
                  <a:pos x="16" y="16"/>
                </a:cxn>
                <a:cxn ang="0">
                  <a:pos x="0" y="0"/>
                </a:cxn>
                <a:cxn ang="0">
                  <a:pos x="16" y="16"/>
                </a:cxn>
                <a:cxn ang="0">
                  <a:pos x="0" y="0"/>
                </a:cxn>
                <a:cxn ang="0">
                  <a:pos x="0" y="0"/>
                </a:cxn>
                <a:cxn ang="0">
                  <a:pos x="0" y="28"/>
                </a:cxn>
              </a:cxnLst>
              <a:rect l="0" t="0" r="r" b="b"/>
              <a:pathLst>
                <a:path w="221" h="175">
                  <a:moveTo>
                    <a:pt x="0" y="28"/>
                  </a:moveTo>
                  <a:lnTo>
                    <a:pt x="0" y="16"/>
                  </a:lnTo>
                  <a:lnTo>
                    <a:pt x="0" y="28"/>
                  </a:lnTo>
                  <a:lnTo>
                    <a:pt x="16" y="45"/>
                  </a:lnTo>
                  <a:lnTo>
                    <a:pt x="29" y="57"/>
                  </a:lnTo>
                  <a:lnTo>
                    <a:pt x="61" y="90"/>
                  </a:lnTo>
                  <a:lnTo>
                    <a:pt x="90" y="118"/>
                  </a:lnTo>
                  <a:lnTo>
                    <a:pt x="131" y="147"/>
                  </a:lnTo>
                  <a:lnTo>
                    <a:pt x="176" y="159"/>
                  </a:lnTo>
                  <a:lnTo>
                    <a:pt x="221" y="175"/>
                  </a:lnTo>
                  <a:lnTo>
                    <a:pt x="221" y="159"/>
                  </a:lnTo>
                  <a:lnTo>
                    <a:pt x="176" y="147"/>
                  </a:lnTo>
                  <a:lnTo>
                    <a:pt x="131" y="130"/>
                  </a:lnTo>
                  <a:lnTo>
                    <a:pt x="102" y="102"/>
                  </a:lnTo>
                  <a:lnTo>
                    <a:pt x="74" y="73"/>
                  </a:lnTo>
                  <a:lnTo>
                    <a:pt x="45" y="57"/>
                  </a:lnTo>
                  <a:lnTo>
                    <a:pt x="29" y="28"/>
                  </a:lnTo>
                  <a:lnTo>
                    <a:pt x="16" y="16"/>
                  </a:lnTo>
                  <a:lnTo>
                    <a:pt x="16" y="16"/>
                  </a:lnTo>
                  <a:lnTo>
                    <a:pt x="0" y="0"/>
                  </a:lnTo>
                  <a:lnTo>
                    <a:pt x="16" y="16"/>
                  </a:lnTo>
                  <a:lnTo>
                    <a:pt x="0" y="0"/>
                  </a:lnTo>
                  <a:lnTo>
                    <a:pt x="0" y="0"/>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3" name="Freeform 141"/>
            <p:cNvSpPr>
              <a:spLocks/>
            </p:cNvSpPr>
            <p:nvPr/>
          </p:nvSpPr>
          <p:spPr bwMode="auto">
            <a:xfrm>
              <a:off x="4388" y="1125"/>
              <a:ext cx="245" cy="175"/>
            </a:xfrm>
            <a:custGeom>
              <a:avLst/>
              <a:gdLst/>
              <a:ahLst/>
              <a:cxnLst>
                <a:cxn ang="0">
                  <a:pos x="12" y="175"/>
                </a:cxn>
                <a:cxn ang="0">
                  <a:pos x="12" y="175"/>
                </a:cxn>
                <a:cxn ang="0">
                  <a:pos x="45" y="118"/>
                </a:cxn>
                <a:cxn ang="0">
                  <a:pos x="86" y="90"/>
                </a:cxn>
                <a:cxn ang="0">
                  <a:pos x="114" y="57"/>
                </a:cxn>
                <a:cxn ang="0">
                  <a:pos x="159" y="45"/>
                </a:cxn>
                <a:cxn ang="0">
                  <a:pos x="188" y="28"/>
                </a:cxn>
                <a:cxn ang="0">
                  <a:pos x="216" y="28"/>
                </a:cxn>
                <a:cxn ang="0">
                  <a:pos x="245" y="28"/>
                </a:cxn>
                <a:cxn ang="0">
                  <a:pos x="245" y="28"/>
                </a:cxn>
                <a:cxn ang="0">
                  <a:pos x="245" y="0"/>
                </a:cxn>
                <a:cxn ang="0">
                  <a:pos x="245" y="0"/>
                </a:cxn>
                <a:cxn ang="0">
                  <a:pos x="216" y="16"/>
                </a:cxn>
                <a:cxn ang="0">
                  <a:pos x="188" y="16"/>
                </a:cxn>
                <a:cxn ang="0">
                  <a:pos x="159" y="28"/>
                </a:cxn>
                <a:cxn ang="0">
                  <a:pos x="114" y="45"/>
                </a:cxn>
                <a:cxn ang="0">
                  <a:pos x="73" y="73"/>
                </a:cxn>
                <a:cxn ang="0">
                  <a:pos x="29" y="118"/>
                </a:cxn>
                <a:cxn ang="0">
                  <a:pos x="0" y="175"/>
                </a:cxn>
                <a:cxn ang="0">
                  <a:pos x="0" y="175"/>
                </a:cxn>
                <a:cxn ang="0">
                  <a:pos x="12" y="175"/>
                </a:cxn>
              </a:cxnLst>
              <a:rect l="0" t="0" r="r" b="b"/>
              <a:pathLst>
                <a:path w="245" h="175">
                  <a:moveTo>
                    <a:pt x="12" y="175"/>
                  </a:moveTo>
                  <a:lnTo>
                    <a:pt x="12" y="175"/>
                  </a:lnTo>
                  <a:lnTo>
                    <a:pt x="45" y="118"/>
                  </a:lnTo>
                  <a:lnTo>
                    <a:pt x="86" y="90"/>
                  </a:lnTo>
                  <a:lnTo>
                    <a:pt x="114" y="57"/>
                  </a:lnTo>
                  <a:lnTo>
                    <a:pt x="159" y="45"/>
                  </a:lnTo>
                  <a:lnTo>
                    <a:pt x="188" y="28"/>
                  </a:lnTo>
                  <a:lnTo>
                    <a:pt x="216" y="28"/>
                  </a:lnTo>
                  <a:lnTo>
                    <a:pt x="245" y="28"/>
                  </a:lnTo>
                  <a:lnTo>
                    <a:pt x="245" y="28"/>
                  </a:lnTo>
                  <a:lnTo>
                    <a:pt x="245" y="0"/>
                  </a:lnTo>
                  <a:lnTo>
                    <a:pt x="245" y="0"/>
                  </a:lnTo>
                  <a:lnTo>
                    <a:pt x="216" y="16"/>
                  </a:lnTo>
                  <a:lnTo>
                    <a:pt x="188" y="16"/>
                  </a:lnTo>
                  <a:lnTo>
                    <a:pt x="159" y="28"/>
                  </a:lnTo>
                  <a:lnTo>
                    <a:pt x="114" y="45"/>
                  </a:lnTo>
                  <a:lnTo>
                    <a:pt x="73" y="73"/>
                  </a:lnTo>
                  <a:lnTo>
                    <a:pt x="29" y="118"/>
                  </a:lnTo>
                  <a:lnTo>
                    <a:pt x="0" y="175"/>
                  </a:lnTo>
                  <a:lnTo>
                    <a:pt x="0" y="175"/>
                  </a:lnTo>
                  <a:lnTo>
                    <a:pt x="12" y="1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4" name="Freeform 142"/>
            <p:cNvSpPr>
              <a:spLocks/>
            </p:cNvSpPr>
            <p:nvPr/>
          </p:nvSpPr>
          <p:spPr bwMode="auto">
            <a:xfrm>
              <a:off x="4314" y="1300"/>
              <a:ext cx="86" cy="245"/>
            </a:xfrm>
            <a:custGeom>
              <a:avLst/>
              <a:gdLst/>
              <a:ahLst/>
              <a:cxnLst>
                <a:cxn ang="0">
                  <a:pos x="17" y="233"/>
                </a:cxn>
                <a:cxn ang="0">
                  <a:pos x="17" y="233"/>
                </a:cxn>
                <a:cxn ang="0">
                  <a:pos x="29" y="201"/>
                </a:cxn>
                <a:cxn ang="0">
                  <a:pos x="29" y="172"/>
                </a:cxn>
                <a:cxn ang="0">
                  <a:pos x="29" y="160"/>
                </a:cxn>
                <a:cxn ang="0">
                  <a:pos x="29" y="131"/>
                </a:cxn>
                <a:cxn ang="0">
                  <a:pos x="45" y="102"/>
                </a:cxn>
                <a:cxn ang="0">
                  <a:pos x="58" y="74"/>
                </a:cxn>
                <a:cxn ang="0">
                  <a:pos x="58" y="41"/>
                </a:cxn>
                <a:cxn ang="0">
                  <a:pos x="86" y="0"/>
                </a:cxn>
                <a:cxn ang="0">
                  <a:pos x="74" y="0"/>
                </a:cxn>
                <a:cxn ang="0">
                  <a:pos x="45" y="29"/>
                </a:cxn>
                <a:cxn ang="0">
                  <a:pos x="29" y="74"/>
                </a:cxn>
                <a:cxn ang="0">
                  <a:pos x="29" y="102"/>
                </a:cxn>
                <a:cxn ang="0">
                  <a:pos x="17" y="131"/>
                </a:cxn>
                <a:cxn ang="0">
                  <a:pos x="17" y="160"/>
                </a:cxn>
                <a:cxn ang="0">
                  <a:pos x="17" y="172"/>
                </a:cxn>
                <a:cxn ang="0">
                  <a:pos x="0" y="201"/>
                </a:cxn>
                <a:cxn ang="0">
                  <a:pos x="0" y="233"/>
                </a:cxn>
                <a:cxn ang="0">
                  <a:pos x="17" y="217"/>
                </a:cxn>
                <a:cxn ang="0">
                  <a:pos x="17" y="233"/>
                </a:cxn>
                <a:cxn ang="0">
                  <a:pos x="17" y="245"/>
                </a:cxn>
                <a:cxn ang="0">
                  <a:pos x="17" y="233"/>
                </a:cxn>
              </a:cxnLst>
              <a:rect l="0" t="0" r="r" b="b"/>
              <a:pathLst>
                <a:path w="86" h="245">
                  <a:moveTo>
                    <a:pt x="17" y="233"/>
                  </a:moveTo>
                  <a:lnTo>
                    <a:pt x="17" y="233"/>
                  </a:lnTo>
                  <a:lnTo>
                    <a:pt x="29" y="201"/>
                  </a:lnTo>
                  <a:lnTo>
                    <a:pt x="29" y="172"/>
                  </a:lnTo>
                  <a:lnTo>
                    <a:pt x="29" y="160"/>
                  </a:lnTo>
                  <a:lnTo>
                    <a:pt x="29" y="131"/>
                  </a:lnTo>
                  <a:lnTo>
                    <a:pt x="45" y="102"/>
                  </a:lnTo>
                  <a:lnTo>
                    <a:pt x="58" y="74"/>
                  </a:lnTo>
                  <a:lnTo>
                    <a:pt x="58" y="41"/>
                  </a:lnTo>
                  <a:lnTo>
                    <a:pt x="86" y="0"/>
                  </a:lnTo>
                  <a:lnTo>
                    <a:pt x="74" y="0"/>
                  </a:lnTo>
                  <a:lnTo>
                    <a:pt x="45" y="29"/>
                  </a:lnTo>
                  <a:lnTo>
                    <a:pt x="29" y="74"/>
                  </a:lnTo>
                  <a:lnTo>
                    <a:pt x="29" y="102"/>
                  </a:lnTo>
                  <a:lnTo>
                    <a:pt x="17" y="131"/>
                  </a:lnTo>
                  <a:lnTo>
                    <a:pt x="17" y="160"/>
                  </a:lnTo>
                  <a:lnTo>
                    <a:pt x="17" y="172"/>
                  </a:lnTo>
                  <a:lnTo>
                    <a:pt x="0" y="201"/>
                  </a:lnTo>
                  <a:lnTo>
                    <a:pt x="0" y="233"/>
                  </a:lnTo>
                  <a:lnTo>
                    <a:pt x="17" y="217"/>
                  </a:lnTo>
                  <a:lnTo>
                    <a:pt x="17" y="233"/>
                  </a:lnTo>
                  <a:lnTo>
                    <a:pt x="17" y="245"/>
                  </a:lnTo>
                  <a:lnTo>
                    <a:pt x="17"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5" name="Freeform 143"/>
            <p:cNvSpPr>
              <a:spLocks/>
            </p:cNvSpPr>
            <p:nvPr/>
          </p:nvSpPr>
          <p:spPr bwMode="auto">
            <a:xfrm>
              <a:off x="4229" y="1153"/>
              <a:ext cx="143" cy="380"/>
            </a:xfrm>
            <a:custGeom>
              <a:avLst/>
              <a:gdLst/>
              <a:ahLst/>
              <a:cxnLst>
                <a:cxn ang="0">
                  <a:pos x="130" y="0"/>
                </a:cxn>
                <a:cxn ang="0">
                  <a:pos x="130" y="0"/>
                </a:cxn>
                <a:cxn ang="0">
                  <a:pos x="85" y="45"/>
                </a:cxn>
                <a:cxn ang="0">
                  <a:pos x="57" y="102"/>
                </a:cxn>
                <a:cxn ang="0">
                  <a:pos x="28" y="160"/>
                </a:cxn>
                <a:cxn ang="0">
                  <a:pos x="12" y="221"/>
                </a:cxn>
                <a:cxn ang="0">
                  <a:pos x="0" y="278"/>
                </a:cxn>
                <a:cxn ang="0">
                  <a:pos x="12" y="319"/>
                </a:cxn>
                <a:cxn ang="0">
                  <a:pos x="40" y="364"/>
                </a:cxn>
                <a:cxn ang="0">
                  <a:pos x="102" y="380"/>
                </a:cxn>
                <a:cxn ang="0">
                  <a:pos x="102" y="364"/>
                </a:cxn>
                <a:cxn ang="0">
                  <a:pos x="57" y="348"/>
                </a:cxn>
                <a:cxn ang="0">
                  <a:pos x="28" y="319"/>
                </a:cxn>
                <a:cxn ang="0">
                  <a:pos x="28" y="278"/>
                </a:cxn>
                <a:cxn ang="0">
                  <a:pos x="28" y="221"/>
                </a:cxn>
                <a:cxn ang="0">
                  <a:pos x="40" y="176"/>
                </a:cxn>
                <a:cxn ang="0">
                  <a:pos x="73" y="102"/>
                </a:cxn>
                <a:cxn ang="0">
                  <a:pos x="102" y="62"/>
                </a:cxn>
                <a:cxn ang="0">
                  <a:pos x="143" y="0"/>
                </a:cxn>
                <a:cxn ang="0">
                  <a:pos x="143" y="0"/>
                </a:cxn>
                <a:cxn ang="0">
                  <a:pos x="130" y="0"/>
                </a:cxn>
              </a:cxnLst>
              <a:rect l="0" t="0" r="r" b="b"/>
              <a:pathLst>
                <a:path w="143" h="380">
                  <a:moveTo>
                    <a:pt x="130" y="0"/>
                  </a:moveTo>
                  <a:lnTo>
                    <a:pt x="130" y="0"/>
                  </a:lnTo>
                  <a:lnTo>
                    <a:pt x="85" y="45"/>
                  </a:lnTo>
                  <a:lnTo>
                    <a:pt x="57" y="102"/>
                  </a:lnTo>
                  <a:lnTo>
                    <a:pt x="28" y="160"/>
                  </a:lnTo>
                  <a:lnTo>
                    <a:pt x="12" y="221"/>
                  </a:lnTo>
                  <a:lnTo>
                    <a:pt x="0" y="278"/>
                  </a:lnTo>
                  <a:lnTo>
                    <a:pt x="12" y="319"/>
                  </a:lnTo>
                  <a:lnTo>
                    <a:pt x="40" y="364"/>
                  </a:lnTo>
                  <a:lnTo>
                    <a:pt x="102" y="380"/>
                  </a:lnTo>
                  <a:lnTo>
                    <a:pt x="102" y="364"/>
                  </a:lnTo>
                  <a:lnTo>
                    <a:pt x="57" y="348"/>
                  </a:lnTo>
                  <a:lnTo>
                    <a:pt x="28" y="319"/>
                  </a:lnTo>
                  <a:lnTo>
                    <a:pt x="28" y="278"/>
                  </a:lnTo>
                  <a:lnTo>
                    <a:pt x="28" y="221"/>
                  </a:lnTo>
                  <a:lnTo>
                    <a:pt x="40" y="176"/>
                  </a:lnTo>
                  <a:lnTo>
                    <a:pt x="73" y="102"/>
                  </a:lnTo>
                  <a:lnTo>
                    <a:pt x="102" y="62"/>
                  </a:lnTo>
                  <a:lnTo>
                    <a:pt x="143" y="0"/>
                  </a:lnTo>
                  <a:lnTo>
                    <a:pt x="143" y="0"/>
                  </a:lnTo>
                  <a:lnTo>
                    <a:pt x="1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6" name="Freeform 144"/>
            <p:cNvSpPr>
              <a:spLocks/>
            </p:cNvSpPr>
            <p:nvPr/>
          </p:nvSpPr>
          <p:spPr bwMode="auto">
            <a:xfrm>
              <a:off x="4359" y="1022"/>
              <a:ext cx="303" cy="131"/>
            </a:xfrm>
            <a:custGeom>
              <a:avLst/>
              <a:gdLst/>
              <a:ahLst/>
              <a:cxnLst>
                <a:cxn ang="0">
                  <a:pos x="303" y="0"/>
                </a:cxn>
                <a:cxn ang="0">
                  <a:pos x="303" y="0"/>
                </a:cxn>
                <a:cxn ang="0">
                  <a:pos x="303" y="0"/>
                </a:cxn>
                <a:cxn ang="0">
                  <a:pos x="290" y="0"/>
                </a:cxn>
                <a:cxn ang="0">
                  <a:pos x="290" y="0"/>
                </a:cxn>
                <a:cxn ang="0">
                  <a:pos x="274" y="0"/>
                </a:cxn>
                <a:cxn ang="0">
                  <a:pos x="262" y="0"/>
                </a:cxn>
                <a:cxn ang="0">
                  <a:pos x="245" y="0"/>
                </a:cxn>
                <a:cxn ang="0">
                  <a:pos x="217" y="0"/>
                </a:cxn>
                <a:cxn ang="0">
                  <a:pos x="205" y="17"/>
                </a:cxn>
                <a:cxn ang="0">
                  <a:pos x="172" y="17"/>
                </a:cxn>
                <a:cxn ang="0">
                  <a:pos x="143" y="33"/>
                </a:cxn>
                <a:cxn ang="0">
                  <a:pos x="115" y="33"/>
                </a:cxn>
                <a:cxn ang="0">
                  <a:pos x="102" y="45"/>
                </a:cxn>
                <a:cxn ang="0">
                  <a:pos x="74" y="62"/>
                </a:cxn>
                <a:cxn ang="0">
                  <a:pos x="41" y="74"/>
                </a:cxn>
                <a:cxn ang="0">
                  <a:pos x="29" y="103"/>
                </a:cxn>
                <a:cxn ang="0">
                  <a:pos x="0" y="131"/>
                </a:cxn>
                <a:cxn ang="0">
                  <a:pos x="13" y="131"/>
                </a:cxn>
                <a:cxn ang="0">
                  <a:pos x="29" y="119"/>
                </a:cxn>
                <a:cxn ang="0">
                  <a:pos x="58" y="90"/>
                </a:cxn>
                <a:cxn ang="0">
                  <a:pos x="86" y="74"/>
                </a:cxn>
                <a:cxn ang="0">
                  <a:pos x="102" y="62"/>
                </a:cxn>
                <a:cxn ang="0">
                  <a:pos x="131" y="45"/>
                </a:cxn>
                <a:cxn ang="0">
                  <a:pos x="143" y="45"/>
                </a:cxn>
                <a:cxn ang="0">
                  <a:pos x="172" y="33"/>
                </a:cxn>
                <a:cxn ang="0">
                  <a:pos x="205" y="33"/>
                </a:cxn>
                <a:cxn ang="0">
                  <a:pos x="217" y="17"/>
                </a:cxn>
                <a:cxn ang="0">
                  <a:pos x="245" y="17"/>
                </a:cxn>
                <a:cxn ang="0">
                  <a:pos x="262" y="17"/>
                </a:cxn>
                <a:cxn ang="0">
                  <a:pos x="274" y="17"/>
                </a:cxn>
                <a:cxn ang="0">
                  <a:pos x="290" y="17"/>
                </a:cxn>
                <a:cxn ang="0">
                  <a:pos x="290" y="17"/>
                </a:cxn>
                <a:cxn ang="0">
                  <a:pos x="303" y="17"/>
                </a:cxn>
                <a:cxn ang="0">
                  <a:pos x="303" y="17"/>
                </a:cxn>
                <a:cxn ang="0">
                  <a:pos x="303" y="17"/>
                </a:cxn>
                <a:cxn ang="0">
                  <a:pos x="303" y="0"/>
                </a:cxn>
              </a:cxnLst>
              <a:rect l="0" t="0" r="r" b="b"/>
              <a:pathLst>
                <a:path w="303" h="131">
                  <a:moveTo>
                    <a:pt x="303" y="0"/>
                  </a:moveTo>
                  <a:lnTo>
                    <a:pt x="303" y="0"/>
                  </a:lnTo>
                  <a:lnTo>
                    <a:pt x="303" y="0"/>
                  </a:lnTo>
                  <a:lnTo>
                    <a:pt x="290" y="0"/>
                  </a:lnTo>
                  <a:lnTo>
                    <a:pt x="290" y="0"/>
                  </a:lnTo>
                  <a:lnTo>
                    <a:pt x="274" y="0"/>
                  </a:lnTo>
                  <a:lnTo>
                    <a:pt x="262" y="0"/>
                  </a:lnTo>
                  <a:lnTo>
                    <a:pt x="245" y="0"/>
                  </a:lnTo>
                  <a:lnTo>
                    <a:pt x="217" y="0"/>
                  </a:lnTo>
                  <a:lnTo>
                    <a:pt x="205" y="17"/>
                  </a:lnTo>
                  <a:lnTo>
                    <a:pt x="172" y="17"/>
                  </a:lnTo>
                  <a:lnTo>
                    <a:pt x="143" y="33"/>
                  </a:lnTo>
                  <a:lnTo>
                    <a:pt x="115" y="33"/>
                  </a:lnTo>
                  <a:lnTo>
                    <a:pt x="102" y="45"/>
                  </a:lnTo>
                  <a:lnTo>
                    <a:pt x="74" y="62"/>
                  </a:lnTo>
                  <a:lnTo>
                    <a:pt x="41" y="74"/>
                  </a:lnTo>
                  <a:lnTo>
                    <a:pt x="29" y="103"/>
                  </a:lnTo>
                  <a:lnTo>
                    <a:pt x="0" y="131"/>
                  </a:lnTo>
                  <a:lnTo>
                    <a:pt x="13" y="131"/>
                  </a:lnTo>
                  <a:lnTo>
                    <a:pt x="29" y="119"/>
                  </a:lnTo>
                  <a:lnTo>
                    <a:pt x="58" y="90"/>
                  </a:lnTo>
                  <a:lnTo>
                    <a:pt x="86" y="74"/>
                  </a:lnTo>
                  <a:lnTo>
                    <a:pt x="102" y="62"/>
                  </a:lnTo>
                  <a:lnTo>
                    <a:pt x="131" y="45"/>
                  </a:lnTo>
                  <a:lnTo>
                    <a:pt x="143" y="45"/>
                  </a:lnTo>
                  <a:lnTo>
                    <a:pt x="172" y="33"/>
                  </a:lnTo>
                  <a:lnTo>
                    <a:pt x="205" y="33"/>
                  </a:lnTo>
                  <a:lnTo>
                    <a:pt x="217" y="17"/>
                  </a:lnTo>
                  <a:lnTo>
                    <a:pt x="245" y="17"/>
                  </a:lnTo>
                  <a:lnTo>
                    <a:pt x="262" y="17"/>
                  </a:lnTo>
                  <a:lnTo>
                    <a:pt x="274" y="17"/>
                  </a:lnTo>
                  <a:lnTo>
                    <a:pt x="290" y="17"/>
                  </a:lnTo>
                  <a:lnTo>
                    <a:pt x="290" y="17"/>
                  </a:lnTo>
                  <a:lnTo>
                    <a:pt x="303" y="17"/>
                  </a:lnTo>
                  <a:lnTo>
                    <a:pt x="303" y="17"/>
                  </a:lnTo>
                  <a:lnTo>
                    <a:pt x="303" y="17"/>
                  </a:lnTo>
                  <a:lnTo>
                    <a:pt x="30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7" name="Freeform 145"/>
            <p:cNvSpPr>
              <a:spLocks/>
            </p:cNvSpPr>
            <p:nvPr/>
          </p:nvSpPr>
          <p:spPr bwMode="auto">
            <a:xfrm>
              <a:off x="4662" y="1022"/>
              <a:ext cx="363" cy="291"/>
            </a:xfrm>
            <a:custGeom>
              <a:avLst/>
              <a:gdLst/>
              <a:ahLst/>
              <a:cxnLst>
                <a:cxn ang="0">
                  <a:pos x="363" y="291"/>
                </a:cxn>
                <a:cxn ang="0">
                  <a:pos x="363" y="291"/>
                </a:cxn>
                <a:cxn ang="0">
                  <a:pos x="363" y="278"/>
                </a:cxn>
                <a:cxn ang="0">
                  <a:pos x="363" y="262"/>
                </a:cxn>
                <a:cxn ang="0">
                  <a:pos x="351" y="250"/>
                </a:cxn>
                <a:cxn ang="0">
                  <a:pos x="335" y="221"/>
                </a:cxn>
                <a:cxn ang="0">
                  <a:pos x="322" y="205"/>
                </a:cxn>
                <a:cxn ang="0">
                  <a:pos x="306" y="176"/>
                </a:cxn>
                <a:cxn ang="0">
                  <a:pos x="294" y="148"/>
                </a:cxn>
                <a:cxn ang="0">
                  <a:pos x="261" y="131"/>
                </a:cxn>
                <a:cxn ang="0">
                  <a:pos x="233" y="103"/>
                </a:cxn>
                <a:cxn ang="0">
                  <a:pos x="204" y="74"/>
                </a:cxn>
                <a:cxn ang="0">
                  <a:pos x="175" y="62"/>
                </a:cxn>
                <a:cxn ang="0">
                  <a:pos x="147" y="45"/>
                </a:cxn>
                <a:cxn ang="0">
                  <a:pos x="118" y="17"/>
                </a:cxn>
                <a:cxn ang="0">
                  <a:pos x="73" y="17"/>
                </a:cxn>
                <a:cxn ang="0">
                  <a:pos x="45" y="0"/>
                </a:cxn>
                <a:cxn ang="0">
                  <a:pos x="0" y="0"/>
                </a:cxn>
                <a:cxn ang="0">
                  <a:pos x="0" y="17"/>
                </a:cxn>
                <a:cxn ang="0">
                  <a:pos x="45" y="17"/>
                </a:cxn>
                <a:cxn ang="0">
                  <a:pos x="73" y="33"/>
                </a:cxn>
                <a:cxn ang="0">
                  <a:pos x="102" y="45"/>
                </a:cxn>
                <a:cxn ang="0">
                  <a:pos x="147" y="62"/>
                </a:cxn>
                <a:cxn ang="0">
                  <a:pos x="175" y="74"/>
                </a:cxn>
                <a:cxn ang="0">
                  <a:pos x="204" y="90"/>
                </a:cxn>
                <a:cxn ang="0">
                  <a:pos x="220" y="119"/>
                </a:cxn>
                <a:cxn ang="0">
                  <a:pos x="249" y="131"/>
                </a:cxn>
                <a:cxn ang="0">
                  <a:pos x="278" y="160"/>
                </a:cxn>
                <a:cxn ang="0">
                  <a:pos x="294" y="193"/>
                </a:cxn>
                <a:cxn ang="0">
                  <a:pos x="306" y="205"/>
                </a:cxn>
                <a:cxn ang="0">
                  <a:pos x="322" y="233"/>
                </a:cxn>
                <a:cxn ang="0">
                  <a:pos x="335" y="250"/>
                </a:cxn>
                <a:cxn ang="0">
                  <a:pos x="335" y="262"/>
                </a:cxn>
                <a:cxn ang="0">
                  <a:pos x="351" y="278"/>
                </a:cxn>
                <a:cxn ang="0">
                  <a:pos x="351" y="291"/>
                </a:cxn>
                <a:cxn ang="0">
                  <a:pos x="351" y="291"/>
                </a:cxn>
                <a:cxn ang="0">
                  <a:pos x="363" y="291"/>
                </a:cxn>
              </a:cxnLst>
              <a:rect l="0" t="0" r="r" b="b"/>
              <a:pathLst>
                <a:path w="363" h="291">
                  <a:moveTo>
                    <a:pt x="363" y="291"/>
                  </a:moveTo>
                  <a:lnTo>
                    <a:pt x="363" y="291"/>
                  </a:lnTo>
                  <a:lnTo>
                    <a:pt x="363" y="278"/>
                  </a:lnTo>
                  <a:lnTo>
                    <a:pt x="363" y="262"/>
                  </a:lnTo>
                  <a:lnTo>
                    <a:pt x="351" y="250"/>
                  </a:lnTo>
                  <a:lnTo>
                    <a:pt x="335" y="221"/>
                  </a:lnTo>
                  <a:lnTo>
                    <a:pt x="322" y="205"/>
                  </a:lnTo>
                  <a:lnTo>
                    <a:pt x="306" y="176"/>
                  </a:lnTo>
                  <a:lnTo>
                    <a:pt x="294" y="148"/>
                  </a:lnTo>
                  <a:lnTo>
                    <a:pt x="261" y="131"/>
                  </a:lnTo>
                  <a:lnTo>
                    <a:pt x="233" y="103"/>
                  </a:lnTo>
                  <a:lnTo>
                    <a:pt x="204" y="74"/>
                  </a:lnTo>
                  <a:lnTo>
                    <a:pt x="175" y="62"/>
                  </a:lnTo>
                  <a:lnTo>
                    <a:pt x="147" y="45"/>
                  </a:lnTo>
                  <a:lnTo>
                    <a:pt x="118" y="17"/>
                  </a:lnTo>
                  <a:lnTo>
                    <a:pt x="73" y="17"/>
                  </a:lnTo>
                  <a:lnTo>
                    <a:pt x="45" y="0"/>
                  </a:lnTo>
                  <a:lnTo>
                    <a:pt x="0" y="0"/>
                  </a:lnTo>
                  <a:lnTo>
                    <a:pt x="0" y="17"/>
                  </a:lnTo>
                  <a:lnTo>
                    <a:pt x="45" y="17"/>
                  </a:lnTo>
                  <a:lnTo>
                    <a:pt x="73" y="33"/>
                  </a:lnTo>
                  <a:lnTo>
                    <a:pt x="102" y="45"/>
                  </a:lnTo>
                  <a:lnTo>
                    <a:pt x="147" y="62"/>
                  </a:lnTo>
                  <a:lnTo>
                    <a:pt x="175" y="74"/>
                  </a:lnTo>
                  <a:lnTo>
                    <a:pt x="204" y="90"/>
                  </a:lnTo>
                  <a:lnTo>
                    <a:pt x="220" y="119"/>
                  </a:lnTo>
                  <a:lnTo>
                    <a:pt x="249" y="131"/>
                  </a:lnTo>
                  <a:lnTo>
                    <a:pt x="278" y="160"/>
                  </a:lnTo>
                  <a:lnTo>
                    <a:pt x="294" y="193"/>
                  </a:lnTo>
                  <a:lnTo>
                    <a:pt x="306" y="205"/>
                  </a:lnTo>
                  <a:lnTo>
                    <a:pt x="322" y="233"/>
                  </a:lnTo>
                  <a:lnTo>
                    <a:pt x="335" y="250"/>
                  </a:lnTo>
                  <a:lnTo>
                    <a:pt x="335" y="262"/>
                  </a:lnTo>
                  <a:lnTo>
                    <a:pt x="351" y="278"/>
                  </a:lnTo>
                  <a:lnTo>
                    <a:pt x="351" y="291"/>
                  </a:lnTo>
                  <a:lnTo>
                    <a:pt x="351" y="291"/>
                  </a:lnTo>
                  <a:lnTo>
                    <a:pt x="363" y="29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8" name="Freeform 146"/>
            <p:cNvSpPr>
              <a:spLocks/>
            </p:cNvSpPr>
            <p:nvPr/>
          </p:nvSpPr>
          <p:spPr bwMode="auto">
            <a:xfrm>
              <a:off x="4956" y="1313"/>
              <a:ext cx="86" cy="232"/>
            </a:xfrm>
            <a:custGeom>
              <a:avLst/>
              <a:gdLst/>
              <a:ahLst/>
              <a:cxnLst>
                <a:cxn ang="0">
                  <a:pos x="0" y="220"/>
                </a:cxn>
                <a:cxn ang="0">
                  <a:pos x="12" y="232"/>
                </a:cxn>
                <a:cxn ang="0">
                  <a:pos x="41" y="220"/>
                </a:cxn>
                <a:cxn ang="0">
                  <a:pos x="57" y="204"/>
                </a:cxn>
                <a:cxn ang="0">
                  <a:pos x="69" y="175"/>
                </a:cxn>
                <a:cxn ang="0">
                  <a:pos x="86" y="147"/>
                </a:cxn>
                <a:cxn ang="0">
                  <a:pos x="86" y="118"/>
                </a:cxn>
                <a:cxn ang="0">
                  <a:pos x="86" y="73"/>
                </a:cxn>
                <a:cxn ang="0">
                  <a:pos x="86" y="28"/>
                </a:cxn>
                <a:cxn ang="0">
                  <a:pos x="69" y="0"/>
                </a:cxn>
                <a:cxn ang="0">
                  <a:pos x="57" y="0"/>
                </a:cxn>
                <a:cxn ang="0">
                  <a:pos x="57" y="28"/>
                </a:cxn>
                <a:cxn ang="0">
                  <a:pos x="69" y="73"/>
                </a:cxn>
                <a:cxn ang="0">
                  <a:pos x="69" y="118"/>
                </a:cxn>
                <a:cxn ang="0">
                  <a:pos x="69" y="147"/>
                </a:cxn>
                <a:cxn ang="0">
                  <a:pos x="57" y="175"/>
                </a:cxn>
                <a:cxn ang="0">
                  <a:pos x="41" y="188"/>
                </a:cxn>
                <a:cxn ang="0">
                  <a:pos x="28" y="204"/>
                </a:cxn>
                <a:cxn ang="0">
                  <a:pos x="12" y="204"/>
                </a:cxn>
                <a:cxn ang="0">
                  <a:pos x="12" y="220"/>
                </a:cxn>
                <a:cxn ang="0">
                  <a:pos x="0" y="220"/>
                </a:cxn>
                <a:cxn ang="0">
                  <a:pos x="0" y="232"/>
                </a:cxn>
                <a:cxn ang="0">
                  <a:pos x="12" y="232"/>
                </a:cxn>
                <a:cxn ang="0">
                  <a:pos x="0" y="220"/>
                </a:cxn>
              </a:cxnLst>
              <a:rect l="0" t="0" r="r" b="b"/>
              <a:pathLst>
                <a:path w="86" h="232">
                  <a:moveTo>
                    <a:pt x="0" y="220"/>
                  </a:moveTo>
                  <a:lnTo>
                    <a:pt x="12" y="232"/>
                  </a:lnTo>
                  <a:lnTo>
                    <a:pt x="41" y="220"/>
                  </a:lnTo>
                  <a:lnTo>
                    <a:pt x="57" y="204"/>
                  </a:lnTo>
                  <a:lnTo>
                    <a:pt x="69" y="175"/>
                  </a:lnTo>
                  <a:lnTo>
                    <a:pt x="86" y="147"/>
                  </a:lnTo>
                  <a:lnTo>
                    <a:pt x="86" y="118"/>
                  </a:lnTo>
                  <a:lnTo>
                    <a:pt x="86" y="73"/>
                  </a:lnTo>
                  <a:lnTo>
                    <a:pt x="86" y="28"/>
                  </a:lnTo>
                  <a:lnTo>
                    <a:pt x="69" y="0"/>
                  </a:lnTo>
                  <a:lnTo>
                    <a:pt x="57" y="0"/>
                  </a:lnTo>
                  <a:lnTo>
                    <a:pt x="57" y="28"/>
                  </a:lnTo>
                  <a:lnTo>
                    <a:pt x="69" y="73"/>
                  </a:lnTo>
                  <a:lnTo>
                    <a:pt x="69" y="118"/>
                  </a:lnTo>
                  <a:lnTo>
                    <a:pt x="69" y="147"/>
                  </a:lnTo>
                  <a:lnTo>
                    <a:pt x="57" y="175"/>
                  </a:lnTo>
                  <a:lnTo>
                    <a:pt x="41" y="188"/>
                  </a:lnTo>
                  <a:lnTo>
                    <a:pt x="28" y="204"/>
                  </a:lnTo>
                  <a:lnTo>
                    <a:pt x="12" y="204"/>
                  </a:lnTo>
                  <a:lnTo>
                    <a:pt x="12" y="220"/>
                  </a:lnTo>
                  <a:lnTo>
                    <a:pt x="0" y="220"/>
                  </a:lnTo>
                  <a:lnTo>
                    <a:pt x="0" y="232"/>
                  </a:lnTo>
                  <a:lnTo>
                    <a:pt x="12" y="232"/>
                  </a:lnTo>
                  <a:lnTo>
                    <a:pt x="0" y="2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9" name="Freeform 147"/>
            <p:cNvSpPr>
              <a:spLocks/>
            </p:cNvSpPr>
            <p:nvPr/>
          </p:nvSpPr>
          <p:spPr bwMode="auto">
            <a:xfrm>
              <a:off x="340" y="1858"/>
              <a:ext cx="5095" cy="1753"/>
            </a:xfrm>
            <a:custGeom>
              <a:avLst/>
              <a:gdLst/>
              <a:ahLst/>
              <a:cxnLst>
                <a:cxn ang="0">
                  <a:pos x="4833" y="1753"/>
                </a:cxn>
                <a:cxn ang="0">
                  <a:pos x="4891" y="1753"/>
                </a:cxn>
                <a:cxn ang="0">
                  <a:pos x="4952" y="1724"/>
                </a:cxn>
                <a:cxn ang="0">
                  <a:pos x="4993" y="1696"/>
                </a:cxn>
                <a:cxn ang="0">
                  <a:pos x="5038" y="1655"/>
                </a:cxn>
                <a:cxn ang="0">
                  <a:pos x="5066" y="1610"/>
                </a:cxn>
                <a:cxn ang="0">
                  <a:pos x="5095" y="1553"/>
                </a:cxn>
                <a:cxn ang="0">
                  <a:pos x="5095" y="1496"/>
                </a:cxn>
                <a:cxn ang="0">
                  <a:pos x="5095" y="290"/>
                </a:cxn>
                <a:cxn ang="0">
                  <a:pos x="5095" y="233"/>
                </a:cxn>
                <a:cxn ang="0">
                  <a:pos x="5083" y="188"/>
                </a:cxn>
                <a:cxn ang="0">
                  <a:pos x="5050" y="131"/>
                </a:cxn>
                <a:cxn ang="0">
                  <a:pos x="5009" y="86"/>
                </a:cxn>
                <a:cxn ang="0">
                  <a:pos x="4964" y="57"/>
                </a:cxn>
                <a:cxn ang="0">
                  <a:pos x="4919" y="29"/>
                </a:cxn>
                <a:cxn ang="0">
                  <a:pos x="4862" y="17"/>
                </a:cxn>
                <a:cxn ang="0">
                  <a:pos x="4805" y="0"/>
                </a:cxn>
                <a:cxn ang="0">
                  <a:pos x="261" y="0"/>
                </a:cxn>
                <a:cxn ang="0">
                  <a:pos x="200" y="17"/>
                </a:cxn>
                <a:cxn ang="0">
                  <a:pos x="143" y="45"/>
                </a:cxn>
                <a:cxn ang="0">
                  <a:pos x="102" y="74"/>
                </a:cxn>
                <a:cxn ang="0">
                  <a:pos x="57" y="119"/>
                </a:cxn>
                <a:cxn ang="0">
                  <a:pos x="29" y="160"/>
                </a:cxn>
                <a:cxn ang="0">
                  <a:pos x="0" y="204"/>
                </a:cxn>
                <a:cxn ang="0">
                  <a:pos x="0" y="262"/>
                </a:cxn>
                <a:cxn ang="0">
                  <a:pos x="0" y="1463"/>
                </a:cxn>
                <a:cxn ang="0">
                  <a:pos x="0" y="1524"/>
                </a:cxn>
                <a:cxn ang="0">
                  <a:pos x="12" y="1581"/>
                </a:cxn>
                <a:cxn ang="0">
                  <a:pos x="41" y="1639"/>
                </a:cxn>
                <a:cxn ang="0">
                  <a:pos x="86" y="1684"/>
                </a:cxn>
                <a:cxn ang="0">
                  <a:pos x="114" y="1712"/>
                </a:cxn>
                <a:cxn ang="0">
                  <a:pos x="172" y="1741"/>
                </a:cxn>
                <a:cxn ang="0">
                  <a:pos x="233" y="1753"/>
                </a:cxn>
                <a:cxn ang="0">
                  <a:pos x="290" y="1753"/>
                </a:cxn>
              </a:cxnLst>
              <a:rect l="0" t="0" r="r" b="b"/>
              <a:pathLst>
                <a:path w="5095" h="1753">
                  <a:moveTo>
                    <a:pt x="4805" y="1753"/>
                  </a:moveTo>
                  <a:lnTo>
                    <a:pt x="4833" y="1753"/>
                  </a:lnTo>
                  <a:lnTo>
                    <a:pt x="4862" y="1753"/>
                  </a:lnTo>
                  <a:lnTo>
                    <a:pt x="4891" y="1753"/>
                  </a:lnTo>
                  <a:lnTo>
                    <a:pt x="4919" y="1741"/>
                  </a:lnTo>
                  <a:lnTo>
                    <a:pt x="4952" y="1724"/>
                  </a:lnTo>
                  <a:lnTo>
                    <a:pt x="4964" y="1712"/>
                  </a:lnTo>
                  <a:lnTo>
                    <a:pt x="4993" y="1696"/>
                  </a:lnTo>
                  <a:lnTo>
                    <a:pt x="5009" y="1684"/>
                  </a:lnTo>
                  <a:lnTo>
                    <a:pt x="5038" y="1655"/>
                  </a:lnTo>
                  <a:lnTo>
                    <a:pt x="5050" y="1639"/>
                  </a:lnTo>
                  <a:lnTo>
                    <a:pt x="5066" y="1610"/>
                  </a:lnTo>
                  <a:lnTo>
                    <a:pt x="5083" y="1581"/>
                  </a:lnTo>
                  <a:lnTo>
                    <a:pt x="5095" y="1553"/>
                  </a:lnTo>
                  <a:lnTo>
                    <a:pt x="5095" y="1524"/>
                  </a:lnTo>
                  <a:lnTo>
                    <a:pt x="5095" y="1496"/>
                  </a:lnTo>
                  <a:lnTo>
                    <a:pt x="5095" y="1463"/>
                  </a:lnTo>
                  <a:lnTo>
                    <a:pt x="5095" y="290"/>
                  </a:lnTo>
                  <a:lnTo>
                    <a:pt x="5095" y="262"/>
                  </a:lnTo>
                  <a:lnTo>
                    <a:pt x="5095" y="233"/>
                  </a:lnTo>
                  <a:lnTo>
                    <a:pt x="5095" y="204"/>
                  </a:lnTo>
                  <a:lnTo>
                    <a:pt x="5083" y="188"/>
                  </a:lnTo>
                  <a:lnTo>
                    <a:pt x="5066" y="160"/>
                  </a:lnTo>
                  <a:lnTo>
                    <a:pt x="5050" y="131"/>
                  </a:lnTo>
                  <a:lnTo>
                    <a:pt x="5038" y="119"/>
                  </a:lnTo>
                  <a:lnTo>
                    <a:pt x="5009" y="86"/>
                  </a:lnTo>
                  <a:lnTo>
                    <a:pt x="4993" y="74"/>
                  </a:lnTo>
                  <a:lnTo>
                    <a:pt x="4964" y="57"/>
                  </a:lnTo>
                  <a:lnTo>
                    <a:pt x="4952" y="45"/>
                  </a:lnTo>
                  <a:lnTo>
                    <a:pt x="4919" y="29"/>
                  </a:lnTo>
                  <a:lnTo>
                    <a:pt x="4891" y="17"/>
                  </a:lnTo>
                  <a:lnTo>
                    <a:pt x="4862" y="17"/>
                  </a:lnTo>
                  <a:lnTo>
                    <a:pt x="4833" y="0"/>
                  </a:lnTo>
                  <a:lnTo>
                    <a:pt x="4805" y="0"/>
                  </a:lnTo>
                  <a:lnTo>
                    <a:pt x="290" y="0"/>
                  </a:lnTo>
                  <a:lnTo>
                    <a:pt x="261" y="0"/>
                  </a:lnTo>
                  <a:lnTo>
                    <a:pt x="233" y="17"/>
                  </a:lnTo>
                  <a:lnTo>
                    <a:pt x="200" y="17"/>
                  </a:lnTo>
                  <a:lnTo>
                    <a:pt x="172" y="29"/>
                  </a:lnTo>
                  <a:lnTo>
                    <a:pt x="143" y="45"/>
                  </a:lnTo>
                  <a:lnTo>
                    <a:pt x="114" y="57"/>
                  </a:lnTo>
                  <a:lnTo>
                    <a:pt x="102" y="74"/>
                  </a:lnTo>
                  <a:lnTo>
                    <a:pt x="86" y="86"/>
                  </a:lnTo>
                  <a:lnTo>
                    <a:pt x="57" y="119"/>
                  </a:lnTo>
                  <a:lnTo>
                    <a:pt x="41" y="131"/>
                  </a:lnTo>
                  <a:lnTo>
                    <a:pt x="29" y="160"/>
                  </a:lnTo>
                  <a:lnTo>
                    <a:pt x="12" y="188"/>
                  </a:lnTo>
                  <a:lnTo>
                    <a:pt x="0" y="204"/>
                  </a:lnTo>
                  <a:lnTo>
                    <a:pt x="0" y="233"/>
                  </a:lnTo>
                  <a:lnTo>
                    <a:pt x="0" y="262"/>
                  </a:lnTo>
                  <a:lnTo>
                    <a:pt x="0" y="290"/>
                  </a:lnTo>
                  <a:lnTo>
                    <a:pt x="0" y="1463"/>
                  </a:lnTo>
                  <a:lnTo>
                    <a:pt x="0" y="1496"/>
                  </a:lnTo>
                  <a:lnTo>
                    <a:pt x="0" y="1524"/>
                  </a:lnTo>
                  <a:lnTo>
                    <a:pt x="0" y="1553"/>
                  </a:lnTo>
                  <a:lnTo>
                    <a:pt x="12" y="1581"/>
                  </a:lnTo>
                  <a:lnTo>
                    <a:pt x="29" y="1610"/>
                  </a:lnTo>
                  <a:lnTo>
                    <a:pt x="41" y="1639"/>
                  </a:lnTo>
                  <a:lnTo>
                    <a:pt x="57" y="1655"/>
                  </a:lnTo>
                  <a:lnTo>
                    <a:pt x="86" y="1684"/>
                  </a:lnTo>
                  <a:lnTo>
                    <a:pt x="102" y="1696"/>
                  </a:lnTo>
                  <a:lnTo>
                    <a:pt x="114" y="1712"/>
                  </a:lnTo>
                  <a:lnTo>
                    <a:pt x="143" y="1724"/>
                  </a:lnTo>
                  <a:lnTo>
                    <a:pt x="172" y="1741"/>
                  </a:lnTo>
                  <a:lnTo>
                    <a:pt x="200" y="1753"/>
                  </a:lnTo>
                  <a:lnTo>
                    <a:pt x="233" y="1753"/>
                  </a:lnTo>
                  <a:lnTo>
                    <a:pt x="261" y="1753"/>
                  </a:lnTo>
                  <a:lnTo>
                    <a:pt x="290" y="1753"/>
                  </a:lnTo>
                  <a:lnTo>
                    <a:pt x="4805" y="175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fr-CA" sz="2000" dirty="0" smtClean="0">
                <a:solidFill>
                  <a:schemeClr val="bg1"/>
                </a:solidFill>
              </a:endParaRPr>
            </a:p>
            <a:p>
              <a:pPr algn="ctr"/>
              <a:r>
                <a:rPr lang="fr-CA" sz="5000" dirty="0" smtClean="0">
                  <a:solidFill>
                    <a:schemeClr val="bg1"/>
                  </a:solidFill>
                </a:rPr>
                <a:t>Présentation au</a:t>
              </a:r>
            </a:p>
            <a:p>
              <a:pPr algn="ctr"/>
              <a:r>
                <a:rPr lang="fr-CA" sz="5000" dirty="0" smtClean="0">
                  <a:solidFill>
                    <a:schemeClr val="bg1"/>
                  </a:solidFill>
                </a:rPr>
                <a:t>Préscolaire</a:t>
              </a:r>
              <a:endParaRPr lang="fr-CA" sz="5000" dirty="0">
                <a:solidFill>
                  <a:schemeClr val="bg1"/>
                </a:solidFill>
              </a:endParaRPr>
            </a:p>
          </p:txBody>
        </p:sp>
        <p:sp>
          <p:nvSpPr>
            <p:cNvPr id="33940" name="Freeform 148"/>
            <p:cNvSpPr>
              <a:spLocks/>
            </p:cNvSpPr>
            <p:nvPr/>
          </p:nvSpPr>
          <p:spPr bwMode="auto">
            <a:xfrm>
              <a:off x="5099" y="3327"/>
              <a:ext cx="335" cy="335"/>
            </a:xfrm>
            <a:custGeom>
              <a:avLst/>
              <a:gdLst/>
              <a:ahLst/>
              <a:cxnLst>
                <a:cxn ang="0">
                  <a:pos x="261" y="0"/>
                </a:cxn>
                <a:cxn ang="0">
                  <a:pos x="261" y="0"/>
                </a:cxn>
                <a:cxn ang="0">
                  <a:pos x="261" y="33"/>
                </a:cxn>
                <a:cxn ang="0">
                  <a:pos x="261" y="61"/>
                </a:cxn>
                <a:cxn ang="0">
                  <a:pos x="245" y="90"/>
                </a:cxn>
                <a:cxn ang="0">
                  <a:pos x="245" y="102"/>
                </a:cxn>
                <a:cxn ang="0">
                  <a:pos x="233" y="131"/>
                </a:cxn>
                <a:cxn ang="0">
                  <a:pos x="216" y="147"/>
                </a:cxn>
                <a:cxn ang="0">
                  <a:pos x="204" y="176"/>
                </a:cxn>
                <a:cxn ang="0">
                  <a:pos x="188" y="192"/>
                </a:cxn>
                <a:cxn ang="0">
                  <a:pos x="159" y="204"/>
                </a:cxn>
                <a:cxn ang="0">
                  <a:pos x="147" y="221"/>
                </a:cxn>
                <a:cxn ang="0">
                  <a:pos x="131" y="233"/>
                </a:cxn>
                <a:cxn ang="0">
                  <a:pos x="102" y="249"/>
                </a:cxn>
                <a:cxn ang="0">
                  <a:pos x="73" y="249"/>
                </a:cxn>
                <a:cxn ang="0">
                  <a:pos x="57" y="261"/>
                </a:cxn>
                <a:cxn ang="0">
                  <a:pos x="28" y="261"/>
                </a:cxn>
                <a:cxn ang="0">
                  <a:pos x="0" y="261"/>
                </a:cxn>
                <a:cxn ang="0">
                  <a:pos x="0" y="335"/>
                </a:cxn>
                <a:cxn ang="0">
                  <a:pos x="28" y="335"/>
                </a:cxn>
                <a:cxn ang="0">
                  <a:pos x="73" y="335"/>
                </a:cxn>
                <a:cxn ang="0">
                  <a:pos x="102" y="319"/>
                </a:cxn>
                <a:cxn ang="0">
                  <a:pos x="131" y="306"/>
                </a:cxn>
                <a:cxn ang="0">
                  <a:pos x="159" y="290"/>
                </a:cxn>
                <a:cxn ang="0">
                  <a:pos x="188" y="278"/>
                </a:cxn>
                <a:cxn ang="0">
                  <a:pos x="216" y="261"/>
                </a:cxn>
                <a:cxn ang="0">
                  <a:pos x="233" y="233"/>
                </a:cxn>
                <a:cxn ang="0">
                  <a:pos x="261" y="221"/>
                </a:cxn>
                <a:cxn ang="0">
                  <a:pos x="278" y="192"/>
                </a:cxn>
                <a:cxn ang="0">
                  <a:pos x="290" y="159"/>
                </a:cxn>
                <a:cxn ang="0">
                  <a:pos x="306" y="131"/>
                </a:cxn>
                <a:cxn ang="0">
                  <a:pos x="319" y="102"/>
                </a:cxn>
                <a:cxn ang="0">
                  <a:pos x="335" y="73"/>
                </a:cxn>
                <a:cxn ang="0">
                  <a:pos x="335" y="33"/>
                </a:cxn>
                <a:cxn ang="0">
                  <a:pos x="335" y="0"/>
                </a:cxn>
                <a:cxn ang="0">
                  <a:pos x="335" y="0"/>
                </a:cxn>
                <a:cxn ang="0">
                  <a:pos x="261" y="0"/>
                </a:cxn>
              </a:cxnLst>
              <a:rect l="0" t="0" r="r" b="b"/>
              <a:pathLst>
                <a:path w="335" h="335">
                  <a:moveTo>
                    <a:pt x="261" y="0"/>
                  </a:moveTo>
                  <a:lnTo>
                    <a:pt x="261" y="0"/>
                  </a:lnTo>
                  <a:lnTo>
                    <a:pt x="261" y="33"/>
                  </a:lnTo>
                  <a:lnTo>
                    <a:pt x="261" y="61"/>
                  </a:lnTo>
                  <a:lnTo>
                    <a:pt x="245" y="90"/>
                  </a:lnTo>
                  <a:lnTo>
                    <a:pt x="245" y="102"/>
                  </a:lnTo>
                  <a:lnTo>
                    <a:pt x="233" y="131"/>
                  </a:lnTo>
                  <a:lnTo>
                    <a:pt x="216" y="147"/>
                  </a:lnTo>
                  <a:lnTo>
                    <a:pt x="204" y="176"/>
                  </a:lnTo>
                  <a:lnTo>
                    <a:pt x="188" y="192"/>
                  </a:lnTo>
                  <a:lnTo>
                    <a:pt x="159" y="204"/>
                  </a:lnTo>
                  <a:lnTo>
                    <a:pt x="147" y="221"/>
                  </a:lnTo>
                  <a:lnTo>
                    <a:pt x="131" y="233"/>
                  </a:lnTo>
                  <a:lnTo>
                    <a:pt x="102" y="249"/>
                  </a:lnTo>
                  <a:lnTo>
                    <a:pt x="73" y="249"/>
                  </a:lnTo>
                  <a:lnTo>
                    <a:pt x="57" y="261"/>
                  </a:lnTo>
                  <a:lnTo>
                    <a:pt x="28" y="261"/>
                  </a:lnTo>
                  <a:lnTo>
                    <a:pt x="0" y="261"/>
                  </a:lnTo>
                  <a:lnTo>
                    <a:pt x="0" y="335"/>
                  </a:lnTo>
                  <a:lnTo>
                    <a:pt x="28" y="335"/>
                  </a:lnTo>
                  <a:lnTo>
                    <a:pt x="73" y="335"/>
                  </a:lnTo>
                  <a:lnTo>
                    <a:pt x="102" y="319"/>
                  </a:lnTo>
                  <a:lnTo>
                    <a:pt x="131" y="306"/>
                  </a:lnTo>
                  <a:lnTo>
                    <a:pt x="159" y="290"/>
                  </a:lnTo>
                  <a:lnTo>
                    <a:pt x="188" y="278"/>
                  </a:lnTo>
                  <a:lnTo>
                    <a:pt x="216" y="261"/>
                  </a:lnTo>
                  <a:lnTo>
                    <a:pt x="233" y="233"/>
                  </a:lnTo>
                  <a:lnTo>
                    <a:pt x="261" y="221"/>
                  </a:lnTo>
                  <a:lnTo>
                    <a:pt x="278" y="192"/>
                  </a:lnTo>
                  <a:lnTo>
                    <a:pt x="290" y="159"/>
                  </a:lnTo>
                  <a:lnTo>
                    <a:pt x="306" y="131"/>
                  </a:lnTo>
                  <a:lnTo>
                    <a:pt x="319" y="102"/>
                  </a:lnTo>
                  <a:lnTo>
                    <a:pt x="335" y="73"/>
                  </a:lnTo>
                  <a:lnTo>
                    <a:pt x="335" y="33"/>
                  </a:lnTo>
                  <a:lnTo>
                    <a:pt x="335" y="0"/>
                  </a:lnTo>
                  <a:lnTo>
                    <a:pt x="335" y="0"/>
                  </a:lnTo>
                  <a:lnTo>
                    <a:pt x="26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1" name="Freeform 149"/>
            <p:cNvSpPr>
              <a:spLocks/>
            </p:cNvSpPr>
            <p:nvPr/>
          </p:nvSpPr>
          <p:spPr bwMode="auto">
            <a:xfrm>
              <a:off x="5360" y="2154"/>
              <a:ext cx="74" cy="1173"/>
            </a:xfrm>
            <a:custGeom>
              <a:avLst/>
              <a:gdLst/>
              <a:ahLst/>
              <a:cxnLst>
                <a:cxn ang="0">
                  <a:pos x="0" y="0"/>
                </a:cxn>
                <a:cxn ang="0">
                  <a:pos x="0" y="0"/>
                </a:cxn>
                <a:cxn ang="0">
                  <a:pos x="0" y="1173"/>
                </a:cxn>
                <a:cxn ang="0">
                  <a:pos x="74" y="1173"/>
                </a:cxn>
                <a:cxn ang="0">
                  <a:pos x="74" y="0"/>
                </a:cxn>
                <a:cxn ang="0">
                  <a:pos x="74" y="0"/>
                </a:cxn>
                <a:cxn ang="0">
                  <a:pos x="0" y="0"/>
                </a:cxn>
              </a:cxnLst>
              <a:rect l="0" t="0" r="r" b="b"/>
              <a:pathLst>
                <a:path w="74" h="1173">
                  <a:moveTo>
                    <a:pt x="0" y="0"/>
                  </a:moveTo>
                  <a:lnTo>
                    <a:pt x="0" y="0"/>
                  </a:lnTo>
                  <a:lnTo>
                    <a:pt x="0" y="1173"/>
                  </a:lnTo>
                  <a:lnTo>
                    <a:pt x="74" y="1173"/>
                  </a:lnTo>
                  <a:lnTo>
                    <a:pt x="74" y="0"/>
                  </a:lnTo>
                  <a:lnTo>
                    <a:pt x="74" y="0"/>
                  </a:lnTo>
                  <a:lnTo>
                    <a:pt x="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2" name="Freeform 150"/>
            <p:cNvSpPr>
              <a:spLocks/>
            </p:cNvSpPr>
            <p:nvPr/>
          </p:nvSpPr>
          <p:spPr bwMode="auto">
            <a:xfrm>
              <a:off x="5099" y="1836"/>
              <a:ext cx="335" cy="318"/>
            </a:xfrm>
            <a:custGeom>
              <a:avLst/>
              <a:gdLst/>
              <a:ahLst/>
              <a:cxnLst>
                <a:cxn ang="0">
                  <a:pos x="0" y="73"/>
                </a:cxn>
                <a:cxn ang="0">
                  <a:pos x="0" y="73"/>
                </a:cxn>
                <a:cxn ang="0">
                  <a:pos x="28" y="73"/>
                </a:cxn>
                <a:cxn ang="0">
                  <a:pos x="57" y="73"/>
                </a:cxn>
                <a:cxn ang="0">
                  <a:pos x="73" y="85"/>
                </a:cxn>
                <a:cxn ang="0">
                  <a:pos x="102" y="85"/>
                </a:cxn>
                <a:cxn ang="0">
                  <a:pos x="131" y="102"/>
                </a:cxn>
                <a:cxn ang="0">
                  <a:pos x="147" y="114"/>
                </a:cxn>
                <a:cxn ang="0">
                  <a:pos x="159" y="130"/>
                </a:cxn>
                <a:cxn ang="0">
                  <a:pos x="188" y="147"/>
                </a:cxn>
                <a:cxn ang="0">
                  <a:pos x="204" y="159"/>
                </a:cxn>
                <a:cxn ang="0">
                  <a:pos x="216" y="188"/>
                </a:cxn>
                <a:cxn ang="0">
                  <a:pos x="233" y="204"/>
                </a:cxn>
                <a:cxn ang="0">
                  <a:pos x="245" y="232"/>
                </a:cxn>
                <a:cxn ang="0">
                  <a:pos x="245" y="245"/>
                </a:cxn>
                <a:cxn ang="0">
                  <a:pos x="261" y="273"/>
                </a:cxn>
                <a:cxn ang="0">
                  <a:pos x="261" y="306"/>
                </a:cxn>
                <a:cxn ang="0">
                  <a:pos x="261" y="318"/>
                </a:cxn>
                <a:cxn ang="0">
                  <a:pos x="335" y="318"/>
                </a:cxn>
                <a:cxn ang="0">
                  <a:pos x="335" y="290"/>
                </a:cxn>
                <a:cxn ang="0">
                  <a:pos x="335" y="261"/>
                </a:cxn>
                <a:cxn ang="0">
                  <a:pos x="319" y="232"/>
                </a:cxn>
                <a:cxn ang="0">
                  <a:pos x="306" y="204"/>
                </a:cxn>
                <a:cxn ang="0">
                  <a:pos x="290" y="175"/>
                </a:cxn>
                <a:cxn ang="0">
                  <a:pos x="278" y="147"/>
                </a:cxn>
                <a:cxn ang="0">
                  <a:pos x="261" y="114"/>
                </a:cxn>
                <a:cxn ang="0">
                  <a:pos x="233" y="85"/>
                </a:cxn>
                <a:cxn ang="0">
                  <a:pos x="216" y="73"/>
                </a:cxn>
                <a:cxn ang="0">
                  <a:pos x="188" y="57"/>
                </a:cxn>
                <a:cxn ang="0">
                  <a:pos x="159" y="45"/>
                </a:cxn>
                <a:cxn ang="0">
                  <a:pos x="131" y="28"/>
                </a:cxn>
                <a:cxn ang="0">
                  <a:pos x="102" y="16"/>
                </a:cxn>
                <a:cxn ang="0">
                  <a:pos x="73" y="0"/>
                </a:cxn>
                <a:cxn ang="0">
                  <a:pos x="28" y="0"/>
                </a:cxn>
                <a:cxn ang="0">
                  <a:pos x="0" y="0"/>
                </a:cxn>
                <a:cxn ang="0">
                  <a:pos x="0" y="0"/>
                </a:cxn>
                <a:cxn ang="0">
                  <a:pos x="0" y="73"/>
                </a:cxn>
              </a:cxnLst>
              <a:rect l="0" t="0" r="r" b="b"/>
              <a:pathLst>
                <a:path w="335" h="318">
                  <a:moveTo>
                    <a:pt x="0" y="73"/>
                  </a:moveTo>
                  <a:lnTo>
                    <a:pt x="0" y="73"/>
                  </a:lnTo>
                  <a:lnTo>
                    <a:pt x="28" y="73"/>
                  </a:lnTo>
                  <a:lnTo>
                    <a:pt x="57" y="73"/>
                  </a:lnTo>
                  <a:lnTo>
                    <a:pt x="73" y="85"/>
                  </a:lnTo>
                  <a:lnTo>
                    <a:pt x="102" y="85"/>
                  </a:lnTo>
                  <a:lnTo>
                    <a:pt x="131" y="102"/>
                  </a:lnTo>
                  <a:lnTo>
                    <a:pt x="147" y="114"/>
                  </a:lnTo>
                  <a:lnTo>
                    <a:pt x="159" y="130"/>
                  </a:lnTo>
                  <a:lnTo>
                    <a:pt x="188" y="147"/>
                  </a:lnTo>
                  <a:lnTo>
                    <a:pt x="204" y="159"/>
                  </a:lnTo>
                  <a:lnTo>
                    <a:pt x="216" y="188"/>
                  </a:lnTo>
                  <a:lnTo>
                    <a:pt x="233" y="204"/>
                  </a:lnTo>
                  <a:lnTo>
                    <a:pt x="245" y="232"/>
                  </a:lnTo>
                  <a:lnTo>
                    <a:pt x="245" y="245"/>
                  </a:lnTo>
                  <a:lnTo>
                    <a:pt x="261" y="273"/>
                  </a:lnTo>
                  <a:lnTo>
                    <a:pt x="261" y="306"/>
                  </a:lnTo>
                  <a:lnTo>
                    <a:pt x="261" y="318"/>
                  </a:lnTo>
                  <a:lnTo>
                    <a:pt x="335" y="318"/>
                  </a:lnTo>
                  <a:lnTo>
                    <a:pt x="335" y="290"/>
                  </a:lnTo>
                  <a:lnTo>
                    <a:pt x="335" y="261"/>
                  </a:lnTo>
                  <a:lnTo>
                    <a:pt x="319" y="232"/>
                  </a:lnTo>
                  <a:lnTo>
                    <a:pt x="306" y="204"/>
                  </a:lnTo>
                  <a:lnTo>
                    <a:pt x="290" y="175"/>
                  </a:lnTo>
                  <a:lnTo>
                    <a:pt x="278" y="147"/>
                  </a:lnTo>
                  <a:lnTo>
                    <a:pt x="261" y="114"/>
                  </a:lnTo>
                  <a:lnTo>
                    <a:pt x="233" y="85"/>
                  </a:lnTo>
                  <a:lnTo>
                    <a:pt x="216" y="73"/>
                  </a:lnTo>
                  <a:lnTo>
                    <a:pt x="188" y="57"/>
                  </a:lnTo>
                  <a:lnTo>
                    <a:pt x="159" y="45"/>
                  </a:lnTo>
                  <a:lnTo>
                    <a:pt x="131" y="28"/>
                  </a:lnTo>
                  <a:lnTo>
                    <a:pt x="102" y="16"/>
                  </a:lnTo>
                  <a:lnTo>
                    <a:pt x="73" y="0"/>
                  </a:lnTo>
                  <a:lnTo>
                    <a:pt x="28" y="0"/>
                  </a:lnTo>
                  <a:lnTo>
                    <a:pt x="0" y="0"/>
                  </a:lnTo>
                  <a:lnTo>
                    <a:pt x="0" y="0"/>
                  </a:lnTo>
                  <a:lnTo>
                    <a:pt x="0" y="73"/>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3" name="Freeform 151"/>
            <p:cNvSpPr>
              <a:spLocks/>
            </p:cNvSpPr>
            <p:nvPr/>
          </p:nvSpPr>
          <p:spPr bwMode="auto">
            <a:xfrm>
              <a:off x="584" y="1836"/>
              <a:ext cx="4515" cy="73"/>
            </a:xfrm>
            <a:custGeom>
              <a:avLst/>
              <a:gdLst/>
              <a:ahLst/>
              <a:cxnLst>
                <a:cxn ang="0">
                  <a:pos x="0" y="73"/>
                </a:cxn>
                <a:cxn ang="0">
                  <a:pos x="0" y="73"/>
                </a:cxn>
                <a:cxn ang="0">
                  <a:pos x="4515" y="73"/>
                </a:cxn>
                <a:cxn ang="0">
                  <a:pos x="4515" y="0"/>
                </a:cxn>
                <a:cxn ang="0">
                  <a:pos x="0" y="0"/>
                </a:cxn>
                <a:cxn ang="0">
                  <a:pos x="0" y="0"/>
                </a:cxn>
                <a:cxn ang="0">
                  <a:pos x="0" y="73"/>
                </a:cxn>
              </a:cxnLst>
              <a:rect l="0" t="0" r="r" b="b"/>
              <a:pathLst>
                <a:path w="4515" h="73">
                  <a:moveTo>
                    <a:pt x="0" y="73"/>
                  </a:moveTo>
                  <a:lnTo>
                    <a:pt x="0" y="73"/>
                  </a:lnTo>
                  <a:lnTo>
                    <a:pt x="4515" y="73"/>
                  </a:lnTo>
                  <a:lnTo>
                    <a:pt x="4515" y="0"/>
                  </a:lnTo>
                  <a:lnTo>
                    <a:pt x="0" y="0"/>
                  </a:lnTo>
                  <a:lnTo>
                    <a:pt x="0" y="0"/>
                  </a:lnTo>
                  <a:lnTo>
                    <a:pt x="0" y="73"/>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4" name="Freeform 152"/>
            <p:cNvSpPr>
              <a:spLocks/>
            </p:cNvSpPr>
            <p:nvPr/>
          </p:nvSpPr>
          <p:spPr bwMode="auto">
            <a:xfrm>
              <a:off x="249" y="1836"/>
              <a:ext cx="335" cy="318"/>
            </a:xfrm>
            <a:custGeom>
              <a:avLst/>
              <a:gdLst/>
              <a:ahLst/>
              <a:cxnLst>
                <a:cxn ang="0">
                  <a:pos x="74" y="318"/>
                </a:cxn>
                <a:cxn ang="0">
                  <a:pos x="74" y="318"/>
                </a:cxn>
                <a:cxn ang="0">
                  <a:pos x="74" y="306"/>
                </a:cxn>
                <a:cxn ang="0">
                  <a:pos x="74" y="273"/>
                </a:cxn>
                <a:cxn ang="0">
                  <a:pos x="86" y="245"/>
                </a:cxn>
                <a:cxn ang="0">
                  <a:pos x="86" y="232"/>
                </a:cxn>
                <a:cxn ang="0">
                  <a:pos x="102" y="204"/>
                </a:cxn>
                <a:cxn ang="0">
                  <a:pos x="114" y="188"/>
                </a:cxn>
                <a:cxn ang="0">
                  <a:pos x="131" y="159"/>
                </a:cxn>
                <a:cxn ang="0">
                  <a:pos x="147" y="147"/>
                </a:cxn>
                <a:cxn ang="0">
                  <a:pos x="159" y="130"/>
                </a:cxn>
                <a:cxn ang="0">
                  <a:pos x="188" y="114"/>
                </a:cxn>
                <a:cxn ang="0">
                  <a:pos x="204" y="102"/>
                </a:cxn>
                <a:cxn ang="0">
                  <a:pos x="233" y="85"/>
                </a:cxn>
                <a:cxn ang="0">
                  <a:pos x="245" y="85"/>
                </a:cxn>
                <a:cxn ang="0">
                  <a:pos x="278" y="73"/>
                </a:cxn>
                <a:cxn ang="0">
                  <a:pos x="306" y="73"/>
                </a:cxn>
                <a:cxn ang="0">
                  <a:pos x="335" y="73"/>
                </a:cxn>
                <a:cxn ang="0">
                  <a:pos x="335" y="0"/>
                </a:cxn>
                <a:cxn ang="0">
                  <a:pos x="306" y="0"/>
                </a:cxn>
                <a:cxn ang="0">
                  <a:pos x="261" y="0"/>
                </a:cxn>
                <a:cxn ang="0">
                  <a:pos x="233" y="16"/>
                </a:cxn>
                <a:cxn ang="0">
                  <a:pos x="204" y="28"/>
                </a:cxn>
                <a:cxn ang="0">
                  <a:pos x="176" y="45"/>
                </a:cxn>
                <a:cxn ang="0">
                  <a:pos x="147" y="57"/>
                </a:cxn>
                <a:cxn ang="0">
                  <a:pos x="114" y="73"/>
                </a:cxn>
                <a:cxn ang="0">
                  <a:pos x="102" y="102"/>
                </a:cxn>
                <a:cxn ang="0">
                  <a:pos x="74" y="114"/>
                </a:cxn>
                <a:cxn ang="0">
                  <a:pos x="57" y="147"/>
                </a:cxn>
                <a:cxn ang="0">
                  <a:pos x="45" y="175"/>
                </a:cxn>
                <a:cxn ang="0">
                  <a:pos x="29" y="204"/>
                </a:cxn>
                <a:cxn ang="0">
                  <a:pos x="16" y="232"/>
                </a:cxn>
                <a:cxn ang="0">
                  <a:pos x="0" y="261"/>
                </a:cxn>
                <a:cxn ang="0">
                  <a:pos x="0" y="290"/>
                </a:cxn>
                <a:cxn ang="0">
                  <a:pos x="0" y="318"/>
                </a:cxn>
                <a:cxn ang="0">
                  <a:pos x="0" y="318"/>
                </a:cxn>
                <a:cxn ang="0">
                  <a:pos x="74" y="318"/>
                </a:cxn>
              </a:cxnLst>
              <a:rect l="0" t="0" r="r" b="b"/>
              <a:pathLst>
                <a:path w="335" h="318">
                  <a:moveTo>
                    <a:pt x="74" y="318"/>
                  </a:moveTo>
                  <a:lnTo>
                    <a:pt x="74" y="318"/>
                  </a:lnTo>
                  <a:lnTo>
                    <a:pt x="74" y="306"/>
                  </a:lnTo>
                  <a:lnTo>
                    <a:pt x="74" y="273"/>
                  </a:lnTo>
                  <a:lnTo>
                    <a:pt x="86" y="245"/>
                  </a:lnTo>
                  <a:lnTo>
                    <a:pt x="86" y="232"/>
                  </a:lnTo>
                  <a:lnTo>
                    <a:pt x="102" y="204"/>
                  </a:lnTo>
                  <a:lnTo>
                    <a:pt x="114" y="188"/>
                  </a:lnTo>
                  <a:lnTo>
                    <a:pt x="131" y="159"/>
                  </a:lnTo>
                  <a:lnTo>
                    <a:pt x="147" y="147"/>
                  </a:lnTo>
                  <a:lnTo>
                    <a:pt x="159" y="130"/>
                  </a:lnTo>
                  <a:lnTo>
                    <a:pt x="188" y="114"/>
                  </a:lnTo>
                  <a:lnTo>
                    <a:pt x="204" y="102"/>
                  </a:lnTo>
                  <a:lnTo>
                    <a:pt x="233" y="85"/>
                  </a:lnTo>
                  <a:lnTo>
                    <a:pt x="245" y="85"/>
                  </a:lnTo>
                  <a:lnTo>
                    <a:pt x="278" y="73"/>
                  </a:lnTo>
                  <a:lnTo>
                    <a:pt x="306" y="73"/>
                  </a:lnTo>
                  <a:lnTo>
                    <a:pt x="335" y="73"/>
                  </a:lnTo>
                  <a:lnTo>
                    <a:pt x="335" y="0"/>
                  </a:lnTo>
                  <a:lnTo>
                    <a:pt x="306" y="0"/>
                  </a:lnTo>
                  <a:lnTo>
                    <a:pt x="261" y="0"/>
                  </a:lnTo>
                  <a:lnTo>
                    <a:pt x="233" y="16"/>
                  </a:lnTo>
                  <a:lnTo>
                    <a:pt x="204" y="28"/>
                  </a:lnTo>
                  <a:lnTo>
                    <a:pt x="176" y="45"/>
                  </a:lnTo>
                  <a:lnTo>
                    <a:pt x="147" y="57"/>
                  </a:lnTo>
                  <a:lnTo>
                    <a:pt x="114" y="73"/>
                  </a:lnTo>
                  <a:lnTo>
                    <a:pt x="102" y="102"/>
                  </a:lnTo>
                  <a:lnTo>
                    <a:pt x="74" y="114"/>
                  </a:lnTo>
                  <a:lnTo>
                    <a:pt x="57" y="147"/>
                  </a:lnTo>
                  <a:lnTo>
                    <a:pt x="45" y="175"/>
                  </a:lnTo>
                  <a:lnTo>
                    <a:pt x="29" y="204"/>
                  </a:lnTo>
                  <a:lnTo>
                    <a:pt x="16" y="232"/>
                  </a:lnTo>
                  <a:lnTo>
                    <a:pt x="0" y="261"/>
                  </a:lnTo>
                  <a:lnTo>
                    <a:pt x="0" y="290"/>
                  </a:lnTo>
                  <a:lnTo>
                    <a:pt x="0" y="318"/>
                  </a:lnTo>
                  <a:lnTo>
                    <a:pt x="0" y="318"/>
                  </a:lnTo>
                  <a:lnTo>
                    <a:pt x="74" y="318"/>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5" name="Freeform 153"/>
            <p:cNvSpPr>
              <a:spLocks/>
            </p:cNvSpPr>
            <p:nvPr/>
          </p:nvSpPr>
          <p:spPr bwMode="auto">
            <a:xfrm>
              <a:off x="249" y="2154"/>
              <a:ext cx="74" cy="1173"/>
            </a:xfrm>
            <a:custGeom>
              <a:avLst/>
              <a:gdLst/>
              <a:ahLst/>
              <a:cxnLst>
                <a:cxn ang="0">
                  <a:pos x="74" y="1173"/>
                </a:cxn>
                <a:cxn ang="0">
                  <a:pos x="74" y="1173"/>
                </a:cxn>
                <a:cxn ang="0">
                  <a:pos x="74" y="0"/>
                </a:cxn>
                <a:cxn ang="0">
                  <a:pos x="0" y="0"/>
                </a:cxn>
                <a:cxn ang="0">
                  <a:pos x="0" y="1173"/>
                </a:cxn>
                <a:cxn ang="0">
                  <a:pos x="0" y="1173"/>
                </a:cxn>
                <a:cxn ang="0">
                  <a:pos x="74" y="1173"/>
                </a:cxn>
              </a:cxnLst>
              <a:rect l="0" t="0" r="r" b="b"/>
              <a:pathLst>
                <a:path w="74" h="1173">
                  <a:moveTo>
                    <a:pt x="74" y="1173"/>
                  </a:moveTo>
                  <a:lnTo>
                    <a:pt x="74" y="1173"/>
                  </a:lnTo>
                  <a:lnTo>
                    <a:pt x="74" y="0"/>
                  </a:lnTo>
                  <a:lnTo>
                    <a:pt x="0" y="0"/>
                  </a:lnTo>
                  <a:lnTo>
                    <a:pt x="0" y="1173"/>
                  </a:lnTo>
                  <a:lnTo>
                    <a:pt x="0" y="1173"/>
                  </a:lnTo>
                  <a:lnTo>
                    <a:pt x="74" y="1173"/>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6" name="Freeform 154"/>
            <p:cNvSpPr>
              <a:spLocks/>
            </p:cNvSpPr>
            <p:nvPr/>
          </p:nvSpPr>
          <p:spPr bwMode="auto">
            <a:xfrm>
              <a:off x="249" y="3327"/>
              <a:ext cx="335" cy="335"/>
            </a:xfrm>
            <a:custGeom>
              <a:avLst/>
              <a:gdLst/>
              <a:ahLst/>
              <a:cxnLst>
                <a:cxn ang="0">
                  <a:pos x="335" y="261"/>
                </a:cxn>
                <a:cxn ang="0">
                  <a:pos x="335" y="261"/>
                </a:cxn>
                <a:cxn ang="0">
                  <a:pos x="306" y="261"/>
                </a:cxn>
                <a:cxn ang="0">
                  <a:pos x="278" y="261"/>
                </a:cxn>
                <a:cxn ang="0">
                  <a:pos x="245" y="249"/>
                </a:cxn>
                <a:cxn ang="0">
                  <a:pos x="233" y="249"/>
                </a:cxn>
                <a:cxn ang="0">
                  <a:pos x="204" y="233"/>
                </a:cxn>
                <a:cxn ang="0">
                  <a:pos x="188" y="221"/>
                </a:cxn>
                <a:cxn ang="0">
                  <a:pos x="159" y="204"/>
                </a:cxn>
                <a:cxn ang="0">
                  <a:pos x="147" y="192"/>
                </a:cxn>
                <a:cxn ang="0">
                  <a:pos x="131" y="176"/>
                </a:cxn>
                <a:cxn ang="0">
                  <a:pos x="114" y="147"/>
                </a:cxn>
                <a:cxn ang="0">
                  <a:pos x="102" y="131"/>
                </a:cxn>
                <a:cxn ang="0">
                  <a:pos x="86" y="102"/>
                </a:cxn>
                <a:cxn ang="0">
                  <a:pos x="86" y="90"/>
                </a:cxn>
                <a:cxn ang="0">
                  <a:pos x="74" y="61"/>
                </a:cxn>
                <a:cxn ang="0">
                  <a:pos x="74" y="33"/>
                </a:cxn>
                <a:cxn ang="0">
                  <a:pos x="74" y="0"/>
                </a:cxn>
                <a:cxn ang="0">
                  <a:pos x="0" y="0"/>
                </a:cxn>
                <a:cxn ang="0">
                  <a:pos x="0" y="33"/>
                </a:cxn>
                <a:cxn ang="0">
                  <a:pos x="0" y="73"/>
                </a:cxn>
                <a:cxn ang="0">
                  <a:pos x="16" y="102"/>
                </a:cxn>
                <a:cxn ang="0">
                  <a:pos x="29" y="131"/>
                </a:cxn>
                <a:cxn ang="0">
                  <a:pos x="45" y="159"/>
                </a:cxn>
                <a:cxn ang="0">
                  <a:pos x="57" y="192"/>
                </a:cxn>
                <a:cxn ang="0">
                  <a:pos x="74" y="221"/>
                </a:cxn>
                <a:cxn ang="0">
                  <a:pos x="102" y="233"/>
                </a:cxn>
                <a:cxn ang="0">
                  <a:pos x="114" y="261"/>
                </a:cxn>
                <a:cxn ang="0">
                  <a:pos x="147" y="278"/>
                </a:cxn>
                <a:cxn ang="0">
                  <a:pos x="176" y="290"/>
                </a:cxn>
                <a:cxn ang="0">
                  <a:pos x="204" y="306"/>
                </a:cxn>
                <a:cxn ang="0">
                  <a:pos x="233" y="319"/>
                </a:cxn>
                <a:cxn ang="0">
                  <a:pos x="261" y="335"/>
                </a:cxn>
                <a:cxn ang="0">
                  <a:pos x="306" y="335"/>
                </a:cxn>
                <a:cxn ang="0">
                  <a:pos x="335" y="335"/>
                </a:cxn>
                <a:cxn ang="0">
                  <a:pos x="335" y="335"/>
                </a:cxn>
                <a:cxn ang="0">
                  <a:pos x="335" y="261"/>
                </a:cxn>
              </a:cxnLst>
              <a:rect l="0" t="0" r="r" b="b"/>
              <a:pathLst>
                <a:path w="335" h="335">
                  <a:moveTo>
                    <a:pt x="335" y="261"/>
                  </a:moveTo>
                  <a:lnTo>
                    <a:pt x="335" y="261"/>
                  </a:lnTo>
                  <a:lnTo>
                    <a:pt x="306" y="261"/>
                  </a:lnTo>
                  <a:lnTo>
                    <a:pt x="278" y="261"/>
                  </a:lnTo>
                  <a:lnTo>
                    <a:pt x="245" y="249"/>
                  </a:lnTo>
                  <a:lnTo>
                    <a:pt x="233" y="249"/>
                  </a:lnTo>
                  <a:lnTo>
                    <a:pt x="204" y="233"/>
                  </a:lnTo>
                  <a:lnTo>
                    <a:pt x="188" y="221"/>
                  </a:lnTo>
                  <a:lnTo>
                    <a:pt x="159" y="204"/>
                  </a:lnTo>
                  <a:lnTo>
                    <a:pt x="147" y="192"/>
                  </a:lnTo>
                  <a:lnTo>
                    <a:pt x="131" y="176"/>
                  </a:lnTo>
                  <a:lnTo>
                    <a:pt x="114" y="147"/>
                  </a:lnTo>
                  <a:lnTo>
                    <a:pt x="102" y="131"/>
                  </a:lnTo>
                  <a:lnTo>
                    <a:pt x="86" y="102"/>
                  </a:lnTo>
                  <a:lnTo>
                    <a:pt x="86" y="90"/>
                  </a:lnTo>
                  <a:lnTo>
                    <a:pt x="74" y="61"/>
                  </a:lnTo>
                  <a:lnTo>
                    <a:pt x="74" y="33"/>
                  </a:lnTo>
                  <a:lnTo>
                    <a:pt x="74" y="0"/>
                  </a:lnTo>
                  <a:lnTo>
                    <a:pt x="0" y="0"/>
                  </a:lnTo>
                  <a:lnTo>
                    <a:pt x="0" y="33"/>
                  </a:lnTo>
                  <a:lnTo>
                    <a:pt x="0" y="73"/>
                  </a:lnTo>
                  <a:lnTo>
                    <a:pt x="16" y="102"/>
                  </a:lnTo>
                  <a:lnTo>
                    <a:pt x="29" y="131"/>
                  </a:lnTo>
                  <a:lnTo>
                    <a:pt x="45" y="159"/>
                  </a:lnTo>
                  <a:lnTo>
                    <a:pt x="57" y="192"/>
                  </a:lnTo>
                  <a:lnTo>
                    <a:pt x="74" y="221"/>
                  </a:lnTo>
                  <a:lnTo>
                    <a:pt x="102" y="233"/>
                  </a:lnTo>
                  <a:lnTo>
                    <a:pt x="114" y="261"/>
                  </a:lnTo>
                  <a:lnTo>
                    <a:pt x="147" y="278"/>
                  </a:lnTo>
                  <a:lnTo>
                    <a:pt x="176" y="290"/>
                  </a:lnTo>
                  <a:lnTo>
                    <a:pt x="204" y="306"/>
                  </a:lnTo>
                  <a:lnTo>
                    <a:pt x="233" y="319"/>
                  </a:lnTo>
                  <a:lnTo>
                    <a:pt x="261" y="335"/>
                  </a:lnTo>
                  <a:lnTo>
                    <a:pt x="306" y="335"/>
                  </a:lnTo>
                  <a:lnTo>
                    <a:pt x="335" y="335"/>
                  </a:lnTo>
                  <a:lnTo>
                    <a:pt x="335" y="335"/>
                  </a:lnTo>
                  <a:lnTo>
                    <a:pt x="335" y="261"/>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7" name="Freeform 155"/>
            <p:cNvSpPr>
              <a:spLocks/>
            </p:cNvSpPr>
            <p:nvPr/>
          </p:nvSpPr>
          <p:spPr bwMode="auto">
            <a:xfrm>
              <a:off x="584" y="3588"/>
              <a:ext cx="4515" cy="74"/>
            </a:xfrm>
            <a:custGeom>
              <a:avLst/>
              <a:gdLst/>
              <a:ahLst/>
              <a:cxnLst>
                <a:cxn ang="0">
                  <a:pos x="4515" y="0"/>
                </a:cxn>
                <a:cxn ang="0">
                  <a:pos x="4515" y="0"/>
                </a:cxn>
                <a:cxn ang="0">
                  <a:pos x="0" y="0"/>
                </a:cxn>
                <a:cxn ang="0">
                  <a:pos x="0" y="74"/>
                </a:cxn>
                <a:cxn ang="0">
                  <a:pos x="4515" y="74"/>
                </a:cxn>
                <a:cxn ang="0">
                  <a:pos x="4515" y="74"/>
                </a:cxn>
                <a:cxn ang="0">
                  <a:pos x="4515" y="0"/>
                </a:cxn>
              </a:cxnLst>
              <a:rect l="0" t="0" r="r" b="b"/>
              <a:pathLst>
                <a:path w="4515" h="74">
                  <a:moveTo>
                    <a:pt x="4515" y="0"/>
                  </a:moveTo>
                  <a:lnTo>
                    <a:pt x="4515" y="0"/>
                  </a:lnTo>
                  <a:lnTo>
                    <a:pt x="0" y="0"/>
                  </a:lnTo>
                  <a:lnTo>
                    <a:pt x="0" y="74"/>
                  </a:lnTo>
                  <a:lnTo>
                    <a:pt x="4515" y="74"/>
                  </a:lnTo>
                  <a:lnTo>
                    <a:pt x="4515" y="74"/>
                  </a:lnTo>
                  <a:lnTo>
                    <a:pt x="4515"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grpSp>
      <p:sp>
        <p:nvSpPr>
          <p:cNvPr id="155" name="ZoneTexte 154"/>
          <p:cNvSpPr txBox="1"/>
          <p:nvPr/>
        </p:nvSpPr>
        <p:spPr>
          <a:xfrm>
            <a:off x="2611850" y="3474769"/>
            <a:ext cx="4751910" cy="1323439"/>
          </a:xfrm>
          <a:prstGeom prst="rect">
            <a:avLst/>
          </a:prstGeom>
          <a:noFill/>
        </p:spPr>
        <p:txBody>
          <a:bodyPr wrap="square" rtlCol="0">
            <a:spAutoFit/>
          </a:bodyPr>
          <a:lstStyle/>
          <a:p>
            <a:r>
              <a:rPr lang="fr-CA" sz="8000" dirty="0" smtClean="0">
                <a:solidFill>
                  <a:srgbClr val="002060"/>
                </a:solidFill>
              </a:rPr>
              <a:t>Préscolaire</a:t>
            </a:r>
            <a:endParaRPr lang="fr-CA" sz="8000" dirty="0">
              <a:solidFill>
                <a:srgbClr val="002060"/>
              </a:solidFill>
            </a:endParaRPr>
          </a:p>
        </p:txBody>
      </p:sp>
    </p:spTree>
    <p:extLst>
      <p:ext uri="{BB962C8B-B14F-4D97-AF65-F5344CB8AC3E}">
        <p14:creationId xmlns:p14="http://schemas.microsoft.com/office/powerpoint/2010/main" val="2465730553"/>
      </p:ext>
    </p:extLst>
  </p:cSld>
  <p:clrMapOvr>
    <a:masterClrMapping/>
  </p:clrMapOvr>
  <p:transition spd="med">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Jour 1: Les droits</a:t>
            </a:r>
            <a:endParaRPr lang="fr-CA" b="1" dirty="0"/>
          </a:p>
        </p:txBody>
      </p:sp>
      <p:sp>
        <p:nvSpPr>
          <p:cNvPr id="3" name="Espace réservé du contenu 2"/>
          <p:cNvSpPr>
            <a:spLocks noGrp="1"/>
          </p:cNvSpPr>
          <p:nvPr>
            <p:ph idx="1"/>
            <p:custDataLst>
              <p:tags r:id="rId2"/>
            </p:custDataLst>
          </p:nvPr>
        </p:nvSpPr>
        <p:spPr>
          <a:xfrm>
            <a:off x="1403648" y="1935480"/>
            <a:ext cx="7283152" cy="4589864"/>
          </a:xfrm>
        </p:spPr>
        <p:txBody>
          <a:bodyPr>
            <a:normAutofit/>
          </a:bodyPr>
          <a:lstStyle/>
          <a:p>
            <a:pPr>
              <a:buNone/>
            </a:pPr>
            <a:endParaRPr lang="fr-FR" sz="2800" dirty="0" smtClean="0"/>
          </a:p>
          <a:p>
            <a:pPr>
              <a:buBlip>
                <a:blip r:embed="rId5"/>
              </a:buBlip>
            </a:pPr>
            <a:r>
              <a:rPr lang="fr-FR" sz="2800" dirty="0" smtClean="0"/>
              <a:t>  Photos des droits</a:t>
            </a:r>
          </a:p>
          <a:p>
            <a:pPr>
              <a:buBlip>
                <a:blip r:embed="rId5"/>
              </a:buBlip>
            </a:pPr>
            <a:endParaRPr lang="fr-FR" sz="2800" dirty="0" smtClean="0"/>
          </a:p>
          <a:p>
            <a:pPr>
              <a:buBlip>
                <a:blip r:embed="rId5"/>
              </a:buBlip>
            </a:pPr>
            <a:r>
              <a:rPr lang="fr-FR" sz="2800" dirty="0" smtClean="0"/>
              <a:t>  Mise en situation</a:t>
            </a:r>
          </a:p>
          <a:p>
            <a:pPr lvl="1">
              <a:buClr>
                <a:schemeClr val="accent3"/>
              </a:buClr>
            </a:pPr>
            <a:r>
              <a:rPr lang="fr-FR" sz="2800" dirty="0" smtClean="0"/>
              <a:t> Solutions</a:t>
            </a:r>
          </a:p>
          <a:p>
            <a:pPr lvl="1">
              <a:buClr>
                <a:schemeClr val="accent3"/>
              </a:buClr>
            </a:pPr>
            <a:endParaRPr lang="fr-FR" sz="2800" dirty="0" smtClean="0"/>
          </a:p>
          <a:p>
            <a:pPr>
              <a:buBlip>
                <a:blip r:embed="rId5"/>
              </a:buBlip>
            </a:pPr>
            <a:r>
              <a:rPr lang="fr-FR" sz="2800" dirty="0" smtClean="0"/>
              <a:t>  Exercice du « NON »</a:t>
            </a:r>
          </a:p>
          <a:p>
            <a:pPr>
              <a:buFont typeface="Wingdings" pitchFamily="2" charset="2"/>
              <a:buChar char="J"/>
            </a:pPr>
            <a:endParaRPr lang="fr-CA" dirty="0" smtClean="0"/>
          </a:p>
          <a:p>
            <a:pPr lvl="8">
              <a:buNone/>
            </a:pPr>
            <a:r>
              <a:rPr lang="fr-CA" dirty="0" smtClean="0"/>
              <a:t>			                 </a:t>
            </a:r>
            <a:endParaRPr lang="fr-CA" sz="1800" dirty="0"/>
          </a:p>
        </p:txBody>
      </p:sp>
      <p:pic>
        <p:nvPicPr>
          <p:cNvPr id="6" name="Image 5"/>
          <p:cNvPicPr>
            <a:picLocks noChangeAspect="1"/>
          </p:cNvPicPr>
          <p:nvPr/>
        </p:nvPicPr>
        <p:blipFill rotWithShape="1">
          <a:blip r:embed="rId6" cstate="print">
            <a:extLst>
              <a:ext uri="{28A0092B-C50C-407E-A947-70E740481C1C}">
                <a14:useLocalDpi xmlns:a14="http://schemas.microsoft.com/office/drawing/2010/main" val="0"/>
              </a:ext>
            </a:extLst>
          </a:blip>
          <a:srcRect l="5113" t="24443" r="2750"/>
          <a:stretch/>
        </p:blipFill>
        <p:spPr>
          <a:xfrm>
            <a:off x="5130718" y="2996952"/>
            <a:ext cx="3525812" cy="1870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5352862"/>
      </p:ext>
    </p:extLst>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6838" y="692696"/>
            <a:ext cx="7365504" cy="1143000"/>
          </a:xfrm>
        </p:spPr>
        <p:txBody>
          <a:bodyPr>
            <a:noAutofit/>
          </a:bodyPr>
          <a:lstStyle/>
          <a:p>
            <a:pPr algn="ctr"/>
            <a:r>
              <a:rPr lang="fr-CA" b="1" dirty="0" smtClean="0"/>
              <a:t>Jour 2: </a:t>
            </a:r>
            <a:br>
              <a:rPr lang="fr-CA" b="1" dirty="0" smtClean="0"/>
            </a:br>
            <a:r>
              <a:rPr lang="fr-CA" b="1" dirty="0" smtClean="0"/>
              <a:t>Une attitude sécuritaire</a:t>
            </a:r>
            <a:endParaRPr lang="fr-CA" b="1"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996952"/>
            <a:ext cx="6951810" cy="3196895"/>
          </a:xfrm>
          <a:prstGeom prst="rect">
            <a:avLst/>
          </a:prstGeom>
          <a:ln>
            <a:noFill/>
          </a:ln>
          <a:effectLst>
            <a:softEdge rad="112500"/>
          </a:effectLst>
        </p:spPr>
      </p:pic>
    </p:spTree>
    <p:extLst>
      <p:ext uri="{BB962C8B-B14F-4D97-AF65-F5344CB8AC3E}">
        <p14:creationId xmlns:p14="http://schemas.microsoft.com/office/powerpoint/2010/main" val="2003857568"/>
      </p:ext>
    </p:extLst>
  </p:cSld>
  <p:clrMapOvr>
    <a:masterClrMapping/>
  </p:clrMapOvr>
  <p:transition spd="med">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8247" y="404664"/>
            <a:ext cx="7591425" cy="1325563"/>
          </a:xfrm>
        </p:spPr>
        <p:txBody>
          <a:bodyPr/>
          <a:lstStyle/>
          <a:p>
            <a:pPr algn="ctr"/>
            <a:r>
              <a:rPr lang="fr-CA" b="1" dirty="0" smtClean="0"/>
              <a:t>Jour 3: Le corps</a:t>
            </a:r>
            <a:endParaRPr lang="fr-CA" b="1" dirty="0"/>
          </a:p>
        </p:txBody>
      </p:sp>
      <p:sp>
        <p:nvSpPr>
          <p:cNvPr id="3" name="Espace réservé du contenu 2"/>
          <p:cNvSpPr>
            <a:spLocks noGrp="1"/>
          </p:cNvSpPr>
          <p:nvPr>
            <p:ph idx="1"/>
          </p:nvPr>
        </p:nvSpPr>
        <p:spPr>
          <a:xfrm>
            <a:off x="2647005" y="2348880"/>
            <a:ext cx="4773911" cy="3528393"/>
          </a:xfrm>
        </p:spPr>
        <p:txBody>
          <a:bodyPr>
            <a:normAutofit/>
          </a:bodyPr>
          <a:lstStyle/>
          <a:p>
            <a:pPr>
              <a:buNone/>
            </a:pPr>
            <a:endParaRPr lang="fr-FR" sz="800" dirty="0" smtClean="0">
              <a:latin typeface="Comic Sans MS" pitchFamily="66" charset="0"/>
            </a:endParaRPr>
          </a:p>
          <a:p>
            <a:pPr>
              <a:buNone/>
            </a:pPr>
            <a:endParaRPr lang="fr-FR" sz="800" dirty="0" smtClean="0">
              <a:latin typeface="Comic Sans MS" pitchFamily="66" charset="0"/>
            </a:endParaRPr>
          </a:p>
          <a:p>
            <a:pPr>
              <a:buBlip>
                <a:blip r:embed="rId3"/>
              </a:buBlip>
            </a:pPr>
            <a:r>
              <a:rPr lang="fr-FR" dirty="0" smtClean="0"/>
              <a:t>  Chanson</a:t>
            </a:r>
          </a:p>
          <a:p>
            <a:pPr>
              <a:buBlip>
                <a:blip r:embed="rId3"/>
              </a:buBlip>
            </a:pPr>
            <a:endParaRPr lang="fr-FR" dirty="0" smtClean="0"/>
          </a:p>
          <a:p>
            <a:pPr>
              <a:buBlip>
                <a:blip r:embed="rId3"/>
              </a:buBlip>
            </a:pPr>
            <a:r>
              <a:rPr lang="fr-FR" dirty="0" smtClean="0"/>
              <a:t>  Schémas corporels</a:t>
            </a:r>
          </a:p>
          <a:p>
            <a:pPr>
              <a:buBlip>
                <a:blip r:embed="rId3"/>
              </a:buBlip>
            </a:pPr>
            <a:endParaRPr lang="fr-FR" dirty="0" smtClean="0"/>
          </a:p>
          <a:p>
            <a:pPr>
              <a:buBlip>
                <a:blip r:embed="rId3"/>
              </a:buBlip>
            </a:pPr>
            <a:r>
              <a:rPr lang="fr-FR" dirty="0" smtClean="0"/>
              <a:t>  3 mises en situation</a:t>
            </a:r>
          </a:p>
          <a:p>
            <a:pPr lvl="1">
              <a:buClr>
                <a:schemeClr val="accent3"/>
              </a:buClr>
              <a:buNone/>
            </a:pPr>
            <a:endParaRPr lang="fr-FR" sz="2600" dirty="0" smtClean="0"/>
          </a:p>
        </p:txBody>
      </p:sp>
    </p:spTree>
    <p:extLst>
      <p:ext uri="{BB962C8B-B14F-4D97-AF65-F5344CB8AC3E}">
        <p14:creationId xmlns:p14="http://schemas.microsoft.com/office/powerpoint/2010/main" val="3093076845"/>
      </p:ext>
    </p:extLst>
  </p:cSld>
  <p:clrMapOvr>
    <a:masterClrMapping/>
  </p:clrMapOvr>
  <p:transition spd="med">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331640" y="548680"/>
            <a:ext cx="7365504" cy="1143000"/>
          </a:xfrm>
        </p:spPr>
        <p:txBody>
          <a:bodyPr>
            <a:normAutofit/>
          </a:bodyPr>
          <a:lstStyle/>
          <a:p>
            <a:pPr algn="ctr"/>
            <a:r>
              <a:rPr lang="fr-CA" b="1" dirty="0" smtClean="0"/>
              <a:t>Documents du ROEQ</a:t>
            </a:r>
            <a:endParaRPr lang="fr-CA" b="1" dirty="0"/>
          </a:p>
        </p:txBody>
      </p:sp>
      <p:sp>
        <p:nvSpPr>
          <p:cNvPr id="5" name="Espace réservé du contenu 4"/>
          <p:cNvSpPr>
            <a:spLocks noGrp="1"/>
          </p:cNvSpPr>
          <p:nvPr>
            <p:ph sz="half" idx="1"/>
            <p:custDataLst>
              <p:tags r:id="rId2"/>
            </p:custDataLst>
          </p:nvPr>
        </p:nvSpPr>
        <p:spPr>
          <a:xfrm>
            <a:off x="1406362" y="2088456"/>
            <a:ext cx="4464496" cy="3740427"/>
          </a:xfrm>
        </p:spPr>
        <p:txBody>
          <a:bodyPr>
            <a:normAutofit fontScale="92500" lnSpcReduction="10000"/>
          </a:bodyPr>
          <a:lstStyle/>
          <a:p>
            <a:pPr>
              <a:buBlip>
                <a:blip r:embed="rId6"/>
              </a:buBlip>
            </a:pPr>
            <a:r>
              <a:rPr lang="fr-CA" smtClean="0"/>
              <a:t> </a:t>
            </a:r>
            <a:r>
              <a:rPr lang="fr-CA" sz="3000" smtClean="0"/>
              <a:t>10 </a:t>
            </a:r>
            <a:r>
              <a:rPr lang="fr-CA" sz="3000" dirty="0" smtClean="0"/>
              <a:t>organismes ESPACE</a:t>
            </a:r>
          </a:p>
          <a:p>
            <a:pPr>
              <a:buBlip>
                <a:blip r:embed="rId6"/>
              </a:buBlip>
            </a:pPr>
            <a:endParaRPr lang="fr-CA" sz="3000" dirty="0" smtClean="0"/>
          </a:p>
          <a:p>
            <a:pPr>
              <a:buBlip>
                <a:blip r:embed="rId6"/>
              </a:buBlip>
            </a:pPr>
            <a:r>
              <a:rPr lang="fr-CA" sz="3000" dirty="0" smtClean="0"/>
              <a:t> Reconnaissances</a:t>
            </a:r>
          </a:p>
          <a:p>
            <a:pPr>
              <a:buBlip>
                <a:blip r:embed="rId6"/>
              </a:buBlip>
            </a:pPr>
            <a:endParaRPr lang="fr-CA" sz="3000" dirty="0" smtClean="0"/>
          </a:p>
          <a:p>
            <a:pPr>
              <a:buBlip>
                <a:blip r:embed="rId6"/>
              </a:buBlip>
            </a:pPr>
            <a:r>
              <a:rPr lang="fr-CA" sz="3000" dirty="0" smtClean="0"/>
              <a:t> Site Web</a:t>
            </a:r>
          </a:p>
          <a:p>
            <a:pPr marL="0" indent="0">
              <a:buNone/>
            </a:pPr>
            <a:r>
              <a:rPr lang="fr-CA" sz="3000" dirty="0"/>
              <a:t> </a:t>
            </a:r>
            <a:r>
              <a:rPr lang="fr-CA" sz="3000" dirty="0" smtClean="0"/>
              <a:t>   espacesansviolence.org</a:t>
            </a:r>
          </a:p>
          <a:p>
            <a:pPr>
              <a:buBlip>
                <a:blip r:embed="rId6"/>
              </a:buBlip>
            </a:pPr>
            <a:endParaRPr lang="fr-CA" sz="3000" dirty="0" smtClean="0"/>
          </a:p>
          <a:p>
            <a:pPr>
              <a:buBlip>
                <a:blip r:embed="rId6"/>
              </a:buBlip>
            </a:pPr>
            <a:r>
              <a:rPr lang="fr-CA" sz="3000" dirty="0" smtClean="0"/>
              <a:t> Documentation</a:t>
            </a:r>
          </a:p>
          <a:p>
            <a:pPr>
              <a:buNone/>
            </a:pPr>
            <a:endParaRPr lang="fr-CA" sz="3000" dirty="0" smtClean="0"/>
          </a:p>
          <a:p>
            <a:pPr>
              <a:buFont typeface="Wingdings" pitchFamily="2" charset="2"/>
              <a:buChar char="v"/>
            </a:pPr>
            <a:endParaRPr lang="fr-CA" sz="3000" dirty="0" smtClean="0"/>
          </a:p>
          <a:p>
            <a:pPr>
              <a:buFont typeface="Wingdings" pitchFamily="2" charset="2"/>
              <a:buChar char="v"/>
            </a:pPr>
            <a:endParaRPr lang="fr-CA" sz="3000" dirty="0" smtClean="0"/>
          </a:p>
        </p:txBody>
      </p:sp>
      <p:grpSp>
        <p:nvGrpSpPr>
          <p:cNvPr id="9" name="Groupe 8"/>
          <p:cNvGrpSpPr/>
          <p:nvPr>
            <p:custDataLst>
              <p:tags r:id="rId3"/>
            </p:custDataLst>
          </p:nvPr>
        </p:nvGrpSpPr>
        <p:grpSpPr>
          <a:xfrm>
            <a:off x="5744816" y="2348880"/>
            <a:ext cx="2952328" cy="2960813"/>
            <a:chOff x="613823" y="2204864"/>
            <a:chExt cx="3366853" cy="3968925"/>
          </a:xfrm>
        </p:grpSpPr>
        <p:pic>
          <p:nvPicPr>
            <p:cNvPr id="11" name="Image 10" descr="IMG_0001.jpg"/>
            <p:cNvPicPr>
              <a:picLocks noChangeAspect="1"/>
            </p:cNvPicPr>
            <p:nvPr/>
          </p:nvPicPr>
          <p:blipFill>
            <a:blip r:embed="rId7" cstate="print"/>
            <a:stretch>
              <a:fillRect/>
            </a:stretch>
          </p:blipFill>
          <p:spPr>
            <a:xfrm rot="20403273">
              <a:off x="613823" y="2744789"/>
              <a:ext cx="2288996" cy="3429000"/>
            </a:xfrm>
            <a:prstGeom prst="rect">
              <a:avLst/>
            </a:prstGeom>
          </p:spPr>
        </p:pic>
        <p:pic>
          <p:nvPicPr>
            <p:cNvPr id="12" name="Image 11" descr="IMG_0001.jpg"/>
            <p:cNvPicPr>
              <a:picLocks noChangeAspect="1"/>
            </p:cNvPicPr>
            <p:nvPr/>
          </p:nvPicPr>
          <p:blipFill>
            <a:blip r:embed="rId7" cstate="print"/>
            <a:stretch>
              <a:fillRect/>
            </a:stretch>
          </p:blipFill>
          <p:spPr>
            <a:xfrm rot="20710838">
              <a:off x="795989" y="2584582"/>
              <a:ext cx="2288996" cy="3429000"/>
            </a:xfrm>
            <a:prstGeom prst="rect">
              <a:avLst/>
            </a:prstGeom>
          </p:spPr>
        </p:pic>
        <p:pic>
          <p:nvPicPr>
            <p:cNvPr id="17" name="Image 16" descr="IMG_0001.jpg"/>
            <p:cNvPicPr>
              <a:picLocks noChangeAspect="1"/>
            </p:cNvPicPr>
            <p:nvPr/>
          </p:nvPicPr>
          <p:blipFill>
            <a:blip r:embed="rId7" cstate="print"/>
            <a:stretch>
              <a:fillRect/>
            </a:stretch>
          </p:blipFill>
          <p:spPr>
            <a:xfrm rot="20928490">
              <a:off x="1085963" y="2395198"/>
              <a:ext cx="2288996" cy="3429000"/>
            </a:xfrm>
            <a:prstGeom prst="rect">
              <a:avLst/>
            </a:prstGeom>
          </p:spPr>
        </p:pic>
        <p:pic>
          <p:nvPicPr>
            <p:cNvPr id="18" name="Image 17" descr="IMG_0001.jpg"/>
            <p:cNvPicPr>
              <a:picLocks noChangeAspect="1"/>
            </p:cNvPicPr>
            <p:nvPr/>
          </p:nvPicPr>
          <p:blipFill>
            <a:blip r:embed="rId7" cstate="print"/>
            <a:stretch>
              <a:fillRect/>
            </a:stretch>
          </p:blipFill>
          <p:spPr>
            <a:xfrm rot="21317599">
              <a:off x="1347123" y="2277796"/>
              <a:ext cx="2288996" cy="3429000"/>
            </a:xfrm>
            <a:prstGeom prst="rect">
              <a:avLst/>
            </a:prstGeom>
          </p:spPr>
        </p:pic>
        <p:pic>
          <p:nvPicPr>
            <p:cNvPr id="19" name="Image 18" descr="IMG_0001.jpg"/>
            <p:cNvPicPr>
              <a:picLocks noChangeAspect="1"/>
            </p:cNvPicPr>
            <p:nvPr/>
          </p:nvPicPr>
          <p:blipFill>
            <a:blip r:embed="rId7" cstate="print"/>
            <a:stretch>
              <a:fillRect/>
            </a:stretch>
          </p:blipFill>
          <p:spPr>
            <a:xfrm>
              <a:off x="1691680" y="2204864"/>
              <a:ext cx="2288996" cy="3429000"/>
            </a:xfrm>
            <a:prstGeom prst="rect">
              <a:avLst/>
            </a:prstGeom>
          </p:spPr>
        </p:pic>
      </p:grpSp>
    </p:spTree>
  </p:cSld>
  <p:clrMapOvr>
    <a:masterClrMapping/>
  </p:clrMapOvr>
  <p:transition spd="med">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3" cstate="print"/>
          <a:srcRect/>
          <a:stretch>
            <a:fillRect/>
          </a:stretch>
        </p:blipFill>
        <p:spPr>
          <a:xfrm>
            <a:off x="1187624" y="1124744"/>
            <a:ext cx="7455202" cy="4620061"/>
          </a:xfrm>
          <a:noFill/>
        </p:spPr>
      </p:pic>
      <p:sp>
        <p:nvSpPr>
          <p:cNvPr id="5" name="Rectangle 4"/>
          <p:cNvSpPr/>
          <p:nvPr/>
        </p:nvSpPr>
        <p:spPr>
          <a:xfrm>
            <a:off x="2332057" y="1988840"/>
            <a:ext cx="5166336" cy="2400657"/>
          </a:xfrm>
          <a:prstGeom prst="rect">
            <a:avLst/>
          </a:prstGeom>
        </p:spPr>
        <p:txBody>
          <a:bodyPr wrap="square">
            <a:spAutoFit/>
          </a:bodyPr>
          <a:lstStyle/>
          <a:p>
            <a:pPr algn="ctr"/>
            <a:r>
              <a:rPr lang="fr-FR" sz="5000" dirty="0" smtClean="0"/>
              <a:t>Présentation</a:t>
            </a:r>
            <a:br>
              <a:rPr lang="fr-FR" sz="5000" dirty="0" smtClean="0"/>
            </a:br>
            <a:r>
              <a:rPr lang="fr-FR" sz="5000" dirty="0" smtClean="0"/>
              <a:t>au </a:t>
            </a:r>
            <a:br>
              <a:rPr lang="fr-FR" sz="5000" dirty="0" smtClean="0"/>
            </a:br>
            <a:r>
              <a:rPr lang="fr-FR" sz="5000" dirty="0" smtClean="0"/>
              <a:t>primaire</a:t>
            </a:r>
            <a:endParaRPr lang="fr-FR" sz="5000" dirty="0"/>
          </a:p>
        </p:txBody>
      </p:sp>
    </p:spTree>
    <p:extLst>
      <p:ext uri="{BB962C8B-B14F-4D97-AF65-F5344CB8AC3E}">
        <p14:creationId xmlns:p14="http://schemas.microsoft.com/office/powerpoint/2010/main" val="4074516607"/>
      </p:ext>
    </p:extLst>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b="1" dirty="0" smtClean="0"/>
              <a:t>Déroulement</a:t>
            </a:r>
            <a:endParaRPr lang="fr-CA" b="1" dirty="0"/>
          </a:p>
        </p:txBody>
      </p:sp>
      <p:sp>
        <p:nvSpPr>
          <p:cNvPr id="3" name="Espace réservé du contenu 2"/>
          <p:cNvSpPr>
            <a:spLocks noGrp="1"/>
          </p:cNvSpPr>
          <p:nvPr>
            <p:ph idx="1"/>
          </p:nvPr>
        </p:nvSpPr>
        <p:spPr>
          <a:xfrm>
            <a:off x="1907704" y="1988840"/>
            <a:ext cx="2646950" cy="3443577"/>
          </a:xfrm>
        </p:spPr>
        <p:txBody>
          <a:bodyPr>
            <a:normAutofit/>
          </a:bodyPr>
          <a:lstStyle/>
          <a:p>
            <a:pPr>
              <a:buNone/>
            </a:pPr>
            <a:endParaRPr lang="fr-CA" sz="3200" dirty="0" smtClean="0"/>
          </a:p>
          <a:p>
            <a:pPr>
              <a:buBlip>
                <a:blip r:embed="rId3"/>
              </a:buBlip>
            </a:pPr>
            <a:r>
              <a:rPr lang="fr-CA" dirty="0" smtClean="0"/>
              <a:t> La durée</a:t>
            </a:r>
          </a:p>
          <a:p>
            <a:pPr>
              <a:buBlip>
                <a:blip r:embed="rId3"/>
              </a:buBlip>
            </a:pPr>
            <a:endParaRPr lang="fr-CA" dirty="0" smtClean="0"/>
          </a:p>
          <a:p>
            <a:pPr>
              <a:buBlip>
                <a:blip r:embed="rId3"/>
              </a:buBlip>
            </a:pPr>
            <a:r>
              <a:rPr lang="fr-CA" dirty="0" smtClean="0"/>
              <a:t> Les droits</a:t>
            </a:r>
          </a:p>
          <a:p>
            <a:pPr>
              <a:buBlip>
                <a:blip r:embed="rId3"/>
              </a:buBlip>
            </a:pPr>
            <a:endParaRPr lang="fr-CA" dirty="0"/>
          </a:p>
          <a:p>
            <a:pPr>
              <a:buBlip>
                <a:blip r:embed="rId3"/>
              </a:buBlip>
            </a:pPr>
            <a:r>
              <a:rPr lang="fr-CA" dirty="0" smtClean="0"/>
              <a:t> Les règles</a:t>
            </a:r>
          </a:p>
        </p:txBody>
      </p:sp>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5113" t="24443" r="2750"/>
          <a:stretch/>
        </p:blipFill>
        <p:spPr>
          <a:xfrm>
            <a:off x="4316501" y="2564904"/>
            <a:ext cx="4340029" cy="2302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1245365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189856" y="661207"/>
            <a:ext cx="7772400" cy="1219200"/>
          </a:xfrm>
        </p:spPr>
        <p:txBody>
          <a:bodyPr>
            <a:noAutofit/>
          </a:bodyPr>
          <a:lstStyle/>
          <a:p>
            <a:pPr algn="ctr" eaLnBrk="1" hangingPunct="1"/>
            <a:r>
              <a:rPr lang="fr-FR" dirty="0" smtClean="0">
                <a:latin typeface="Comic Sans MS" pitchFamily="66" charset="0"/>
              </a:rPr>
              <a:t>Mises en situation</a:t>
            </a:r>
          </a:p>
        </p:txBody>
      </p:sp>
      <p:sp>
        <p:nvSpPr>
          <p:cNvPr id="21508" name="Rectangle 3"/>
          <p:cNvSpPr>
            <a:spLocks noGrp="1" noChangeArrowheads="1"/>
          </p:cNvSpPr>
          <p:nvPr>
            <p:ph idx="1"/>
          </p:nvPr>
        </p:nvSpPr>
        <p:spPr>
          <a:xfrm>
            <a:off x="1189856" y="2420888"/>
            <a:ext cx="7812360" cy="3029271"/>
          </a:xfrm>
        </p:spPr>
        <p:txBody>
          <a:bodyPr>
            <a:normAutofit/>
          </a:bodyPr>
          <a:lstStyle/>
          <a:p>
            <a:pPr eaLnBrk="1" hangingPunct="1">
              <a:buClr>
                <a:schemeClr val="accent3">
                  <a:lumMod val="60000"/>
                  <a:lumOff val="40000"/>
                </a:schemeClr>
              </a:buClr>
              <a:buSzPct val="70000"/>
              <a:buBlip>
                <a:blip r:embed="rId4"/>
              </a:buBlip>
            </a:pPr>
            <a:r>
              <a:rPr lang="fr-FR" dirty="0" smtClean="0"/>
              <a:t>Intimidation entre enfants</a:t>
            </a:r>
          </a:p>
          <a:p>
            <a:pPr>
              <a:buClr>
                <a:schemeClr val="accent3">
                  <a:lumMod val="60000"/>
                  <a:lumOff val="40000"/>
                </a:schemeClr>
              </a:buClr>
              <a:buSzPct val="70000"/>
              <a:buBlip>
                <a:blip r:embed="rId4"/>
              </a:buBlip>
            </a:pPr>
            <a:r>
              <a:rPr lang="fr-FR" dirty="0"/>
              <a:t>Avec un adulte de l ’entourage </a:t>
            </a:r>
            <a:r>
              <a:rPr lang="fr-FR" dirty="0" smtClean="0"/>
              <a:t>– Manipulation</a:t>
            </a:r>
          </a:p>
          <a:p>
            <a:pPr>
              <a:buClr>
                <a:schemeClr val="accent3">
                  <a:lumMod val="60000"/>
                  <a:lumOff val="40000"/>
                </a:schemeClr>
              </a:buClr>
              <a:buSzPct val="70000"/>
              <a:buBlip>
                <a:blip r:embed="rId4"/>
              </a:buBlip>
            </a:pPr>
            <a:r>
              <a:rPr lang="fr-FR" dirty="0"/>
              <a:t>Adulte de la famille - Violence sexuelle</a:t>
            </a:r>
            <a:endParaRPr lang="fr-FR" dirty="0" smtClean="0"/>
          </a:p>
          <a:p>
            <a:pPr>
              <a:buClr>
                <a:schemeClr val="accent3">
                  <a:lumMod val="60000"/>
                  <a:lumOff val="40000"/>
                </a:schemeClr>
              </a:buClr>
              <a:buSzPct val="70000"/>
              <a:buBlip>
                <a:blip r:embed="rId4"/>
              </a:buBlip>
            </a:pPr>
            <a:r>
              <a:rPr lang="fr-FR" dirty="0"/>
              <a:t>Relation amoureuse entre jeunes (3</a:t>
            </a:r>
            <a:r>
              <a:rPr lang="fr-FR" baseline="30000" dirty="0"/>
              <a:t>ième</a:t>
            </a:r>
            <a:r>
              <a:rPr lang="fr-FR" dirty="0"/>
              <a:t> cycle</a:t>
            </a:r>
            <a:r>
              <a:rPr lang="fr-FR" dirty="0" smtClean="0"/>
              <a:t>)</a:t>
            </a:r>
          </a:p>
          <a:p>
            <a:pPr>
              <a:buClr>
                <a:schemeClr val="accent3">
                  <a:lumMod val="60000"/>
                  <a:lumOff val="40000"/>
                </a:schemeClr>
              </a:buClr>
              <a:buSzPct val="70000"/>
              <a:buBlip>
                <a:blip r:embed="rId4"/>
              </a:buBlip>
            </a:pPr>
            <a:r>
              <a:rPr lang="fr-FR" dirty="0" smtClean="0"/>
              <a:t>Confidence</a:t>
            </a:r>
            <a:endParaRPr lang="fr-FR" dirty="0"/>
          </a:p>
          <a:p>
            <a:pPr eaLnBrk="1" hangingPunct="1">
              <a:buClr>
                <a:schemeClr val="accent3">
                  <a:lumMod val="60000"/>
                  <a:lumOff val="40000"/>
                </a:schemeClr>
              </a:buClr>
              <a:buSzPct val="70000"/>
              <a:buBlip>
                <a:blip r:embed="rId4"/>
              </a:buBlip>
            </a:pPr>
            <a:endParaRPr lang="fr-FR" dirty="0" smtClean="0"/>
          </a:p>
        </p:txBody>
      </p:sp>
      <p:graphicFrame>
        <p:nvGraphicFramePr>
          <p:cNvPr id="21506" name="Object 8"/>
          <p:cNvGraphicFramePr>
            <a:graphicFrameLocks noChangeAspect="1"/>
          </p:cNvGraphicFramePr>
          <p:nvPr>
            <p:extLst>
              <p:ext uri="{D42A27DB-BD31-4B8C-83A1-F6EECF244321}">
                <p14:modId xmlns:p14="http://schemas.microsoft.com/office/powerpoint/2010/main" val="1032831563"/>
              </p:ext>
            </p:extLst>
          </p:nvPr>
        </p:nvGraphicFramePr>
        <p:xfrm>
          <a:off x="7236296" y="4941168"/>
          <a:ext cx="1288231" cy="1123922"/>
        </p:xfrm>
        <a:graphic>
          <a:graphicData uri="http://schemas.openxmlformats.org/presentationml/2006/ole">
            <mc:AlternateContent xmlns:mc="http://schemas.openxmlformats.org/markup-compatibility/2006">
              <mc:Choice xmlns:v="urn:schemas-microsoft-com:vml" Requires="v">
                <p:oleObj spid="_x0000_s134179" name="Clip" r:id="rId5" imgW="1792080" imgH="1564560" progId="">
                  <p:embed/>
                </p:oleObj>
              </mc:Choice>
              <mc:Fallback>
                <p:oleObj name="Clip" r:id="rId5" imgW="1792080" imgH="1564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4941168"/>
                        <a:ext cx="1288231" cy="11239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299309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checkerboard(across)">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checkerboard(across)">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checkerboard(across)">
                                      <p:cBhvr>
                                        <p:cTn id="17" dur="500"/>
                                        <p:tgtEl>
                                          <p:spTgt spid="21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08">
                                            <p:txEl>
                                              <p:pRg st="3" end="3"/>
                                            </p:txEl>
                                          </p:spTgt>
                                        </p:tgtEl>
                                        <p:attrNameLst>
                                          <p:attrName>style.visibility</p:attrName>
                                        </p:attrNameLst>
                                      </p:cBhvr>
                                      <p:to>
                                        <p:strVal val="visible"/>
                                      </p:to>
                                    </p:set>
                                    <p:animEffect transition="in" filter="checkerboard(across)">
                                      <p:cBhvr>
                                        <p:cTn id="22" dur="500"/>
                                        <p:tgtEl>
                                          <p:spTgt spid="215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508">
                                            <p:txEl>
                                              <p:pRg st="4" end="4"/>
                                            </p:txEl>
                                          </p:spTgt>
                                        </p:tgtEl>
                                        <p:attrNameLst>
                                          <p:attrName>style.visibility</p:attrName>
                                        </p:attrNameLst>
                                      </p:cBhvr>
                                      <p:to>
                                        <p:strVal val="visible"/>
                                      </p:to>
                                    </p:set>
                                    <p:animEffect transition="in" filter="checkerboard(across)">
                                      <p:cBhvr>
                                        <p:cTn id="27" dur="500"/>
                                        <p:tgtEl>
                                          <p:spTgt spid="215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3"/>
          <p:cNvSpPr>
            <a:spLocks noGrp="1" noChangeArrowheads="1"/>
          </p:cNvSpPr>
          <p:nvPr>
            <p:ph type="body" sz="half" idx="1"/>
          </p:nvPr>
        </p:nvSpPr>
        <p:spPr>
          <a:xfrm>
            <a:off x="1272698" y="1902175"/>
            <a:ext cx="7848872" cy="2448272"/>
          </a:xfrm>
        </p:spPr>
        <p:txBody>
          <a:bodyPr>
            <a:normAutofit lnSpcReduction="10000"/>
          </a:bodyPr>
          <a:lstStyle/>
          <a:p>
            <a:pPr marL="0" indent="0" eaLnBrk="1" hangingPunct="1">
              <a:buClr>
                <a:schemeClr val="accent3">
                  <a:lumMod val="60000"/>
                  <a:lumOff val="40000"/>
                </a:schemeClr>
              </a:buClr>
              <a:buSzPct val="70000"/>
              <a:buNone/>
            </a:pPr>
            <a:r>
              <a:rPr lang="fr-FR" dirty="0" smtClean="0"/>
              <a:t> </a:t>
            </a:r>
          </a:p>
          <a:p>
            <a:pPr eaLnBrk="1" hangingPunct="1">
              <a:buClr>
                <a:schemeClr val="accent3">
                  <a:lumMod val="60000"/>
                  <a:lumOff val="40000"/>
                </a:schemeClr>
              </a:buClr>
              <a:buSzPct val="70000"/>
              <a:buBlip>
                <a:blip r:embed="rId4"/>
              </a:buBlip>
            </a:pPr>
            <a:r>
              <a:rPr lang="fr-FR" dirty="0" smtClean="0"/>
              <a:t>Quelques conseils sur la navigation sur internet</a:t>
            </a:r>
          </a:p>
          <a:p>
            <a:pPr eaLnBrk="1" hangingPunct="1">
              <a:buClr>
                <a:schemeClr val="accent3">
                  <a:lumMod val="60000"/>
                  <a:lumOff val="40000"/>
                </a:schemeClr>
              </a:buClr>
              <a:buSzPct val="70000"/>
              <a:buBlip>
                <a:blip r:embed="rId4"/>
              </a:buBlip>
            </a:pPr>
            <a:endParaRPr lang="fr-FR" dirty="0" smtClean="0"/>
          </a:p>
          <a:p>
            <a:pPr eaLnBrk="1" hangingPunct="1">
              <a:buClr>
                <a:schemeClr val="accent3">
                  <a:lumMod val="60000"/>
                  <a:lumOff val="40000"/>
                </a:schemeClr>
              </a:buClr>
              <a:buSzPct val="70000"/>
              <a:buBlip>
                <a:blip r:embed="rId4"/>
              </a:buBlip>
            </a:pPr>
            <a:r>
              <a:rPr lang="fr-FR" dirty="0" smtClean="0"/>
              <a:t>Moyens simples pour appliquer les stratégies </a:t>
            </a:r>
          </a:p>
          <a:p>
            <a:pPr eaLnBrk="1" hangingPunct="1">
              <a:buFont typeface="Webdings" pitchFamily="18" charset="2"/>
              <a:buNone/>
            </a:pPr>
            <a:r>
              <a:rPr lang="fr-FR" sz="2300" dirty="0" smtClean="0"/>
              <a:t> </a:t>
            </a:r>
          </a:p>
        </p:txBody>
      </p:sp>
      <p:sp>
        <p:nvSpPr>
          <p:cNvPr id="9" name="AutoShape 23"/>
          <p:cNvSpPr>
            <a:spLocks noChangeArrowheads="1"/>
          </p:cNvSpPr>
          <p:nvPr>
            <p:custDataLst>
              <p:tags r:id="rId1"/>
            </p:custDataLst>
          </p:nvPr>
        </p:nvSpPr>
        <p:spPr bwMode="auto">
          <a:xfrm>
            <a:off x="6039744" y="4342626"/>
            <a:ext cx="2412776" cy="1669180"/>
          </a:xfrm>
          <a:prstGeom prst="cloudCallout">
            <a:avLst>
              <a:gd name="adj1" fmla="val -85192"/>
              <a:gd name="adj2" fmla="val 6069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fr-FR" sz="2400" dirty="0"/>
              <a:t>3 personnes </a:t>
            </a:r>
          </a:p>
          <a:p>
            <a:r>
              <a:rPr lang="fr-FR" sz="2400" dirty="0"/>
              <a:t>de confiance</a:t>
            </a:r>
          </a:p>
        </p:txBody>
      </p:sp>
    </p:spTree>
    <p:extLst>
      <p:ext uri="{BB962C8B-B14F-4D97-AF65-F5344CB8AC3E}">
        <p14:creationId xmlns:p14="http://schemas.microsoft.com/office/powerpoint/2010/main" val="19494211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linds(horizontal)">
                                      <p:cBhvr>
                                        <p:cTn id="7" dur="5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blinds(horizontal)">
                                      <p:cBhvr>
                                        <p:cTn id="12" dur="500"/>
                                        <p:tgtEl>
                                          <p:spTgt spid="235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6">
                                            <p:txEl>
                                              <p:pRg st="3" end="3"/>
                                            </p:txEl>
                                          </p:spTgt>
                                        </p:tgtEl>
                                        <p:attrNameLst>
                                          <p:attrName>style.visibility</p:attrName>
                                        </p:attrNameLst>
                                      </p:cBhvr>
                                      <p:to>
                                        <p:strVal val="visible"/>
                                      </p:to>
                                    </p:set>
                                    <p:animEffect transition="in" filter="blinds(horizontal)">
                                      <p:cBhvr>
                                        <p:cTn id="17" dur="500"/>
                                        <p:tgtEl>
                                          <p:spTgt spid="2355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56904" y="1196752"/>
            <a:ext cx="7553324" cy="1325563"/>
          </a:xfrm>
        </p:spPr>
        <p:txBody>
          <a:bodyPr>
            <a:noAutofit/>
          </a:bodyPr>
          <a:lstStyle/>
          <a:p>
            <a:pPr algn="ctr"/>
            <a:r>
              <a:rPr lang="fr-CA" b="1" dirty="0" smtClean="0"/>
              <a:t>Questionnaire</a:t>
            </a:r>
            <a:endParaRPr lang="fr-CA" b="1" dirty="0"/>
          </a:p>
        </p:txBody>
      </p:sp>
      <p:graphicFrame>
        <p:nvGraphicFramePr>
          <p:cNvPr id="1026" name="Object 6"/>
          <p:cNvGraphicFramePr>
            <a:graphicFrameLocks noChangeAspect="1"/>
          </p:cNvGraphicFramePr>
          <p:nvPr>
            <p:extLst/>
          </p:nvPr>
        </p:nvGraphicFramePr>
        <p:xfrm>
          <a:off x="3419872" y="3356992"/>
          <a:ext cx="3744416" cy="2005937"/>
        </p:xfrm>
        <a:graphic>
          <a:graphicData uri="http://schemas.openxmlformats.org/presentationml/2006/ole">
            <mc:AlternateContent xmlns:mc="http://schemas.openxmlformats.org/markup-compatibility/2006">
              <mc:Choice xmlns:v="urn:schemas-microsoft-com:vml" Requires="v">
                <p:oleObj spid="_x0000_s139292" name="Clip" r:id="rId4" imgW="2392920" imgH="2071440" progId="">
                  <p:embed/>
                </p:oleObj>
              </mc:Choice>
              <mc:Fallback>
                <p:oleObj name="Clip" r:id="rId4" imgW="2392920" imgH="20714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356992"/>
                        <a:ext cx="3744416" cy="2005937"/>
                      </a:xfrm>
                      <a:prstGeom prst="rect">
                        <a:avLst/>
                      </a:prstGeom>
                      <a:noFill/>
                      <a:extLst/>
                    </p:spPr>
                  </p:pic>
                </p:oleObj>
              </mc:Fallback>
            </mc:AlternateContent>
          </a:graphicData>
        </a:graphic>
      </p:graphicFrame>
    </p:spTree>
    <p:extLst>
      <p:ext uri="{BB962C8B-B14F-4D97-AF65-F5344CB8AC3E}">
        <p14:creationId xmlns:p14="http://schemas.microsoft.com/office/powerpoint/2010/main" val="2430732770"/>
      </p:ext>
    </p:extLst>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Question 1</a:t>
            </a:r>
            <a:endParaRPr lang="fr-FR" b="1" dirty="0"/>
          </a:p>
        </p:txBody>
      </p:sp>
      <p:sp>
        <p:nvSpPr>
          <p:cNvPr id="3" name="Espace réservé du contenu 2"/>
          <p:cNvSpPr>
            <a:spLocks noGrp="1"/>
          </p:cNvSpPr>
          <p:nvPr>
            <p:ph idx="1"/>
            <p:custDataLst>
              <p:tags r:id="rId2"/>
            </p:custDataLst>
          </p:nvPr>
        </p:nvSpPr>
        <p:spPr>
          <a:xfrm>
            <a:off x="1238248" y="2132856"/>
            <a:ext cx="7654231" cy="4389120"/>
          </a:xfrm>
        </p:spPr>
        <p:txBody>
          <a:bodyPr>
            <a:noAutofit/>
          </a:bodyPr>
          <a:lstStyle/>
          <a:p>
            <a:pPr>
              <a:buNone/>
            </a:pPr>
            <a:r>
              <a:rPr lang="fr-CA" sz="2800" dirty="0" smtClean="0"/>
              <a:t>Au Canada, il se produit un cas d’intimidation à</a:t>
            </a:r>
          </a:p>
          <a:p>
            <a:pPr>
              <a:buNone/>
            </a:pPr>
            <a:r>
              <a:rPr lang="fr-CA" sz="2800" dirty="0" smtClean="0"/>
              <a:t>toutes les ____ minutes dans une cour d’école?</a:t>
            </a:r>
          </a:p>
          <a:p>
            <a:pPr>
              <a:buNone/>
            </a:pPr>
            <a:endParaRPr lang="fr-CA" sz="2800" dirty="0" smtClean="0"/>
          </a:p>
          <a:p>
            <a:pPr marL="514350" indent="-514350" algn="just">
              <a:buFont typeface="+mj-lt"/>
              <a:buAutoNum type="alphaLcParenR"/>
            </a:pPr>
            <a:r>
              <a:rPr lang="fr-CA" sz="2800" dirty="0" smtClean="0"/>
              <a:t>3 minutes</a:t>
            </a:r>
          </a:p>
          <a:p>
            <a:pPr marL="514350" indent="-514350" algn="just">
              <a:buFont typeface="+mj-lt"/>
              <a:buAutoNum type="alphaLcParenR"/>
            </a:pPr>
            <a:r>
              <a:rPr lang="fr-CA" sz="2800" dirty="0" smtClean="0"/>
              <a:t>7 minutes</a:t>
            </a:r>
          </a:p>
          <a:p>
            <a:pPr marL="514350" indent="-514350" algn="just">
              <a:buFont typeface="+mj-lt"/>
              <a:buAutoNum type="alphaLcParenR"/>
            </a:pPr>
            <a:r>
              <a:rPr lang="fr-CA" sz="2800" dirty="0" smtClean="0"/>
              <a:t>10 minutes</a:t>
            </a:r>
          </a:p>
          <a:p>
            <a:pPr marL="514350" indent="-514350" algn="just">
              <a:buFont typeface="+mj-lt"/>
              <a:buAutoNum type="alphaLcParenR"/>
            </a:pPr>
            <a:r>
              <a:rPr lang="fr-CA" sz="2800" dirty="0" smtClean="0"/>
              <a:t>15 minutes</a:t>
            </a:r>
          </a:p>
          <a:p>
            <a:pPr marL="514350" indent="-514350">
              <a:buNone/>
            </a:pPr>
            <a:endParaRPr lang="fr-CA" sz="2800" dirty="0" smtClean="0"/>
          </a:p>
          <a:p>
            <a:pPr marL="514350" indent="-514350">
              <a:buNone/>
            </a:pPr>
            <a:r>
              <a:rPr lang="fr-CA" sz="2800" dirty="0" smtClean="0"/>
              <a:t>b) 7 minutes</a:t>
            </a:r>
            <a:endParaRPr lang="fr-CA" sz="2800" dirty="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L’intimidation</a:t>
            </a:r>
            <a:endParaRPr lang="fr-CA" b="1" dirty="0"/>
          </a:p>
        </p:txBody>
      </p:sp>
      <p:sp>
        <p:nvSpPr>
          <p:cNvPr id="3" name="Espace réservé du contenu 2"/>
          <p:cNvSpPr>
            <a:spLocks noGrp="1"/>
          </p:cNvSpPr>
          <p:nvPr>
            <p:ph sz="half" idx="1"/>
            <p:custDataLst>
              <p:tags r:id="rId2"/>
            </p:custDataLst>
          </p:nvPr>
        </p:nvSpPr>
        <p:spPr>
          <a:xfrm>
            <a:off x="1190624" y="1920085"/>
            <a:ext cx="6765752" cy="4434840"/>
          </a:xfrm>
        </p:spPr>
        <p:txBody>
          <a:bodyPr>
            <a:normAutofit/>
          </a:bodyPr>
          <a:lstStyle/>
          <a:p>
            <a:pPr>
              <a:buNone/>
            </a:pPr>
            <a:endParaRPr lang="fr-CA" dirty="0" smtClean="0"/>
          </a:p>
          <a:p>
            <a:pPr>
              <a:buNone/>
            </a:pPr>
            <a:r>
              <a:rPr lang="fr-CA" sz="2800" dirty="0" smtClean="0"/>
              <a:t>Intervention des pairs:</a:t>
            </a:r>
          </a:p>
          <a:p>
            <a:pPr>
              <a:buFont typeface="Wingdings" pitchFamily="2" charset="2"/>
              <a:buChar char="v"/>
            </a:pPr>
            <a:endParaRPr lang="fr-CA" sz="2800" dirty="0" smtClean="0"/>
          </a:p>
          <a:p>
            <a:pPr lvl="1">
              <a:buClr>
                <a:schemeClr val="tx2">
                  <a:lumMod val="50000"/>
                </a:schemeClr>
              </a:buClr>
            </a:pPr>
            <a:r>
              <a:rPr lang="fr-CA" sz="2800" dirty="0" smtClean="0"/>
              <a:t> Adultes rarement témoins</a:t>
            </a:r>
          </a:p>
          <a:p>
            <a:pPr lvl="1">
              <a:buClr>
                <a:schemeClr val="tx2">
                  <a:lumMod val="50000"/>
                </a:schemeClr>
              </a:buClr>
            </a:pPr>
            <a:r>
              <a:rPr lang="fr-CA" sz="2800" dirty="0" smtClean="0"/>
              <a:t> Présence des autres enfants</a:t>
            </a:r>
          </a:p>
          <a:p>
            <a:pPr lvl="1">
              <a:buClr>
                <a:schemeClr val="tx2">
                  <a:lumMod val="50000"/>
                </a:schemeClr>
              </a:buClr>
            </a:pPr>
            <a:r>
              <a:rPr lang="fr-CA" sz="2800" dirty="0" smtClean="0"/>
              <a:t> Pairs interviennent, cesse rapidement.</a:t>
            </a:r>
          </a:p>
          <a:p>
            <a:pPr>
              <a:buFont typeface="Wingdings" pitchFamily="2" charset="2"/>
              <a:buChar char="v"/>
            </a:pPr>
            <a:endParaRPr lang="fr-CA" dirty="0" smtClean="0"/>
          </a:p>
        </p:txBody>
      </p:sp>
      <p:pic>
        <p:nvPicPr>
          <p:cNvPr id="147458" name="Picture 2" descr="Childhood bully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648522"/>
            <a:ext cx="2230686" cy="1488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heckerboard(across)">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Question 2</a:t>
            </a:r>
            <a:endParaRPr lang="fr-FR" b="1" dirty="0"/>
          </a:p>
        </p:txBody>
      </p:sp>
      <p:sp>
        <p:nvSpPr>
          <p:cNvPr id="5" name="Espace réservé du contenu 4"/>
          <p:cNvSpPr>
            <a:spLocks noGrp="1"/>
          </p:cNvSpPr>
          <p:nvPr>
            <p:ph idx="1"/>
            <p:custDataLst>
              <p:tags r:id="rId2"/>
            </p:custDataLst>
          </p:nvPr>
        </p:nvSpPr>
        <p:spPr>
          <a:xfrm>
            <a:off x="1238248" y="1847088"/>
            <a:ext cx="7726239" cy="4477512"/>
          </a:xfrm>
        </p:spPr>
        <p:txBody>
          <a:bodyPr>
            <a:normAutofit fontScale="92500" lnSpcReduction="20000"/>
          </a:bodyPr>
          <a:lstStyle/>
          <a:p>
            <a:pPr marL="0" indent="0" algn="just">
              <a:lnSpc>
                <a:spcPct val="110000"/>
              </a:lnSpc>
              <a:buNone/>
            </a:pPr>
            <a:r>
              <a:rPr lang="fr-CA" sz="3000" dirty="0" smtClean="0">
                <a:solidFill>
                  <a:srgbClr val="002060"/>
                </a:solidFill>
              </a:rPr>
              <a:t>Au Canada, combien d’enfants par classe sont exposés à des actes de violence conjugale dirigés envers leur mère?</a:t>
            </a:r>
          </a:p>
          <a:p>
            <a:pPr algn="just">
              <a:buNone/>
            </a:pPr>
            <a:endParaRPr lang="fr-CA" sz="3000" dirty="0" smtClean="0"/>
          </a:p>
          <a:p>
            <a:pPr>
              <a:buNone/>
            </a:pPr>
            <a:endParaRPr lang="fr-CA" sz="3000" dirty="0" smtClean="0"/>
          </a:p>
          <a:p>
            <a:pPr marL="514350" indent="-514350">
              <a:buFont typeface="+mj-lt"/>
              <a:buAutoNum type="alphaLcParenR"/>
            </a:pPr>
            <a:r>
              <a:rPr lang="fr-CA" sz="3000" dirty="0" smtClean="0"/>
              <a:t>Aucun</a:t>
            </a:r>
          </a:p>
          <a:p>
            <a:pPr marL="514350" indent="-514350">
              <a:buFont typeface="+mj-lt"/>
              <a:buAutoNum type="alphaLcParenR"/>
            </a:pPr>
            <a:r>
              <a:rPr lang="fr-CA" sz="3000" dirty="0" smtClean="0"/>
              <a:t>1 à 3 enfants</a:t>
            </a:r>
          </a:p>
          <a:p>
            <a:pPr marL="514350" indent="-514350">
              <a:buFont typeface="+mj-lt"/>
              <a:buAutoNum type="alphaLcParenR"/>
            </a:pPr>
            <a:r>
              <a:rPr lang="fr-CA" sz="3000" dirty="0" smtClean="0"/>
              <a:t>2 à 6 enfants</a:t>
            </a:r>
          </a:p>
          <a:p>
            <a:pPr marL="514350" indent="-514350">
              <a:buFont typeface="+mj-lt"/>
              <a:buAutoNum type="alphaLcParenR"/>
            </a:pPr>
            <a:endParaRPr lang="fr-CA" sz="3000" dirty="0" smtClean="0"/>
          </a:p>
          <a:p>
            <a:pPr marL="514350" indent="-514350">
              <a:buNone/>
            </a:pPr>
            <a:r>
              <a:rPr lang="fr-CA" sz="3000" dirty="0" smtClean="0"/>
              <a:t>c) 2 à 6 enfants</a:t>
            </a:r>
            <a:endParaRPr lang="fr-CA" sz="3000"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1000"/>
                                        <p:tgtEl>
                                          <p:spTgt spid="5">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diamond(in)">
                                      <p:cBhvr>
                                        <p:cTn id="10" dur="1000"/>
                                        <p:tgtEl>
                                          <p:spTgt spid="5">
                                            <p:txEl>
                                              <p:pRg st="3" end="3"/>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diamond(in)">
                                      <p:cBhvr>
                                        <p:cTn id="13" dur="1000"/>
                                        <p:tgtEl>
                                          <p:spTgt spid="5">
                                            <p:txEl>
                                              <p:pRg st="4" end="4"/>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diamond(in)">
                                      <p:cBhvr>
                                        <p:cTn id="16" dur="1000"/>
                                        <p:tgtEl>
                                          <p:spTgt spid="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diamond(in)">
                                      <p:cBhvr>
                                        <p:cTn id="21"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357300" y="692696"/>
            <a:ext cx="7437512" cy="1143000"/>
          </a:xfrm>
        </p:spPr>
        <p:txBody>
          <a:bodyPr>
            <a:noAutofit/>
          </a:bodyPr>
          <a:lstStyle/>
          <a:p>
            <a:pPr algn="ctr"/>
            <a:r>
              <a:rPr lang="fr-CA" b="1" dirty="0" smtClean="0"/>
              <a:t>Exposition à la </a:t>
            </a:r>
            <a:br>
              <a:rPr lang="fr-CA" b="1" dirty="0" smtClean="0"/>
            </a:br>
            <a:r>
              <a:rPr lang="fr-CA" b="1" dirty="0" smtClean="0"/>
              <a:t>violence conjugale</a:t>
            </a:r>
            <a:endParaRPr lang="fr-CA" b="1" dirty="0"/>
          </a:p>
        </p:txBody>
      </p:sp>
      <p:sp>
        <p:nvSpPr>
          <p:cNvPr id="3" name="Espace réservé du contenu 2"/>
          <p:cNvSpPr>
            <a:spLocks noGrp="1"/>
          </p:cNvSpPr>
          <p:nvPr>
            <p:ph sz="half" idx="1"/>
            <p:custDataLst>
              <p:tags r:id="rId2"/>
            </p:custDataLst>
          </p:nvPr>
        </p:nvSpPr>
        <p:spPr>
          <a:xfrm>
            <a:off x="2411760" y="2492895"/>
            <a:ext cx="3888432" cy="3456384"/>
          </a:xfrm>
        </p:spPr>
        <p:txBody>
          <a:bodyPr>
            <a:normAutofit/>
          </a:bodyPr>
          <a:lstStyle/>
          <a:p>
            <a:pPr>
              <a:buNone/>
            </a:pPr>
            <a:endParaRPr lang="fr-CA" dirty="0" smtClean="0"/>
          </a:p>
          <a:p>
            <a:pPr>
              <a:buBlip>
                <a:blip r:embed="rId5"/>
              </a:buBlip>
            </a:pPr>
            <a:r>
              <a:rPr lang="fr-CA" dirty="0" smtClean="0"/>
              <a:t> </a:t>
            </a:r>
            <a:r>
              <a:rPr lang="fr-CA" sz="2800" dirty="0" smtClean="0"/>
              <a:t>Directe</a:t>
            </a:r>
          </a:p>
          <a:p>
            <a:pPr>
              <a:buBlip>
                <a:blip r:embed="rId5"/>
              </a:buBlip>
            </a:pPr>
            <a:r>
              <a:rPr lang="fr-CA" sz="2800" dirty="0" smtClean="0"/>
              <a:t> Indirecte</a:t>
            </a:r>
          </a:p>
          <a:p>
            <a:pPr>
              <a:buBlip>
                <a:blip r:embed="rId5"/>
              </a:buBlip>
            </a:pPr>
            <a:endParaRPr lang="fr-CA" sz="2800" dirty="0" smtClean="0"/>
          </a:p>
          <a:p>
            <a:pPr>
              <a:buBlip>
                <a:blip r:embed="rId5"/>
              </a:buBlip>
            </a:pPr>
            <a:endParaRPr lang="fr-CA" sz="2800" dirty="0" smtClean="0"/>
          </a:p>
          <a:p>
            <a:pPr>
              <a:buBlip>
                <a:blip r:embed="rId5"/>
              </a:buBlip>
            </a:pPr>
            <a:r>
              <a:rPr lang="fr-CA" sz="2800" dirty="0" smtClean="0"/>
              <a:t> Les impacts…</a:t>
            </a:r>
            <a:endParaRPr lang="fr-CA" sz="2800" dirty="0"/>
          </a:p>
        </p:txBody>
      </p:sp>
      <p:pic>
        <p:nvPicPr>
          <p:cNvPr id="146434" name="Picture 2" descr="La Peur, Femme, Arrêt, Violence Contre Les Femmes, Abu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4163925"/>
            <a:ext cx="1901534" cy="15505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6436" name="Picture 4" descr="Enfant, Éducation, La Peur, Terreu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5712" y="2636912"/>
            <a:ext cx="2035450" cy="1354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Question 3</a:t>
            </a:r>
            <a:endParaRPr lang="fr-FR" b="1" dirty="0"/>
          </a:p>
        </p:txBody>
      </p:sp>
      <p:sp>
        <p:nvSpPr>
          <p:cNvPr id="3" name="Espace réservé du contenu 2"/>
          <p:cNvSpPr>
            <a:spLocks noGrp="1"/>
          </p:cNvSpPr>
          <p:nvPr>
            <p:ph idx="1"/>
            <p:custDataLst>
              <p:tags r:id="rId2"/>
            </p:custDataLst>
          </p:nvPr>
        </p:nvSpPr>
        <p:spPr>
          <a:xfrm>
            <a:off x="1238248" y="2060848"/>
            <a:ext cx="7905751" cy="4389120"/>
          </a:xfrm>
        </p:spPr>
        <p:txBody>
          <a:bodyPr>
            <a:noAutofit/>
          </a:bodyPr>
          <a:lstStyle/>
          <a:p>
            <a:pPr>
              <a:buNone/>
            </a:pPr>
            <a:r>
              <a:rPr lang="fr-FR" sz="2800" dirty="0" smtClean="0"/>
              <a:t>Quelle est la problématique la plus souvent retenue</a:t>
            </a:r>
          </a:p>
          <a:p>
            <a:pPr>
              <a:buNone/>
            </a:pPr>
            <a:r>
              <a:rPr lang="fr-FR" sz="2800" dirty="0" smtClean="0"/>
              <a:t>en vertu de la Loi de la protection de la jeunesse?</a:t>
            </a:r>
          </a:p>
          <a:p>
            <a:pPr>
              <a:buNone/>
            </a:pPr>
            <a:endParaRPr lang="fr-FR" sz="2800" dirty="0" smtClean="0"/>
          </a:p>
          <a:p>
            <a:pPr marL="514350" indent="-514350">
              <a:buFont typeface="+mj-lt"/>
              <a:buAutoNum type="alphaLcParenR"/>
            </a:pPr>
            <a:r>
              <a:rPr lang="fr-FR" sz="2800" dirty="0" smtClean="0"/>
              <a:t>Physique</a:t>
            </a:r>
          </a:p>
          <a:p>
            <a:pPr marL="514350" indent="-514350">
              <a:buFont typeface="+mj-lt"/>
              <a:buAutoNum type="alphaLcParenR"/>
            </a:pPr>
            <a:r>
              <a:rPr lang="fr-FR" sz="2800" dirty="0" smtClean="0"/>
              <a:t>Sexuelle</a:t>
            </a:r>
          </a:p>
          <a:p>
            <a:pPr marL="514350" indent="-514350">
              <a:buFont typeface="+mj-lt"/>
              <a:buAutoNum type="alphaLcParenR"/>
            </a:pPr>
            <a:r>
              <a:rPr lang="fr-FR" sz="2800" dirty="0" smtClean="0"/>
              <a:t>Négligence</a:t>
            </a:r>
          </a:p>
          <a:p>
            <a:pPr marL="514350" indent="-514350">
              <a:buFont typeface="+mj-lt"/>
              <a:buAutoNum type="alphaLcParenR"/>
            </a:pPr>
            <a:r>
              <a:rPr lang="fr-FR" sz="2800" dirty="0" smtClean="0"/>
              <a:t>Psychologique</a:t>
            </a:r>
          </a:p>
          <a:p>
            <a:pPr marL="514350" indent="-514350">
              <a:buNone/>
            </a:pPr>
            <a:endParaRPr lang="fr-FR" sz="2800" dirty="0" smtClean="0"/>
          </a:p>
          <a:p>
            <a:pPr marL="514350" indent="-514350">
              <a:buNone/>
            </a:pPr>
            <a:r>
              <a:rPr lang="fr-FR" sz="2800" dirty="0" smtClean="0"/>
              <a:t>c)   Négligence</a:t>
            </a:r>
            <a:endParaRPr lang="fr-FR" sz="2800"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15616" y="548680"/>
            <a:ext cx="7581528" cy="1143000"/>
          </a:xfrm>
        </p:spPr>
        <p:txBody>
          <a:bodyPr/>
          <a:lstStyle/>
          <a:p>
            <a:pPr algn="ctr"/>
            <a:r>
              <a:rPr lang="fr-CA" b="1" dirty="0" smtClean="0">
                <a:solidFill>
                  <a:srgbClr val="002060"/>
                </a:solidFill>
              </a:rPr>
              <a:t>Plan de l’atelier</a:t>
            </a:r>
            <a:endParaRPr lang="fr-CA" b="1" dirty="0">
              <a:solidFill>
                <a:srgbClr val="002060"/>
              </a:solidFill>
            </a:endParaRPr>
          </a:p>
        </p:txBody>
      </p:sp>
      <p:sp>
        <p:nvSpPr>
          <p:cNvPr id="3" name="Espace réservé du contenu 2"/>
          <p:cNvSpPr>
            <a:spLocks noGrp="1"/>
          </p:cNvSpPr>
          <p:nvPr>
            <p:ph idx="1"/>
            <p:custDataLst>
              <p:tags r:id="rId2"/>
            </p:custDataLst>
          </p:nvPr>
        </p:nvSpPr>
        <p:spPr>
          <a:xfrm>
            <a:off x="1259632" y="1935480"/>
            <a:ext cx="7427168" cy="4661872"/>
          </a:xfrm>
        </p:spPr>
        <p:txBody>
          <a:bodyPr>
            <a:normAutofit/>
          </a:bodyPr>
          <a:lstStyle/>
          <a:p>
            <a:pPr>
              <a:buBlip>
                <a:blip r:embed="rId5"/>
              </a:buBlip>
            </a:pPr>
            <a:r>
              <a:rPr lang="fr-CA" sz="2800" dirty="0" smtClean="0"/>
              <a:t> Présentation </a:t>
            </a:r>
          </a:p>
          <a:p>
            <a:pPr>
              <a:buBlip>
                <a:blip r:embed="rId5"/>
              </a:buBlip>
            </a:pPr>
            <a:r>
              <a:rPr lang="fr-CA" sz="2800" dirty="0" smtClean="0"/>
              <a:t> Dynamique des abus de pouvoir</a:t>
            </a:r>
          </a:p>
          <a:p>
            <a:pPr>
              <a:buBlip>
                <a:blip r:embed="rId5"/>
              </a:buBlip>
            </a:pPr>
            <a:r>
              <a:rPr lang="fr-CA" sz="2800" dirty="0" smtClean="0"/>
              <a:t> Ateliers 	</a:t>
            </a:r>
          </a:p>
          <a:p>
            <a:pPr>
              <a:buBlip>
                <a:blip r:embed="rId5"/>
              </a:buBlip>
            </a:pPr>
            <a:r>
              <a:rPr lang="fr-CA" sz="2800" dirty="0" smtClean="0"/>
              <a:t> Analyse et problématique</a:t>
            </a:r>
          </a:p>
          <a:p>
            <a:pPr>
              <a:buBlip>
                <a:blip r:embed="rId5"/>
              </a:buBlip>
            </a:pPr>
            <a:r>
              <a:rPr lang="fr-CA" sz="2800" dirty="0" smtClean="0"/>
              <a:t> Prévention au quotidien et discipline positive</a:t>
            </a:r>
          </a:p>
          <a:p>
            <a:pPr>
              <a:buBlip>
                <a:blip r:embed="rId5"/>
              </a:buBlip>
            </a:pPr>
            <a:r>
              <a:rPr lang="fr-CA" sz="2800" dirty="0" smtClean="0"/>
              <a:t> Indices de violence</a:t>
            </a:r>
          </a:p>
          <a:p>
            <a:pPr>
              <a:buBlip>
                <a:blip r:embed="rId5"/>
              </a:buBlip>
            </a:pPr>
            <a:r>
              <a:rPr lang="fr-CA" sz="2800" dirty="0" smtClean="0"/>
              <a:t> Quand l’enfant se confie</a:t>
            </a:r>
          </a:p>
          <a:p>
            <a:pPr>
              <a:buBlip>
                <a:blip r:embed="rId5"/>
              </a:buBlip>
            </a:pPr>
            <a:r>
              <a:rPr lang="fr-CA" sz="2800" dirty="0" smtClean="0"/>
              <a:t> Ressources du milieu</a:t>
            </a:r>
          </a:p>
          <a:p>
            <a:pPr>
              <a:buBlip>
                <a:blip r:embed="rId5"/>
              </a:buBlip>
            </a:pPr>
            <a:r>
              <a:rPr lang="fr-CA" dirty="0" smtClean="0"/>
              <a:t> Pause</a:t>
            </a:r>
            <a:endParaRPr lang="fr-CA" sz="2800" dirty="0" smtClean="0"/>
          </a:p>
          <a:p>
            <a:pPr>
              <a:buFont typeface="Wingdings" pitchFamily="2" charset="2"/>
              <a:buChar char="Ø"/>
            </a:pPr>
            <a:endParaRPr lang="fr-CA" dirty="0" smtClean="0"/>
          </a:p>
        </p:txBody>
      </p:sp>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287" y="5830288"/>
            <a:ext cx="1556375" cy="738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Négligence</a:t>
            </a:r>
            <a:endParaRPr lang="fr-CA" b="1" dirty="0"/>
          </a:p>
        </p:txBody>
      </p:sp>
      <p:sp>
        <p:nvSpPr>
          <p:cNvPr id="3" name="Espace réservé du contenu 2"/>
          <p:cNvSpPr>
            <a:spLocks noGrp="1"/>
          </p:cNvSpPr>
          <p:nvPr>
            <p:ph sz="half" idx="1"/>
            <p:custDataLst>
              <p:tags r:id="rId2"/>
            </p:custDataLst>
          </p:nvPr>
        </p:nvSpPr>
        <p:spPr>
          <a:xfrm>
            <a:off x="971600" y="1730091"/>
            <a:ext cx="7992888" cy="5127909"/>
          </a:xfrm>
        </p:spPr>
        <p:txBody>
          <a:bodyPr>
            <a:noAutofit/>
          </a:bodyPr>
          <a:lstStyle/>
          <a:p>
            <a:pPr>
              <a:buBlip>
                <a:blip r:embed="rId5"/>
              </a:buBlip>
            </a:pPr>
            <a:r>
              <a:rPr lang="fr-CA" dirty="0" smtClean="0"/>
              <a:t> Encourager les enfants à voler.</a:t>
            </a:r>
          </a:p>
          <a:p>
            <a:pPr>
              <a:buBlip>
                <a:blip r:embed="rId5"/>
              </a:buBlip>
              <a:tabLst>
                <a:tab pos="361950" algn="l"/>
              </a:tabLst>
            </a:pPr>
            <a:r>
              <a:rPr lang="fr-CA" dirty="0" smtClean="0"/>
              <a:t> Amener les enfants dans des  endroits 	inappropriés.</a:t>
            </a:r>
          </a:p>
          <a:p>
            <a:pPr>
              <a:buBlip>
                <a:blip r:embed="rId5"/>
              </a:buBlip>
            </a:pPr>
            <a:r>
              <a:rPr lang="fr-CA" dirty="0" smtClean="0"/>
              <a:t> Refus de répondre aux besoins de l ’enfant.</a:t>
            </a:r>
          </a:p>
          <a:p>
            <a:pPr>
              <a:buBlip>
                <a:blip r:embed="rId5"/>
              </a:buBlip>
            </a:pPr>
            <a:r>
              <a:rPr lang="fr-CA" dirty="0" smtClean="0"/>
              <a:t> Manque d ’affection ou froideur.</a:t>
            </a:r>
          </a:p>
          <a:p>
            <a:pPr>
              <a:buBlip>
                <a:blip r:embed="rId5"/>
              </a:buBlip>
            </a:pPr>
            <a:r>
              <a:rPr lang="fr-CA" dirty="0" smtClean="0"/>
              <a:t> Ne lui montre aucun intérêt. </a:t>
            </a:r>
          </a:p>
          <a:p>
            <a:pPr>
              <a:buBlip>
                <a:blip r:embed="rId5"/>
              </a:buBlip>
            </a:pPr>
            <a:r>
              <a:rPr lang="fr-CA" dirty="0" smtClean="0"/>
              <a:t> Le laisser seul à la maison.</a:t>
            </a:r>
          </a:p>
          <a:p>
            <a:pPr>
              <a:buBlip>
                <a:blip r:embed="rId5"/>
              </a:buBlip>
            </a:pPr>
            <a:r>
              <a:rPr lang="fr-CA" dirty="0" smtClean="0"/>
              <a:t> Accessibilité à la pornographie.</a:t>
            </a:r>
          </a:p>
          <a:p>
            <a:pPr>
              <a:buFont typeface="Wingdings" pitchFamily="2" charset="2"/>
              <a:buChar char="Ø"/>
            </a:pPr>
            <a:endParaRPr lang="fr-CA" dirty="0"/>
          </a:p>
        </p:txBody>
      </p:sp>
      <p:pic>
        <p:nvPicPr>
          <p:cNvPr id="145410" name="Picture 2" descr="Garçon, Personne, À L'Affût, Fenêtre"/>
          <p:cNvPicPr>
            <a:picLocks noChangeAspect="1" noChangeArrowheads="1"/>
          </p:cNvPicPr>
          <p:nvPr/>
        </p:nvPicPr>
        <p:blipFill rotWithShape="1">
          <a:blip r:embed="rId6">
            <a:extLst>
              <a:ext uri="{28A0092B-C50C-407E-A947-70E740481C1C}">
                <a14:useLocalDpi xmlns:a14="http://schemas.microsoft.com/office/drawing/2010/main" val="0"/>
              </a:ext>
            </a:extLst>
          </a:blip>
          <a:srcRect l="19648" r="6669"/>
          <a:stretch/>
        </p:blipFill>
        <p:spPr bwMode="auto">
          <a:xfrm>
            <a:off x="6766560" y="4294045"/>
            <a:ext cx="2063115" cy="1855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Question 4</a:t>
            </a:r>
            <a:endParaRPr lang="fr-FR" b="1" dirty="0"/>
          </a:p>
        </p:txBody>
      </p:sp>
      <p:sp>
        <p:nvSpPr>
          <p:cNvPr id="3" name="Espace réservé du contenu 2"/>
          <p:cNvSpPr>
            <a:spLocks noGrp="1"/>
          </p:cNvSpPr>
          <p:nvPr>
            <p:ph idx="1"/>
            <p:custDataLst>
              <p:tags r:id="rId2"/>
            </p:custDataLst>
          </p:nvPr>
        </p:nvSpPr>
        <p:spPr>
          <a:xfrm>
            <a:off x="971600" y="1484785"/>
            <a:ext cx="7992887" cy="4896544"/>
          </a:xfrm>
        </p:spPr>
        <p:txBody>
          <a:bodyPr>
            <a:normAutofit/>
          </a:bodyPr>
          <a:lstStyle/>
          <a:p>
            <a:pPr>
              <a:buNone/>
            </a:pPr>
            <a:endParaRPr lang="fr-CA" sz="2400" dirty="0" smtClean="0"/>
          </a:p>
          <a:p>
            <a:pPr algn="just">
              <a:buNone/>
            </a:pPr>
            <a:r>
              <a:rPr lang="fr-CA" dirty="0" smtClean="0"/>
              <a:t>Selon-vous, combien d’enfants subiront une agression</a:t>
            </a:r>
          </a:p>
          <a:p>
            <a:pPr algn="just">
              <a:buNone/>
            </a:pPr>
            <a:r>
              <a:rPr lang="fr-CA" dirty="0" smtClean="0"/>
              <a:t>sexuelle avant l’âge de 18 ans?</a:t>
            </a:r>
          </a:p>
          <a:p>
            <a:pPr algn="just">
              <a:buNone/>
            </a:pPr>
            <a:endParaRPr lang="fr-CA" dirty="0" smtClean="0"/>
          </a:p>
          <a:p>
            <a:pPr marL="514350" indent="-514350">
              <a:buFont typeface="+mj-lt"/>
              <a:buAutoNum type="alphaLcParenR"/>
            </a:pPr>
            <a:r>
              <a:rPr lang="fr-CA" dirty="0" smtClean="0"/>
              <a:t>1/3 fille    et  1/6 garçon</a:t>
            </a:r>
          </a:p>
          <a:p>
            <a:pPr marL="514350" indent="-514350">
              <a:buFont typeface="+mj-lt"/>
              <a:buAutoNum type="alphaLcParenR"/>
            </a:pPr>
            <a:r>
              <a:rPr lang="fr-CA" dirty="0" smtClean="0"/>
              <a:t>2/5 filles  et  3/5 garçons</a:t>
            </a:r>
          </a:p>
          <a:p>
            <a:pPr marL="514350" indent="-514350">
              <a:buFont typeface="+mj-lt"/>
              <a:buAutoNum type="alphaLcParenR"/>
            </a:pPr>
            <a:r>
              <a:rPr lang="fr-CA" dirty="0" smtClean="0"/>
              <a:t>1/4 fille  et  1/5 garçon</a:t>
            </a:r>
          </a:p>
          <a:p>
            <a:pPr marL="514350" indent="-514350">
              <a:buFont typeface="+mj-lt"/>
              <a:buAutoNum type="alphaLcParenR"/>
            </a:pPr>
            <a:r>
              <a:rPr lang="fr-CA" dirty="0" smtClean="0"/>
              <a:t>Autant les filles que les garçons sont susceptibles de vivre une agression sexuelle.</a:t>
            </a:r>
          </a:p>
          <a:p>
            <a:pPr algn="just">
              <a:buNone/>
            </a:pPr>
            <a:endParaRPr lang="fr-CA" sz="2400" dirty="0" smtClean="0"/>
          </a:p>
          <a:p>
            <a:pPr>
              <a:buNone/>
            </a:pPr>
            <a:endParaRPr lang="fr-FR" dirty="0"/>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heckerboard(across)">
                                      <p:cBhvr>
                                        <p:cTn id="16" dur="500"/>
                                        <p:tgtEl>
                                          <p:spTgt spid="3">
                                            <p:txEl>
                                              <p:pRg st="5" end="5"/>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heckerboard(across)">
                                      <p:cBhvr>
                                        <p:cTn id="19" dur="500"/>
                                        <p:tgtEl>
                                          <p:spTgt spid="3">
                                            <p:txEl>
                                              <p:pRg st="6" end="6"/>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8188" y="1052736"/>
            <a:ext cx="7221488" cy="1143000"/>
          </a:xfrm>
        </p:spPr>
        <p:txBody>
          <a:bodyPr>
            <a:noAutofit/>
          </a:bodyPr>
          <a:lstStyle/>
          <a:p>
            <a:pPr algn="ctr"/>
            <a:r>
              <a:rPr lang="fr-CA" b="1" dirty="0" smtClean="0"/>
              <a:t>Définition de la </a:t>
            </a:r>
            <a:br>
              <a:rPr lang="fr-CA" b="1" dirty="0" smtClean="0"/>
            </a:br>
            <a:r>
              <a:rPr lang="fr-CA" b="1" dirty="0" smtClean="0"/>
              <a:t>violence sexuelle</a:t>
            </a:r>
            <a:endParaRPr lang="fr-FR" b="1" dirty="0"/>
          </a:p>
        </p:txBody>
      </p:sp>
      <p:sp>
        <p:nvSpPr>
          <p:cNvPr id="3" name="Espace réservé du contenu 2"/>
          <p:cNvSpPr>
            <a:spLocks noGrp="1"/>
          </p:cNvSpPr>
          <p:nvPr>
            <p:ph idx="1"/>
          </p:nvPr>
        </p:nvSpPr>
        <p:spPr>
          <a:xfrm>
            <a:off x="1478188" y="2708920"/>
            <a:ext cx="7208612" cy="3615680"/>
          </a:xfrm>
        </p:spPr>
        <p:txBody>
          <a:bodyPr/>
          <a:lstStyle/>
          <a:p>
            <a:pPr algn="ctr">
              <a:buNone/>
            </a:pPr>
            <a:endParaRPr lang="fr-FR" dirty="0" smtClean="0">
              <a:latin typeface="Comic Sans MS" pitchFamily="66" charset="0"/>
            </a:endParaRPr>
          </a:p>
          <a:p>
            <a:pPr algn="ctr">
              <a:buNone/>
            </a:pPr>
            <a:r>
              <a:rPr lang="fr-FR" sz="2800" dirty="0" smtClean="0"/>
              <a:t>Toute expérience sexuelle </a:t>
            </a:r>
          </a:p>
          <a:p>
            <a:pPr algn="ctr">
              <a:buNone/>
            </a:pPr>
            <a:r>
              <a:rPr lang="fr-FR" sz="2800" dirty="0" smtClean="0"/>
              <a:t>négative, exploitative, </a:t>
            </a:r>
          </a:p>
          <a:p>
            <a:pPr algn="ctr">
              <a:buNone/>
            </a:pPr>
            <a:r>
              <a:rPr lang="fr-FR" sz="2800" dirty="0" smtClean="0"/>
              <a:t>dans lequel l’adulte </a:t>
            </a:r>
          </a:p>
          <a:p>
            <a:pPr algn="ctr">
              <a:buNone/>
            </a:pPr>
            <a:r>
              <a:rPr lang="fr-FR" sz="2800" dirty="0" smtClean="0"/>
              <a:t>utilise son pouvoir sur l ’enfant </a:t>
            </a:r>
          </a:p>
          <a:p>
            <a:pPr algn="ctr">
              <a:buNone/>
            </a:pPr>
            <a:r>
              <a:rPr lang="fr-FR" sz="2800" dirty="0" smtClean="0"/>
              <a:t>pour en retirer du plaisir. </a:t>
            </a:r>
          </a:p>
          <a:p>
            <a:endParaRPr lang="fr-FR" dirty="0"/>
          </a:p>
        </p:txBody>
      </p:sp>
    </p:spTree>
    <p:extLst>
      <p:ext uri="{BB962C8B-B14F-4D97-AF65-F5344CB8AC3E}">
        <p14:creationId xmlns:p14="http://schemas.microsoft.com/office/powerpoint/2010/main" val="4229825671"/>
      </p:ext>
    </p:extLst>
  </p:cSld>
  <p:clrMapOvr>
    <a:masterClrMapping/>
  </p:clrMapOvr>
  <p:transition spd="med">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Question 4</a:t>
            </a:r>
            <a:endParaRPr lang="fr-FR" b="1" dirty="0"/>
          </a:p>
        </p:txBody>
      </p:sp>
      <p:sp>
        <p:nvSpPr>
          <p:cNvPr id="3" name="Espace réservé du contenu 2"/>
          <p:cNvSpPr>
            <a:spLocks noGrp="1"/>
          </p:cNvSpPr>
          <p:nvPr>
            <p:ph idx="1"/>
            <p:custDataLst>
              <p:tags r:id="rId2"/>
            </p:custDataLst>
          </p:nvPr>
        </p:nvSpPr>
        <p:spPr>
          <a:xfrm>
            <a:off x="1043608" y="2060848"/>
            <a:ext cx="7848872" cy="4335760"/>
          </a:xfrm>
        </p:spPr>
        <p:txBody>
          <a:bodyPr>
            <a:normAutofit fontScale="92500" lnSpcReduction="10000"/>
          </a:bodyPr>
          <a:lstStyle/>
          <a:p>
            <a:pPr algn="just">
              <a:buNone/>
            </a:pPr>
            <a:r>
              <a:rPr lang="fr-CA" sz="2800" dirty="0" smtClean="0"/>
              <a:t>Selon-vous, combien d’enfants subiront une agression</a:t>
            </a:r>
          </a:p>
          <a:p>
            <a:pPr algn="just">
              <a:buNone/>
            </a:pPr>
            <a:r>
              <a:rPr lang="fr-CA" sz="2800" dirty="0" smtClean="0"/>
              <a:t>sexuelle avant l’âge de 18 ans?</a:t>
            </a:r>
          </a:p>
          <a:p>
            <a:pPr algn="just">
              <a:buNone/>
            </a:pPr>
            <a:endParaRPr lang="fr-CA" sz="2800" dirty="0" smtClean="0"/>
          </a:p>
          <a:p>
            <a:pPr marL="514350" indent="-514350">
              <a:buFont typeface="+mj-lt"/>
              <a:buAutoNum type="alphaLcParenR"/>
            </a:pPr>
            <a:r>
              <a:rPr lang="fr-CA" sz="2800" dirty="0" smtClean="0"/>
              <a:t>1/3 fille    et  1/6 garçon</a:t>
            </a:r>
          </a:p>
          <a:p>
            <a:pPr marL="514350" indent="-514350">
              <a:buFont typeface="+mj-lt"/>
              <a:buAutoNum type="alphaLcParenR"/>
            </a:pPr>
            <a:r>
              <a:rPr lang="fr-CA" sz="2800" dirty="0" smtClean="0"/>
              <a:t>2/5 filles  et  3/5 garçons</a:t>
            </a:r>
          </a:p>
          <a:p>
            <a:pPr marL="514350" indent="-514350">
              <a:buFont typeface="+mj-lt"/>
              <a:buAutoNum type="alphaLcParenR"/>
            </a:pPr>
            <a:r>
              <a:rPr lang="fr-CA" sz="2800" dirty="0" smtClean="0"/>
              <a:t>1/4 fille    et  1/5 garçon</a:t>
            </a:r>
          </a:p>
          <a:p>
            <a:pPr marL="514350" indent="-514350">
              <a:buFont typeface="+mj-lt"/>
              <a:buAutoNum type="alphaLcParenR"/>
            </a:pPr>
            <a:r>
              <a:rPr lang="fr-CA" sz="2800" dirty="0" smtClean="0"/>
              <a:t>Autant les filles que les garçons sont susceptibles de vivre une agression sexuelle.</a:t>
            </a:r>
          </a:p>
          <a:p>
            <a:pPr marL="514350" indent="-514350">
              <a:buNone/>
            </a:pPr>
            <a:endParaRPr lang="fr-CA" sz="2800" dirty="0" smtClean="0"/>
          </a:p>
          <a:p>
            <a:pPr marL="514350" indent="-514350">
              <a:buNone/>
            </a:pPr>
            <a:r>
              <a:rPr lang="fr-CA" sz="2800" dirty="0" smtClean="0"/>
              <a:t>a)   1/3 fille	 et  1/6 garçon</a:t>
            </a:r>
          </a:p>
          <a:p>
            <a:pPr>
              <a:buNone/>
            </a:pPr>
            <a:endParaRPr lang="fr-FR" dirty="0"/>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1835696" y="1484784"/>
            <a:ext cx="6861448" cy="1143000"/>
          </a:xfrm>
        </p:spPr>
        <p:txBody>
          <a:bodyPr>
            <a:normAutofit/>
          </a:bodyPr>
          <a:lstStyle/>
          <a:p>
            <a:pPr algn="ctr"/>
            <a:r>
              <a:rPr lang="fr-CA" b="1" dirty="0" smtClean="0"/>
              <a:t>Une petite histoire…</a:t>
            </a:r>
            <a:endParaRPr lang="fr-FR" b="1" dirty="0"/>
          </a:p>
        </p:txBody>
      </p:sp>
      <p:pic>
        <p:nvPicPr>
          <p:cNvPr id="144386" name="Picture 2" descr="Enfant Assis, Jeans, Dans La Porte, C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581" y="2780928"/>
            <a:ext cx="3743722" cy="2476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9552" y="404664"/>
            <a:ext cx="8229600" cy="1143000"/>
          </a:xfrm>
        </p:spPr>
        <p:txBody>
          <a:bodyPr/>
          <a:lstStyle/>
          <a:p>
            <a:pPr algn="ctr"/>
            <a:r>
              <a:rPr lang="fr-CA" b="1" dirty="0" smtClean="0"/>
              <a:t>…Une petite histoire…</a:t>
            </a:r>
            <a:endParaRPr lang="fr-FR" b="1" dirty="0"/>
          </a:p>
        </p:txBody>
      </p:sp>
      <p:sp>
        <p:nvSpPr>
          <p:cNvPr id="4" name="Rectangle 9"/>
          <p:cNvSpPr>
            <a:spLocks noGrp="1" noChangeArrowheads="1"/>
          </p:cNvSpPr>
          <p:nvPr>
            <p:ph idx="1"/>
            <p:custDataLst>
              <p:tags r:id="rId2"/>
            </p:custDataLst>
          </p:nvPr>
        </p:nvSpPr>
        <p:spPr>
          <a:xfrm>
            <a:off x="1187624" y="1547664"/>
            <a:ext cx="7509520" cy="5310336"/>
          </a:xfrm>
        </p:spPr>
        <p:txBody>
          <a:bodyPr>
            <a:normAutofit fontScale="85000" lnSpcReduction="10000"/>
          </a:bodyPr>
          <a:lstStyle/>
          <a:p>
            <a:pPr eaLnBrk="1" hangingPunct="1">
              <a:lnSpc>
                <a:spcPct val="150000"/>
              </a:lnSpc>
              <a:buBlip>
                <a:blip r:embed="rId5"/>
              </a:buBlip>
            </a:pPr>
            <a:r>
              <a:rPr lang="fr-FR" dirty="0" smtClean="0"/>
              <a:t> L’agression se fait en douceur</a:t>
            </a:r>
          </a:p>
          <a:p>
            <a:pPr eaLnBrk="1" hangingPunct="1">
              <a:lnSpc>
                <a:spcPct val="150000"/>
              </a:lnSpc>
              <a:buBlip>
                <a:blip r:embed="rId5"/>
              </a:buBlip>
            </a:pPr>
            <a:r>
              <a:rPr lang="fr-FR" dirty="0" smtClean="0"/>
              <a:t> Suite à un long conditionnement</a:t>
            </a:r>
          </a:p>
          <a:p>
            <a:pPr eaLnBrk="1" hangingPunct="1">
              <a:lnSpc>
                <a:spcPct val="150000"/>
              </a:lnSpc>
              <a:buBlip>
                <a:blip r:embed="rId5"/>
              </a:buBlip>
            </a:pPr>
            <a:r>
              <a:rPr lang="fr-FR" dirty="0" smtClean="0"/>
              <a:t> L’agresseur utilise le besoin d ’affection &amp;  d ’attention</a:t>
            </a:r>
          </a:p>
          <a:p>
            <a:pPr eaLnBrk="1" hangingPunct="1">
              <a:lnSpc>
                <a:spcPct val="150000"/>
              </a:lnSpc>
              <a:buBlip>
                <a:blip r:embed="rId5"/>
              </a:buBlip>
            </a:pPr>
            <a:r>
              <a:rPr lang="fr-FR" dirty="0" smtClean="0"/>
              <a:t> L’agression est graduelle</a:t>
            </a:r>
          </a:p>
          <a:p>
            <a:pPr eaLnBrk="1" hangingPunct="1">
              <a:lnSpc>
                <a:spcPct val="150000"/>
              </a:lnSpc>
              <a:buBlip>
                <a:blip r:embed="rId5"/>
              </a:buBlip>
            </a:pPr>
            <a:r>
              <a:rPr lang="fr-FR" dirty="0" smtClean="0"/>
              <a:t> L’agresseur ressort gagnant &amp; renforce son pouvoir</a:t>
            </a:r>
          </a:p>
          <a:p>
            <a:pPr eaLnBrk="1" hangingPunct="1">
              <a:lnSpc>
                <a:spcPct val="150000"/>
              </a:lnSpc>
              <a:buBlip>
                <a:blip r:embed="rId5"/>
              </a:buBlip>
            </a:pPr>
            <a:r>
              <a:rPr lang="fr-FR" dirty="0" smtClean="0"/>
              <a:t> Sème la confusion chez l’enfant</a:t>
            </a:r>
          </a:p>
          <a:p>
            <a:pPr eaLnBrk="1" hangingPunct="1">
              <a:lnSpc>
                <a:spcPct val="150000"/>
              </a:lnSpc>
              <a:buBlip>
                <a:blip r:embed="rId5"/>
              </a:buBlip>
            </a:pPr>
            <a:r>
              <a:rPr lang="fr-FR" dirty="0" smtClean="0"/>
              <a:t> Situation de manipulation, chantage</a:t>
            </a:r>
          </a:p>
          <a:p>
            <a:pPr eaLnBrk="1" hangingPunct="1">
              <a:lnSpc>
                <a:spcPct val="150000"/>
              </a:lnSpc>
              <a:buBlip>
                <a:blip r:embed="rId5"/>
              </a:buBlip>
            </a:pPr>
            <a:r>
              <a:rPr lang="fr-FR" dirty="0" smtClean="0"/>
              <a:t> Secret</a:t>
            </a:r>
          </a:p>
          <a:p>
            <a:pPr eaLnBrk="1" hangingPunct="1">
              <a:buNone/>
            </a:pPr>
            <a:endParaRPr lang="fr-FR" dirty="0" smtClean="0">
              <a:latin typeface="Comic Sans MS" pitchFamily="66" charset="0"/>
            </a:endParaRPr>
          </a:p>
          <a:p>
            <a:pPr eaLnBrk="1" hangingPunct="1"/>
            <a:endParaRPr lang="fr-FR" dirty="0" smtClean="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b="1" dirty="0" smtClean="0"/>
              <a:t>Question 5</a:t>
            </a:r>
            <a:endParaRPr lang="fr-FR" b="1" dirty="0"/>
          </a:p>
        </p:txBody>
      </p:sp>
      <p:sp>
        <p:nvSpPr>
          <p:cNvPr id="3" name="Espace réservé du contenu 2"/>
          <p:cNvSpPr>
            <a:spLocks noGrp="1"/>
          </p:cNvSpPr>
          <p:nvPr>
            <p:ph idx="1"/>
            <p:custDataLst>
              <p:tags r:id="rId2"/>
            </p:custDataLst>
          </p:nvPr>
        </p:nvSpPr>
        <p:spPr>
          <a:xfrm>
            <a:off x="1238248" y="2204864"/>
            <a:ext cx="7582223" cy="4119736"/>
          </a:xfrm>
        </p:spPr>
        <p:txBody>
          <a:bodyPr>
            <a:noAutofit/>
          </a:bodyPr>
          <a:lstStyle/>
          <a:p>
            <a:pPr algn="just">
              <a:buNone/>
            </a:pPr>
            <a:r>
              <a:rPr lang="fr-CA" sz="2800" dirty="0" smtClean="0"/>
              <a:t>D’après les statistiques, 97 à 98% des agressions</a:t>
            </a:r>
          </a:p>
          <a:p>
            <a:pPr algn="just">
              <a:buNone/>
            </a:pPr>
            <a:r>
              <a:rPr lang="fr-CA" sz="2800" dirty="0" smtClean="0"/>
              <a:t>sexuelles commises envers les enfants sont faites</a:t>
            </a:r>
          </a:p>
          <a:p>
            <a:pPr algn="just">
              <a:buNone/>
            </a:pPr>
            <a:r>
              <a:rPr lang="fr-CA" sz="2800" dirty="0" smtClean="0"/>
              <a:t>par des hommes?</a:t>
            </a:r>
          </a:p>
          <a:p>
            <a:pPr algn="just">
              <a:buNone/>
            </a:pPr>
            <a:endParaRPr lang="fr-CA" sz="2800" dirty="0" smtClean="0"/>
          </a:p>
          <a:p>
            <a:pPr algn="just">
              <a:buNone/>
            </a:pPr>
            <a:r>
              <a:rPr lang="fr-CA" sz="2800" dirty="0" smtClean="0"/>
              <a:t>Vrai ou Faux</a:t>
            </a:r>
          </a:p>
          <a:p>
            <a:pPr algn="just">
              <a:buNone/>
            </a:pPr>
            <a:endParaRPr lang="fr-CA" sz="2800" dirty="0" smtClean="0"/>
          </a:p>
          <a:p>
            <a:pPr algn="just">
              <a:buNone/>
            </a:pPr>
            <a:endParaRPr lang="fr-CA" sz="2800" dirty="0" smtClean="0"/>
          </a:p>
          <a:p>
            <a:pPr algn="just">
              <a:buNone/>
            </a:pPr>
            <a:r>
              <a:rPr lang="fr-CA" sz="2800" dirty="0" smtClean="0"/>
              <a:t>Vrai</a:t>
            </a:r>
            <a:endParaRPr lang="fr-FR" sz="2800" dirty="0"/>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1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1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amond(in)">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amond(in)">
                                      <p:cBhvr>
                                        <p:cTn id="2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Question 6</a:t>
            </a:r>
            <a:endParaRPr lang="fr-FR" b="1" dirty="0"/>
          </a:p>
        </p:txBody>
      </p:sp>
      <p:sp>
        <p:nvSpPr>
          <p:cNvPr id="3" name="Espace réservé du contenu 2"/>
          <p:cNvSpPr>
            <a:spLocks noGrp="1"/>
          </p:cNvSpPr>
          <p:nvPr>
            <p:ph idx="1"/>
            <p:custDataLst>
              <p:tags r:id="rId2"/>
            </p:custDataLst>
          </p:nvPr>
        </p:nvSpPr>
        <p:spPr>
          <a:xfrm>
            <a:off x="1763688" y="2132856"/>
            <a:ext cx="6768752" cy="4191744"/>
          </a:xfrm>
        </p:spPr>
        <p:txBody>
          <a:bodyPr>
            <a:normAutofit/>
          </a:bodyPr>
          <a:lstStyle/>
          <a:p>
            <a:pPr>
              <a:buNone/>
            </a:pPr>
            <a:endParaRPr lang="fr-CA" dirty="0" smtClean="0"/>
          </a:p>
          <a:p>
            <a:pPr algn="just">
              <a:buNone/>
            </a:pPr>
            <a:r>
              <a:rPr lang="fr-CA" sz="2800" dirty="0"/>
              <a:t>L</a:t>
            </a:r>
            <a:r>
              <a:rPr lang="fr-CA" sz="2800" dirty="0" smtClean="0"/>
              <a:t>e fait de répéter à l’enfant « </a:t>
            </a:r>
            <a:r>
              <a:rPr lang="fr-CA" sz="2800" i="1" dirty="0" smtClean="0"/>
              <a:t>T’es donc bien</a:t>
            </a:r>
          </a:p>
          <a:p>
            <a:pPr algn="just">
              <a:buNone/>
            </a:pPr>
            <a:r>
              <a:rPr lang="fr-CA" sz="2800" i="1" dirty="0" smtClean="0"/>
              <a:t>niaiseux!</a:t>
            </a:r>
            <a:r>
              <a:rPr lang="fr-CA" sz="2800" dirty="0" smtClean="0"/>
              <a:t> » fait référence à quelle forme de</a:t>
            </a:r>
          </a:p>
          <a:p>
            <a:pPr algn="just">
              <a:buNone/>
            </a:pPr>
            <a:r>
              <a:rPr lang="fr-CA" sz="2800" dirty="0" smtClean="0"/>
              <a:t>violence?</a:t>
            </a:r>
          </a:p>
          <a:p>
            <a:pPr algn="just">
              <a:buNone/>
            </a:pPr>
            <a:endParaRPr lang="fr-CA" dirty="0" smtClean="0"/>
          </a:p>
          <a:p>
            <a:pPr algn="just">
              <a:buNone/>
            </a:pPr>
            <a:endParaRPr lang="fr-CA" dirty="0" smtClean="0"/>
          </a:p>
          <a:p>
            <a:pPr algn="just">
              <a:buNone/>
            </a:pPr>
            <a:endParaRPr lang="fr-CA" dirty="0" smtClean="0"/>
          </a:p>
          <a:p>
            <a:pPr>
              <a:buNone/>
            </a:pPr>
            <a:endParaRPr lang="fr-FR"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ox(i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pPr algn="ctr"/>
            <a:r>
              <a:rPr lang="fr-CA" b="1" dirty="0" smtClean="0"/>
              <a:t>Violence verbale</a:t>
            </a:r>
            <a:endParaRPr lang="fr-CA" b="1" dirty="0"/>
          </a:p>
        </p:txBody>
      </p:sp>
      <p:sp>
        <p:nvSpPr>
          <p:cNvPr id="4" name="Espace réservé du contenu 3"/>
          <p:cNvSpPr>
            <a:spLocks noGrp="1"/>
          </p:cNvSpPr>
          <p:nvPr>
            <p:ph sz="half" idx="1"/>
            <p:custDataLst>
              <p:tags r:id="rId2"/>
            </p:custDataLst>
          </p:nvPr>
        </p:nvSpPr>
        <p:spPr>
          <a:xfrm>
            <a:off x="1403648" y="2492896"/>
            <a:ext cx="7209162" cy="3790021"/>
          </a:xfrm>
        </p:spPr>
        <p:txBody>
          <a:bodyPr>
            <a:normAutofit/>
          </a:bodyPr>
          <a:lstStyle/>
          <a:p>
            <a:endParaRPr lang="fr-CA" dirty="0" smtClean="0"/>
          </a:p>
          <a:p>
            <a:pPr>
              <a:buBlip>
                <a:blip r:embed="rId6"/>
              </a:buBlip>
              <a:tabLst>
                <a:tab pos="352425" algn="l"/>
              </a:tabLst>
            </a:pPr>
            <a:r>
              <a:rPr lang="fr-CA" sz="2800" dirty="0" smtClean="0"/>
              <a:t> L’enfant croit ce qu’on dit de lui.</a:t>
            </a:r>
          </a:p>
          <a:p>
            <a:pPr>
              <a:buBlip>
                <a:blip r:embed="rId6"/>
              </a:buBlip>
            </a:pPr>
            <a:endParaRPr lang="fr-CA" sz="2800" dirty="0" smtClean="0"/>
          </a:p>
          <a:p>
            <a:pPr>
              <a:buBlip>
                <a:blip r:embed="rId6"/>
              </a:buBlip>
              <a:tabLst>
                <a:tab pos="352425" algn="l"/>
              </a:tabLst>
            </a:pPr>
            <a:r>
              <a:rPr lang="fr-CA" sz="2800" dirty="0" smtClean="0"/>
              <a:t> Elle est banalisée entre les jeunes et est très 	présente.</a:t>
            </a:r>
          </a:p>
          <a:p>
            <a:endParaRPr lang="fr-CA" dirty="0"/>
          </a:p>
        </p:txBody>
      </p:sp>
      <p:pic>
        <p:nvPicPr>
          <p:cNvPr id="7" name="Image 6"/>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rot="256835">
            <a:off x="6771633" y="1987105"/>
            <a:ext cx="1956048" cy="1956048"/>
          </a:xfrm>
          <a:prstGeom prst="rect">
            <a:avLst/>
          </a:prstGeom>
          <a:ln>
            <a:noFill/>
          </a:ln>
          <a:effectLst>
            <a:softEdge rad="112500"/>
          </a:effec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ox(in)">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Violence psychologique</a:t>
            </a:r>
            <a:endParaRPr lang="fr-CA" b="1" dirty="0"/>
          </a:p>
        </p:txBody>
      </p:sp>
      <p:sp>
        <p:nvSpPr>
          <p:cNvPr id="3" name="Espace réservé du contenu 2"/>
          <p:cNvSpPr>
            <a:spLocks noGrp="1"/>
          </p:cNvSpPr>
          <p:nvPr>
            <p:ph sz="half" idx="1"/>
            <p:custDataLst>
              <p:tags r:id="rId2"/>
            </p:custDataLst>
          </p:nvPr>
        </p:nvSpPr>
        <p:spPr>
          <a:xfrm>
            <a:off x="1331640" y="2420888"/>
            <a:ext cx="5112568" cy="3888432"/>
          </a:xfrm>
        </p:spPr>
        <p:txBody>
          <a:bodyPr>
            <a:normAutofit/>
          </a:bodyPr>
          <a:lstStyle/>
          <a:p>
            <a:pPr>
              <a:buNone/>
            </a:pPr>
            <a:endParaRPr lang="fr-CA" dirty="0" smtClean="0"/>
          </a:p>
          <a:p>
            <a:pPr>
              <a:buBlip>
                <a:blip r:embed="rId5"/>
              </a:buBlip>
            </a:pPr>
            <a:r>
              <a:rPr lang="fr-CA" sz="2800" dirty="0" smtClean="0"/>
              <a:t> Humilier et dénigrer.</a:t>
            </a:r>
          </a:p>
          <a:p>
            <a:pPr>
              <a:buBlip>
                <a:blip r:embed="rId5"/>
              </a:buBlip>
            </a:pPr>
            <a:r>
              <a:rPr lang="fr-CA" sz="2800" dirty="0" smtClean="0"/>
              <a:t> Ne pas lui adresser la parole.</a:t>
            </a:r>
          </a:p>
          <a:p>
            <a:pPr>
              <a:buBlip>
                <a:blip r:embed="rId5"/>
              </a:buBlip>
            </a:pPr>
            <a:r>
              <a:rPr lang="fr-CA" sz="2800" dirty="0" smtClean="0"/>
              <a:t> Bouder, rejeter, isoler, menacer.</a:t>
            </a:r>
          </a:p>
          <a:p>
            <a:pPr>
              <a:buBlip>
                <a:blip r:embed="rId5"/>
              </a:buBlip>
            </a:pPr>
            <a:r>
              <a:rPr lang="fr-CA" sz="2800" dirty="0" smtClean="0"/>
              <a:t> Exposer à la violence conjugale.</a:t>
            </a:r>
          </a:p>
          <a:p>
            <a:pPr>
              <a:buBlip>
                <a:blip r:embed="rId5"/>
              </a:buBlip>
            </a:pPr>
            <a:r>
              <a:rPr lang="fr-CA" sz="2800" dirty="0" smtClean="0"/>
              <a:t> Indifférence  ou exploitation.</a:t>
            </a:r>
          </a:p>
          <a:p>
            <a:pPr>
              <a:buFont typeface="Courier New" pitchFamily="49" charset="0"/>
              <a:buChar char="o"/>
            </a:pPr>
            <a:endParaRPr lang="fr-CA" dirty="0" smtClean="0"/>
          </a:p>
        </p:txBody>
      </p:sp>
      <p:pic>
        <p:nvPicPr>
          <p:cNvPr id="148482" name="Picture 2" descr="Two young girls bullying other young girl outdo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777934"/>
            <a:ext cx="2362249" cy="1576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548680"/>
            <a:ext cx="7365504" cy="996720"/>
          </a:xfrm>
        </p:spPr>
        <p:txBody>
          <a:bodyPr/>
          <a:lstStyle/>
          <a:p>
            <a:pPr algn="ctr"/>
            <a:r>
              <a:rPr lang="fr-CA" b="1" dirty="0" smtClean="0">
                <a:solidFill>
                  <a:srgbClr val="002060"/>
                </a:solidFill>
              </a:rPr>
              <a:t>Programme ESPACE</a:t>
            </a:r>
            <a:endParaRPr lang="fr-CA" b="1" dirty="0">
              <a:solidFill>
                <a:srgbClr val="002060"/>
              </a:solidFill>
            </a:endParaRPr>
          </a:p>
        </p:txBody>
      </p:sp>
      <p:sp>
        <p:nvSpPr>
          <p:cNvPr id="4" name="Ruban vers le haut 3"/>
          <p:cNvSpPr/>
          <p:nvPr/>
        </p:nvSpPr>
        <p:spPr>
          <a:xfrm>
            <a:off x="1619672" y="1814918"/>
            <a:ext cx="6984776" cy="1008112"/>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CA" sz="3000" dirty="0">
                <a:solidFill>
                  <a:srgbClr val="002060"/>
                </a:solidFill>
              </a:rPr>
              <a:t>4</a:t>
            </a:r>
            <a:r>
              <a:rPr lang="fr-CA" sz="3000" dirty="0" smtClean="0">
                <a:solidFill>
                  <a:srgbClr val="002060"/>
                </a:solidFill>
              </a:rPr>
              <a:t> volets indissociables</a:t>
            </a:r>
            <a:endParaRPr lang="fr-CA" sz="3000" dirty="0">
              <a:solidFill>
                <a:srgbClr val="002060"/>
              </a:solidFill>
            </a:endParaRPr>
          </a:p>
        </p:txBody>
      </p:sp>
      <p:sp>
        <p:nvSpPr>
          <p:cNvPr id="5" name="ZoneTexte 4"/>
          <p:cNvSpPr txBox="1"/>
          <p:nvPr/>
        </p:nvSpPr>
        <p:spPr>
          <a:xfrm>
            <a:off x="1403648" y="3501008"/>
            <a:ext cx="7128792" cy="2369880"/>
          </a:xfrm>
          <a:prstGeom prst="rect">
            <a:avLst/>
          </a:prstGeom>
          <a:noFill/>
        </p:spPr>
        <p:txBody>
          <a:bodyPr wrap="square" rtlCol="0">
            <a:spAutoFit/>
          </a:bodyPr>
          <a:lstStyle/>
          <a:p>
            <a:pPr marL="742950" indent="-742950">
              <a:buClr>
                <a:srgbClr val="002060"/>
              </a:buClr>
              <a:buFont typeface="+mj-lt"/>
              <a:buAutoNum type="arabicParenR"/>
            </a:pPr>
            <a:r>
              <a:rPr lang="fr-CA" sz="2800" dirty="0">
                <a:solidFill>
                  <a:srgbClr val="002060"/>
                </a:solidFill>
              </a:rPr>
              <a:t>P</a:t>
            </a:r>
            <a:r>
              <a:rPr lang="fr-CA" sz="2800" dirty="0" smtClean="0">
                <a:solidFill>
                  <a:srgbClr val="002060"/>
                </a:solidFill>
              </a:rPr>
              <a:t>ersonnel du milieu</a:t>
            </a:r>
          </a:p>
          <a:p>
            <a:pPr marL="742950" indent="-742950">
              <a:buClr>
                <a:srgbClr val="002060"/>
              </a:buClr>
              <a:buFont typeface="+mj-lt"/>
              <a:buAutoNum type="arabicParenR"/>
            </a:pPr>
            <a:r>
              <a:rPr lang="fr-CA" sz="2800" dirty="0">
                <a:solidFill>
                  <a:srgbClr val="002060"/>
                </a:solidFill>
              </a:rPr>
              <a:t>P</a:t>
            </a:r>
            <a:r>
              <a:rPr lang="fr-CA" sz="2800" dirty="0" smtClean="0">
                <a:solidFill>
                  <a:srgbClr val="002060"/>
                </a:solidFill>
              </a:rPr>
              <a:t>ersonnel du service de garde </a:t>
            </a:r>
          </a:p>
          <a:p>
            <a:pPr marL="742950" indent="-742950">
              <a:buClr>
                <a:srgbClr val="002060"/>
              </a:buClr>
              <a:buFont typeface="+mj-lt"/>
              <a:buAutoNum type="arabicParenR"/>
            </a:pPr>
            <a:r>
              <a:rPr lang="fr-CA" sz="2800" dirty="0">
                <a:solidFill>
                  <a:srgbClr val="002060"/>
                </a:solidFill>
              </a:rPr>
              <a:t>P</a:t>
            </a:r>
            <a:r>
              <a:rPr lang="fr-CA" sz="2800" dirty="0" smtClean="0">
                <a:solidFill>
                  <a:srgbClr val="002060"/>
                </a:solidFill>
              </a:rPr>
              <a:t>arents</a:t>
            </a:r>
          </a:p>
          <a:p>
            <a:pPr marL="742950" indent="-742950">
              <a:buClr>
                <a:srgbClr val="002060"/>
              </a:buClr>
              <a:buFont typeface="+mj-lt"/>
              <a:buAutoNum type="arabicParenR"/>
            </a:pPr>
            <a:r>
              <a:rPr lang="fr-CA" sz="2800" dirty="0">
                <a:solidFill>
                  <a:srgbClr val="002060"/>
                </a:solidFill>
              </a:rPr>
              <a:t>E</a:t>
            </a:r>
            <a:r>
              <a:rPr lang="fr-CA" sz="2800" dirty="0" smtClean="0">
                <a:solidFill>
                  <a:srgbClr val="002060"/>
                </a:solidFill>
              </a:rPr>
              <a:t>nfants</a:t>
            </a:r>
          </a:p>
          <a:p>
            <a:pPr marL="742950" indent="-742950">
              <a:buClr>
                <a:schemeClr val="tx1"/>
              </a:buClr>
              <a:buFont typeface="+mj-lt"/>
              <a:buAutoNum type="arabicParenR"/>
            </a:pPr>
            <a:endParaRPr lang="fr-CA" dirty="0" smtClean="0"/>
          </a:p>
          <a:p>
            <a:pPr marL="742950" indent="-742950">
              <a:buClr>
                <a:schemeClr val="tx1"/>
              </a:buClr>
            </a:pPr>
            <a:endParaRPr lang="fr-CA" dirty="0" smtClean="0"/>
          </a:p>
        </p:txBody>
      </p:sp>
      <p:pic>
        <p:nvPicPr>
          <p:cNvPr id="8" name="Image 7"/>
          <p:cNvPicPr>
            <a:picLocks noChangeAspect="1"/>
          </p:cNvPicPr>
          <p:nvPr/>
        </p:nvPicPr>
        <p:blipFill>
          <a:blip r:embed="rId3"/>
          <a:stretch>
            <a:fillRect/>
          </a:stretch>
        </p:blipFill>
        <p:spPr>
          <a:xfrm>
            <a:off x="6156176" y="4293096"/>
            <a:ext cx="2808312" cy="2706117"/>
          </a:xfrm>
          <a:prstGeom prst="rect">
            <a:avLst/>
          </a:prstGeom>
          <a:ln>
            <a:noFill/>
          </a:ln>
          <a:effectLst>
            <a:softEdge rad="112500"/>
          </a:effectLst>
        </p:spPr>
      </p:pic>
    </p:spTree>
    <p:extLst>
      <p:ext uri="{BB962C8B-B14F-4D97-AF65-F5344CB8AC3E}">
        <p14:creationId xmlns:p14="http://schemas.microsoft.com/office/powerpoint/2010/main" val="95143597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Question 7</a:t>
            </a:r>
            <a:endParaRPr lang="fr-FR" b="1" dirty="0"/>
          </a:p>
        </p:txBody>
      </p:sp>
      <p:sp>
        <p:nvSpPr>
          <p:cNvPr id="3" name="Espace réservé du contenu 2"/>
          <p:cNvSpPr>
            <a:spLocks noGrp="1"/>
          </p:cNvSpPr>
          <p:nvPr>
            <p:ph idx="1"/>
            <p:custDataLst>
              <p:tags r:id="rId2"/>
            </p:custDataLst>
          </p:nvPr>
        </p:nvSpPr>
        <p:spPr>
          <a:xfrm>
            <a:off x="1043608" y="1916832"/>
            <a:ext cx="8230295" cy="4389120"/>
          </a:xfrm>
        </p:spPr>
        <p:txBody>
          <a:bodyPr>
            <a:noAutofit/>
          </a:bodyPr>
          <a:lstStyle/>
          <a:p>
            <a:pPr>
              <a:buNone/>
            </a:pPr>
            <a:endParaRPr lang="fr-FR" dirty="0" smtClean="0"/>
          </a:p>
          <a:p>
            <a:pPr>
              <a:buNone/>
            </a:pPr>
            <a:r>
              <a:rPr lang="fr-FR" dirty="0" smtClean="0"/>
              <a:t>La violence physique est facile à reconnaître puisqu’elle</a:t>
            </a:r>
          </a:p>
          <a:p>
            <a:pPr>
              <a:buNone/>
            </a:pPr>
            <a:r>
              <a:rPr lang="fr-FR" dirty="0" smtClean="0"/>
              <a:t>laisse toujours des traces?</a:t>
            </a:r>
          </a:p>
          <a:p>
            <a:pPr>
              <a:buNone/>
            </a:pPr>
            <a:endParaRPr lang="fr-FR" dirty="0" smtClean="0"/>
          </a:p>
          <a:p>
            <a:pPr>
              <a:buNone/>
            </a:pPr>
            <a:endParaRPr lang="fr-FR" dirty="0" smtClean="0"/>
          </a:p>
          <a:p>
            <a:pPr>
              <a:buNone/>
            </a:pPr>
            <a:r>
              <a:rPr lang="fr-FR" dirty="0" smtClean="0"/>
              <a:t>Vrai ou Faux</a:t>
            </a:r>
          </a:p>
          <a:p>
            <a:pPr>
              <a:buNone/>
            </a:pPr>
            <a:endParaRPr lang="fr-FR" dirty="0" smtClean="0"/>
          </a:p>
          <a:p>
            <a:pPr>
              <a:buNone/>
            </a:pPr>
            <a:endParaRPr lang="fr-FR" dirty="0" smtClean="0"/>
          </a:p>
          <a:p>
            <a:pPr>
              <a:buNone/>
            </a:pPr>
            <a:r>
              <a:rPr lang="fr-FR" dirty="0" smtClean="0"/>
              <a:t>Faux</a:t>
            </a:r>
            <a:endParaRPr lang="fr-FR"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b="1" dirty="0" smtClean="0"/>
              <a:t>Violence physique</a:t>
            </a:r>
            <a:endParaRPr lang="fr-CA" b="1" dirty="0"/>
          </a:p>
        </p:txBody>
      </p:sp>
      <p:sp>
        <p:nvSpPr>
          <p:cNvPr id="3" name="Espace réservé du contenu 2"/>
          <p:cNvSpPr>
            <a:spLocks noGrp="1"/>
          </p:cNvSpPr>
          <p:nvPr>
            <p:ph sz="half" idx="1"/>
            <p:custDataLst>
              <p:tags r:id="rId2"/>
            </p:custDataLst>
          </p:nvPr>
        </p:nvSpPr>
        <p:spPr>
          <a:xfrm>
            <a:off x="1763688" y="2492896"/>
            <a:ext cx="6840760" cy="3165099"/>
          </a:xfrm>
        </p:spPr>
        <p:txBody>
          <a:bodyPr>
            <a:normAutofit/>
          </a:bodyPr>
          <a:lstStyle/>
          <a:p>
            <a:endParaRPr lang="fr-CA" dirty="0" smtClean="0"/>
          </a:p>
          <a:p>
            <a:pPr>
              <a:buBlip>
                <a:blip r:embed="rId5"/>
              </a:buBlip>
            </a:pPr>
            <a:r>
              <a:rPr lang="fr-CA" dirty="0" smtClean="0"/>
              <a:t> Pousser, frapper, secouer, enfermer…</a:t>
            </a:r>
          </a:p>
          <a:p>
            <a:pPr>
              <a:buBlip>
                <a:blip r:embed="rId5"/>
              </a:buBlip>
            </a:pPr>
            <a:r>
              <a:rPr lang="fr-CA" dirty="0" smtClean="0"/>
              <a:t> Ne laisse pas toujours de marques.</a:t>
            </a:r>
          </a:p>
          <a:p>
            <a:pPr>
              <a:buBlip>
                <a:blip r:embed="rId5"/>
              </a:buBlip>
            </a:pPr>
            <a:endParaRPr lang="fr-CA" dirty="0" smtClean="0"/>
          </a:p>
          <a:p>
            <a:pPr>
              <a:buBlip>
                <a:blip r:embed="rId5"/>
              </a:buBlip>
            </a:pPr>
            <a:r>
              <a:rPr lang="fr-CA" dirty="0" smtClean="0"/>
              <a:t> Position sur la fessée.</a:t>
            </a:r>
            <a:endParaRPr lang="fr-CA" dirty="0"/>
          </a:p>
        </p:txBody>
      </p:sp>
    </p:spTree>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307976" y="404664"/>
            <a:ext cx="7437512" cy="1143000"/>
          </a:xfrm>
        </p:spPr>
        <p:txBody>
          <a:bodyPr>
            <a:noAutofit/>
          </a:bodyPr>
          <a:lstStyle/>
          <a:p>
            <a:pPr algn="ctr"/>
            <a:r>
              <a:rPr lang="fr-CA" b="1" dirty="0" smtClean="0"/>
              <a:t>Pour nous aider lors de situations stressantes</a:t>
            </a:r>
            <a:endParaRPr lang="fr-FR" b="1" dirty="0"/>
          </a:p>
        </p:txBody>
      </p:sp>
      <p:sp>
        <p:nvSpPr>
          <p:cNvPr id="3" name="Espace réservé du contenu 2"/>
          <p:cNvSpPr>
            <a:spLocks noGrp="1"/>
          </p:cNvSpPr>
          <p:nvPr>
            <p:ph idx="1"/>
            <p:custDataLst>
              <p:tags r:id="rId2"/>
            </p:custDataLst>
          </p:nvPr>
        </p:nvSpPr>
        <p:spPr>
          <a:xfrm>
            <a:off x="1763688" y="2060848"/>
            <a:ext cx="6981800" cy="4797152"/>
          </a:xfrm>
        </p:spPr>
        <p:txBody>
          <a:bodyPr>
            <a:noAutofit/>
          </a:bodyPr>
          <a:lstStyle/>
          <a:p>
            <a:pPr marL="0" indent="0">
              <a:buNone/>
            </a:pPr>
            <a:r>
              <a:rPr lang="fr-CA" sz="2800" dirty="0" smtClean="0"/>
              <a:t>Se poser les questions:</a:t>
            </a:r>
          </a:p>
          <a:p>
            <a:pPr marL="0" indent="0">
              <a:buNone/>
            </a:pPr>
            <a:endParaRPr lang="fr-CA" sz="1800" dirty="0" smtClean="0"/>
          </a:p>
          <a:p>
            <a:pPr>
              <a:buBlip>
                <a:blip r:embed="rId5"/>
              </a:buBlip>
            </a:pPr>
            <a:r>
              <a:rPr lang="fr-CA" sz="2800" dirty="0" smtClean="0"/>
              <a:t> De quoi l’enfant a-t-il besoin?</a:t>
            </a:r>
          </a:p>
          <a:p>
            <a:pPr>
              <a:buBlip>
                <a:blip r:embed="rId5"/>
              </a:buBlip>
            </a:pPr>
            <a:r>
              <a:rPr lang="fr-CA" sz="2800" dirty="0" smtClean="0"/>
              <a:t> Est-ce que je l’élève ou le rabaisse?</a:t>
            </a:r>
          </a:p>
          <a:p>
            <a:pPr marL="0" indent="0">
              <a:buNone/>
            </a:pPr>
            <a:endParaRPr lang="fr-CA" sz="2800" dirty="0" smtClean="0"/>
          </a:p>
          <a:p>
            <a:pPr>
              <a:buBlip>
                <a:blip r:embed="rId5"/>
              </a:buBlip>
            </a:pPr>
            <a:r>
              <a:rPr lang="fr-CA" sz="2800" b="1" dirty="0" smtClean="0"/>
              <a:t> Si c’était un adulte, est-ce que je me   permettrais de faire la même chose?</a:t>
            </a:r>
          </a:p>
          <a:p>
            <a:pPr>
              <a:buFont typeface="Courier New" pitchFamily="49" charset="0"/>
              <a:buChar char="o"/>
            </a:pPr>
            <a:endParaRPr lang="fr-CA" sz="2800" dirty="0" smtClean="0"/>
          </a:p>
          <a:p>
            <a:pPr>
              <a:buNone/>
            </a:pPr>
            <a:r>
              <a:rPr lang="fr-CA" sz="2800" dirty="0" smtClean="0"/>
              <a:t>Pour des situations plus complexes…</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87624" y="836712"/>
            <a:ext cx="7581528" cy="1440160"/>
          </a:xfrm>
        </p:spPr>
        <p:txBody>
          <a:bodyPr>
            <a:noAutofit/>
          </a:bodyPr>
          <a:lstStyle/>
          <a:p>
            <a:pPr algn="ctr"/>
            <a:r>
              <a:rPr lang="fr-CA" b="1" dirty="0" smtClean="0"/>
              <a:t>Lorsque la situation </a:t>
            </a:r>
            <a:br>
              <a:rPr lang="fr-CA" b="1" dirty="0" smtClean="0"/>
            </a:br>
            <a:r>
              <a:rPr lang="fr-CA" b="1" dirty="0" smtClean="0"/>
              <a:t>nous dépasse…</a:t>
            </a:r>
          </a:p>
        </p:txBody>
      </p:sp>
      <p:sp>
        <p:nvSpPr>
          <p:cNvPr id="3" name="Espace réservé du contenu 2"/>
          <p:cNvSpPr>
            <a:spLocks noGrp="1"/>
          </p:cNvSpPr>
          <p:nvPr>
            <p:ph idx="1"/>
            <p:custDataLst>
              <p:tags r:id="rId2"/>
            </p:custDataLst>
          </p:nvPr>
        </p:nvSpPr>
        <p:spPr>
          <a:xfrm>
            <a:off x="3491880" y="2996952"/>
            <a:ext cx="3168352" cy="3240360"/>
          </a:xfrm>
        </p:spPr>
        <p:txBody>
          <a:bodyPr/>
          <a:lstStyle/>
          <a:p>
            <a:pPr algn="ctr">
              <a:buNone/>
            </a:pPr>
            <a:endParaRPr lang="fr-CA" sz="800" dirty="0" smtClean="0"/>
          </a:p>
          <a:p>
            <a:pPr marL="0" indent="0" algn="ctr">
              <a:buNone/>
            </a:pPr>
            <a:r>
              <a:rPr lang="fr-CA" b="1" dirty="0"/>
              <a:t>Les 3 « R </a:t>
            </a:r>
            <a:r>
              <a:rPr lang="fr-CA" b="1" dirty="0" smtClean="0"/>
              <a:t>»</a:t>
            </a:r>
          </a:p>
          <a:p>
            <a:pPr marL="0" indent="0" algn="ctr">
              <a:buNone/>
            </a:pPr>
            <a:endParaRPr lang="fr-CA" sz="2800" dirty="0" smtClean="0"/>
          </a:p>
          <a:p>
            <a:pPr>
              <a:buBlip>
                <a:blip r:embed="rId5"/>
              </a:buBlip>
            </a:pPr>
            <a:r>
              <a:rPr lang="fr-CA" sz="2800" dirty="0" smtClean="0"/>
              <a:t> </a:t>
            </a:r>
            <a:r>
              <a:rPr lang="fr-CA" sz="2800" b="1" dirty="0" smtClean="0"/>
              <a:t>R</a:t>
            </a:r>
            <a:r>
              <a:rPr lang="fr-CA" sz="2800" dirty="0" smtClean="0"/>
              <a:t>eculer</a:t>
            </a:r>
          </a:p>
          <a:p>
            <a:pPr>
              <a:buBlip>
                <a:blip r:embed="rId5"/>
              </a:buBlip>
            </a:pPr>
            <a:r>
              <a:rPr lang="fr-CA" sz="2800" dirty="0" smtClean="0"/>
              <a:t> </a:t>
            </a:r>
            <a:r>
              <a:rPr lang="fr-CA" sz="2800" b="1" dirty="0" smtClean="0"/>
              <a:t>R</a:t>
            </a:r>
            <a:r>
              <a:rPr lang="fr-CA" sz="2800" dirty="0" smtClean="0"/>
              <a:t>espirer</a:t>
            </a:r>
          </a:p>
          <a:p>
            <a:pPr>
              <a:buBlip>
                <a:blip r:embed="rId5"/>
              </a:buBlip>
            </a:pPr>
            <a:r>
              <a:rPr lang="fr-CA" sz="2800" dirty="0" smtClean="0"/>
              <a:t> </a:t>
            </a:r>
            <a:r>
              <a:rPr lang="fr-CA" sz="2800" b="1" dirty="0" smtClean="0"/>
              <a:t>R</a:t>
            </a:r>
            <a:r>
              <a:rPr lang="fr-CA" sz="2800" dirty="0" smtClean="0"/>
              <a:t>éagir</a:t>
            </a:r>
            <a:endParaRPr lang="fr-FR" sz="2800"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0154" y="1124744"/>
            <a:ext cx="5184576" cy="1872208"/>
          </a:xfrm>
        </p:spPr>
        <p:txBody>
          <a:bodyPr>
            <a:normAutofit/>
          </a:bodyPr>
          <a:lstStyle/>
          <a:p>
            <a:pPr algn="ctr"/>
            <a:r>
              <a:rPr lang="fr-CA" sz="5400" b="1" dirty="0" smtClean="0"/>
              <a:t>Pause</a:t>
            </a:r>
            <a:endParaRPr lang="fr-FR" sz="5400" b="1" dirty="0"/>
          </a:p>
        </p:txBody>
      </p:sp>
      <p:graphicFrame>
        <p:nvGraphicFramePr>
          <p:cNvPr id="120834" name="Object 2"/>
          <p:cNvGraphicFramePr>
            <a:graphicFrameLocks noChangeAspect="1"/>
          </p:cNvGraphicFramePr>
          <p:nvPr>
            <p:extLst>
              <p:ext uri="{D42A27DB-BD31-4B8C-83A1-F6EECF244321}">
                <p14:modId xmlns:p14="http://schemas.microsoft.com/office/powerpoint/2010/main" val="739986648"/>
              </p:ext>
            </p:extLst>
          </p:nvPr>
        </p:nvGraphicFramePr>
        <p:xfrm>
          <a:off x="3688143" y="3094110"/>
          <a:ext cx="2788598" cy="1913744"/>
        </p:xfrm>
        <a:graphic>
          <a:graphicData uri="http://schemas.openxmlformats.org/presentationml/2006/ole">
            <mc:AlternateContent xmlns:mc="http://schemas.openxmlformats.org/markup-compatibility/2006">
              <mc:Choice xmlns:v="urn:schemas-microsoft-com:vml" Requires="v">
                <p:oleObj spid="_x0000_s140316" name="Clip" r:id="rId4" imgW="1709596" imgH="1943477" progId="">
                  <p:embed/>
                </p:oleObj>
              </mc:Choice>
              <mc:Fallback>
                <p:oleObj name="Clip" r:id="rId4" imgW="1709596" imgH="194347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8143" y="3094110"/>
                        <a:ext cx="2788598" cy="1913744"/>
                      </a:xfrm>
                      <a:prstGeom prst="rect">
                        <a:avLst/>
                      </a:prstGeom>
                      <a:noFill/>
                      <a:extLst/>
                    </p:spPr>
                  </p:pic>
                </p:oleObj>
              </mc:Fallback>
            </mc:AlternateContent>
          </a:graphicData>
        </a:graphic>
      </p:graphicFrame>
    </p:spTree>
    <p:extLst>
      <p:ext uri="{BB962C8B-B14F-4D97-AF65-F5344CB8AC3E}">
        <p14:creationId xmlns:p14="http://schemas.microsoft.com/office/powerpoint/2010/main" val="2875788163"/>
      </p:ext>
    </p:extLst>
  </p:cSld>
  <p:clrMapOvr>
    <a:masterClrMapping/>
  </p:clrMapOvr>
  <p:transition spd="med">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1115616" y="836712"/>
            <a:ext cx="7632848" cy="1368152"/>
          </a:xfrm>
        </p:spPr>
        <p:txBody>
          <a:bodyPr>
            <a:noAutofit/>
          </a:bodyPr>
          <a:lstStyle/>
          <a:p>
            <a:pPr algn="ctr"/>
            <a:r>
              <a:rPr lang="fr-CA" sz="4300" dirty="0" smtClean="0">
                <a:solidFill>
                  <a:srgbClr val="002060"/>
                </a:solidFill>
                <a:effectLst/>
              </a:rPr>
              <a:t>PRÉVENTION </a:t>
            </a:r>
            <a:br>
              <a:rPr lang="fr-CA" sz="4300" dirty="0" smtClean="0">
                <a:solidFill>
                  <a:srgbClr val="002060"/>
                </a:solidFill>
                <a:effectLst/>
              </a:rPr>
            </a:br>
            <a:r>
              <a:rPr lang="fr-CA" sz="4300" dirty="0" smtClean="0">
                <a:solidFill>
                  <a:srgbClr val="002060"/>
                </a:solidFill>
                <a:effectLst/>
              </a:rPr>
              <a:t>AU QUOTIDIEN</a:t>
            </a:r>
            <a:endParaRPr lang="fr-CA" sz="4300" dirty="0">
              <a:solidFill>
                <a:srgbClr val="002060"/>
              </a:solidFill>
              <a:effectLst/>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403" y="2564904"/>
            <a:ext cx="2385273" cy="3573016"/>
          </a:xfrm>
          <a:prstGeom prst="rect">
            <a:avLst/>
          </a:prstGeom>
          <a:ln>
            <a:noFill/>
          </a:ln>
          <a:effectLst>
            <a:softEdge rad="112500"/>
          </a:effectLst>
        </p:spPr>
      </p:pic>
    </p:spTree>
  </p:cSld>
  <p:clrMapOvr>
    <a:masterClrMapping/>
  </p:clrMapOvr>
  <p:transition spd="med">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51620" y="764704"/>
            <a:ext cx="7632848" cy="1143000"/>
          </a:xfrm>
        </p:spPr>
        <p:txBody>
          <a:bodyPr>
            <a:normAutofit fontScale="90000"/>
          </a:bodyPr>
          <a:lstStyle/>
          <a:p>
            <a:pPr algn="ctr"/>
            <a:r>
              <a:rPr lang="fr-CA" b="1" dirty="0" smtClean="0"/>
              <a:t>Information constructive </a:t>
            </a:r>
            <a:br>
              <a:rPr lang="fr-CA" b="1" dirty="0" smtClean="0"/>
            </a:br>
            <a:r>
              <a:rPr lang="fr-CA" b="1" dirty="0" smtClean="0"/>
              <a:t>et rassurante</a:t>
            </a:r>
            <a:endParaRPr lang="fr-CA" b="1" dirty="0"/>
          </a:p>
        </p:txBody>
      </p:sp>
      <p:sp>
        <p:nvSpPr>
          <p:cNvPr id="3" name="Espace réservé du contenu 2"/>
          <p:cNvSpPr>
            <a:spLocks noGrp="1"/>
          </p:cNvSpPr>
          <p:nvPr>
            <p:ph idx="1"/>
            <p:custDataLst>
              <p:tags r:id="rId2"/>
            </p:custDataLst>
          </p:nvPr>
        </p:nvSpPr>
        <p:spPr>
          <a:xfrm>
            <a:off x="2627784" y="2924944"/>
            <a:ext cx="4680520" cy="1944216"/>
          </a:xfrm>
        </p:spPr>
        <p:txBody>
          <a:bodyPr/>
          <a:lstStyle/>
          <a:p>
            <a:pPr>
              <a:buNone/>
            </a:pPr>
            <a:endParaRPr lang="fr-CA" dirty="0" smtClean="0"/>
          </a:p>
          <a:p>
            <a:pPr>
              <a:buBlip>
                <a:blip r:embed="rId5"/>
              </a:buBlip>
            </a:pPr>
            <a:r>
              <a:rPr lang="fr-CA" sz="2800" dirty="0" smtClean="0"/>
              <a:t> Prévention par le jeu</a:t>
            </a:r>
          </a:p>
          <a:p>
            <a:pPr>
              <a:buBlip>
                <a:blip r:embed="rId5"/>
              </a:buBlip>
            </a:pPr>
            <a:r>
              <a:rPr lang="fr-CA" sz="2800" dirty="0" smtClean="0"/>
              <a:t> Internet</a:t>
            </a:r>
          </a:p>
          <a:p>
            <a:pPr>
              <a:buFont typeface="Wingdings" pitchFamily="2" charset="2"/>
              <a:buChar char="Ø"/>
            </a:pPr>
            <a:endParaRPr lang="fr-CA" sz="2400" dirty="0" smtClean="0"/>
          </a:p>
          <a:p>
            <a:endParaRPr lang="fr-CA" dirty="0"/>
          </a:p>
        </p:txBody>
      </p:sp>
    </p:spTree>
    <p:extLst>
      <p:ext uri="{BB962C8B-B14F-4D97-AF65-F5344CB8AC3E}">
        <p14:creationId xmlns:p14="http://schemas.microsoft.com/office/powerpoint/2010/main" val="35271232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238249" y="357374"/>
            <a:ext cx="7591426" cy="1143000"/>
          </a:xfrm>
        </p:spPr>
        <p:txBody>
          <a:bodyPr>
            <a:noAutofit/>
          </a:bodyPr>
          <a:lstStyle/>
          <a:p>
            <a:pPr algn="ctr"/>
            <a:r>
              <a:rPr lang="fr-CA" sz="4000" b="1" dirty="0" smtClean="0"/>
              <a:t>Faire de la prévention ce n’est pas seulement parler de violence…</a:t>
            </a:r>
            <a:endParaRPr lang="fr-CA" sz="4000" b="1" dirty="0"/>
          </a:p>
        </p:txBody>
      </p:sp>
      <p:sp>
        <p:nvSpPr>
          <p:cNvPr id="3" name="Espace réservé du contenu 2"/>
          <p:cNvSpPr>
            <a:spLocks noGrp="1"/>
          </p:cNvSpPr>
          <p:nvPr>
            <p:ph idx="1"/>
            <p:custDataLst>
              <p:tags r:id="rId2"/>
            </p:custDataLst>
          </p:nvPr>
        </p:nvSpPr>
        <p:spPr>
          <a:xfrm>
            <a:off x="1238249" y="1844824"/>
            <a:ext cx="7591426" cy="4433739"/>
          </a:xfrm>
        </p:spPr>
        <p:txBody>
          <a:bodyPr/>
          <a:lstStyle/>
          <a:p>
            <a:pPr>
              <a:buNone/>
            </a:pPr>
            <a:endParaRPr lang="fr-CA" dirty="0" smtClean="0"/>
          </a:p>
          <a:p>
            <a:pPr>
              <a:buFont typeface="Wingdings" pitchFamily="2" charset="2"/>
              <a:buChar char="v"/>
            </a:pPr>
            <a:endParaRPr lang="fr-CA" dirty="0" smtClean="0"/>
          </a:p>
          <a:p>
            <a:pPr>
              <a:buBlip>
                <a:blip r:embed="rId6"/>
              </a:buBlip>
            </a:pPr>
            <a:r>
              <a:rPr lang="fr-CA" sz="2800" dirty="0" smtClean="0"/>
              <a:t> Augmenter sa confiance</a:t>
            </a:r>
          </a:p>
          <a:p>
            <a:pPr>
              <a:buBlip>
                <a:blip r:embed="rId6"/>
              </a:buBlip>
            </a:pPr>
            <a:r>
              <a:rPr lang="fr-CA" sz="2800" dirty="0" smtClean="0"/>
              <a:t> Augmenter son autonomie</a:t>
            </a:r>
          </a:p>
          <a:p>
            <a:pPr>
              <a:buBlip>
                <a:blip r:embed="rId6"/>
              </a:buBlip>
            </a:pPr>
            <a:r>
              <a:rPr lang="fr-CA" sz="2800" dirty="0" smtClean="0"/>
              <a:t> Créer des moments de complicité</a:t>
            </a:r>
          </a:p>
          <a:p>
            <a:pPr>
              <a:buBlip>
                <a:blip r:embed="rId6"/>
              </a:buBlip>
            </a:pPr>
            <a:r>
              <a:rPr lang="fr-CA" sz="2800" dirty="0" smtClean="0"/>
              <a:t> Construire des relations basées sur le respect</a:t>
            </a:r>
            <a:endParaRPr lang="fr-CA" sz="2800" dirty="0"/>
          </a:p>
        </p:txBody>
      </p:sp>
      <p:pic>
        <p:nvPicPr>
          <p:cNvPr id="5" name="Image 4" descr="h-20-1182046-1208361330.jpg"/>
          <p:cNvPicPr>
            <a:picLocks noChangeAspect="1"/>
          </p:cNvPicPr>
          <p:nvPr>
            <p:custDataLst>
              <p:tags r:id="rId3"/>
            </p:custDataLst>
          </p:nvPr>
        </p:nvPicPr>
        <p:blipFill>
          <a:blip r:embed="rId7" cstate="print"/>
          <a:stretch>
            <a:fillRect/>
          </a:stretch>
        </p:blipFill>
        <p:spPr>
          <a:xfrm>
            <a:off x="6660232" y="2492896"/>
            <a:ext cx="1901479" cy="12615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1318084" y="620688"/>
            <a:ext cx="7443936" cy="883024"/>
          </a:xfrm>
        </p:spPr>
        <p:txBody>
          <a:bodyPr>
            <a:noAutofit/>
          </a:bodyPr>
          <a:lstStyle/>
          <a:p>
            <a:pPr algn="ctr"/>
            <a:r>
              <a:rPr lang="fr-CA" sz="4400" b="1" dirty="0"/>
              <a:t>Renforcer les enfants, c’est…</a:t>
            </a:r>
          </a:p>
        </p:txBody>
      </p:sp>
      <p:sp>
        <p:nvSpPr>
          <p:cNvPr id="3" name="Espace réservé du contenu 2"/>
          <p:cNvSpPr>
            <a:spLocks noGrp="1"/>
          </p:cNvSpPr>
          <p:nvPr>
            <p:ph idx="1"/>
            <p:custDataLst>
              <p:tags r:id="rId2"/>
            </p:custDataLst>
          </p:nvPr>
        </p:nvSpPr>
        <p:spPr>
          <a:xfrm>
            <a:off x="1115616" y="1791744"/>
            <a:ext cx="7848872" cy="4532856"/>
          </a:xfrm>
        </p:spPr>
        <p:txBody>
          <a:bodyPr>
            <a:noAutofit/>
          </a:bodyPr>
          <a:lstStyle/>
          <a:p>
            <a:pPr marL="0" indent="0">
              <a:buNone/>
            </a:pPr>
            <a:endParaRPr lang="fr-CA" sz="2400" dirty="0" smtClean="0"/>
          </a:p>
          <a:p>
            <a:pPr>
              <a:lnSpc>
                <a:spcPct val="150000"/>
              </a:lnSpc>
              <a:buBlip>
                <a:blip r:embed="rId5"/>
              </a:buBlip>
            </a:pPr>
            <a:r>
              <a:rPr lang="fr-CA" sz="2800" dirty="0" smtClean="0"/>
              <a:t> Faire sentir que nous les aimons</a:t>
            </a:r>
          </a:p>
          <a:p>
            <a:pPr>
              <a:lnSpc>
                <a:spcPct val="150000"/>
              </a:lnSpc>
              <a:buBlip>
                <a:blip r:embed="rId5"/>
              </a:buBlip>
            </a:pPr>
            <a:r>
              <a:rPr lang="fr-CA" sz="2800" dirty="0" smtClean="0"/>
              <a:t> Prendre le temps de les écouter et de leur parler</a:t>
            </a:r>
          </a:p>
          <a:p>
            <a:pPr>
              <a:lnSpc>
                <a:spcPct val="150000"/>
              </a:lnSpc>
              <a:buBlip>
                <a:blip r:embed="rId5"/>
              </a:buBlip>
            </a:pPr>
            <a:r>
              <a:rPr lang="fr-CA" sz="2800" dirty="0" smtClean="0"/>
              <a:t> Les aider à devenir responsables</a:t>
            </a:r>
          </a:p>
          <a:p>
            <a:pPr>
              <a:lnSpc>
                <a:spcPct val="150000"/>
              </a:lnSpc>
              <a:buBlip>
                <a:blip r:embed="rId5"/>
              </a:buBlip>
              <a:tabLst>
                <a:tab pos="352425" algn="l"/>
              </a:tabLst>
            </a:pPr>
            <a:r>
              <a:rPr lang="fr-CA" sz="2800" dirty="0" smtClean="0"/>
              <a:t> Permettre de découvrir que nous ne sommes pas 	une personne parfaite</a:t>
            </a:r>
            <a:endParaRPr lang="fr-CA" sz="2800" dirty="0"/>
          </a:p>
        </p:txBody>
      </p:sp>
    </p:spTree>
    <p:extLst>
      <p:ext uri="{BB962C8B-B14F-4D97-AF65-F5344CB8AC3E}">
        <p14:creationId xmlns:p14="http://schemas.microsoft.com/office/powerpoint/2010/main" val="2737248573"/>
      </p:ext>
    </p:extLst>
  </p:cSld>
  <p:clrMapOvr>
    <a:masterClrMapping/>
  </p:clrMapOvr>
  <p:transition spd="med">
    <p:cover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259632" y="2852936"/>
            <a:ext cx="7365504" cy="1143000"/>
          </a:xfrm>
        </p:spPr>
        <p:txBody>
          <a:bodyPr>
            <a:noAutofit/>
          </a:bodyPr>
          <a:lstStyle/>
          <a:p>
            <a:pPr algn="ctr"/>
            <a:r>
              <a:rPr lang="fr-CA" dirty="0" smtClean="0"/>
              <a:t/>
            </a:r>
            <a:br>
              <a:rPr lang="fr-CA" dirty="0" smtClean="0"/>
            </a:br>
            <a:r>
              <a:rPr lang="fr-CA" b="1" dirty="0" smtClean="0"/>
              <a:t>Discipline positive</a:t>
            </a:r>
            <a:r>
              <a:rPr lang="fr-CA" dirty="0" smtClean="0"/>
              <a:t/>
            </a:r>
            <a:br>
              <a:rPr lang="fr-CA" dirty="0" smtClean="0"/>
            </a:br>
            <a:endParaRPr lang="fr-CA" dirty="0"/>
          </a:p>
        </p:txBody>
      </p:sp>
    </p:spTree>
  </p:cSld>
  <p:clrMapOvr>
    <a:masterClrMapping/>
  </p:clrMapOvr>
  <p:transition spd="med">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80457" y="1306286"/>
            <a:ext cx="6955430" cy="3928290"/>
          </a:xfrm>
        </p:spPr>
        <p:txBody>
          <a:bodyPr>
            <a:normAutofit/>
          </a:bodyPr>
          <a:lstStyle/>
          <a:p>
            <a:pPr algn="ctr">
              <a:lnSpc>
                <a:spcPct val="150000"/>
              </a:lnSpc>
            </a:pPr>
            <a:r>
              <a:rPr lang="fr-CA" sz="4400" b="1" dirty="0" smtClean="0"/>
              <a:t>Prévention traditionnelle </a:t>
            </a:r>
            <a:br>
              <a:rPr lang="fr-CA" sz="4400" b="1" dirty="0" smtClean="0"/>
            </a:br>
            <a:r>
              <a:rPr lang="fr-CA" sz="4400" b="1" dirty="0" smtClean="0"/>
              <a:t>versus</a:t>
            </a:r>
            <a:br>
              <a:rPr lang="fr-CA" sz="4400" b="1" dirty="0" smtClean="0"/>
            </a:br>
            <a:r>
              <a:rPr lang="fr-CA" sz="4400" b="1" dirty="0" smtClean="0"/>
              <a:t>Approche ESPACE</a:t>
            </a:r>
            <a:endParaRPr lang="fr-CA" sz="4400" b="1" dirty="0"/>
          </a:p>
        </p:txBody>
      </p:sp>
    </p:spTree>
    <p:extLst>
      <p:ext uri="{BB962C8B-B14F-4D97-AF65-F5344CB8AC3E}">
        <p14:creationId xmlns:p14="http://schemas.microsoft.com/office/powerpoint/2010/main" val="284711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1187624" y="620688"/>
            <a:ext cx="7581528" cy="1224136"/>
          </a:xfrm>
        </p:spPr>
        <p:txBody>
          <a:bodyPr>
            <a:noAutofit/>
          </a:bodyPr>
          <a:lstStyle/>
          <a:p>
            <a:pPr algn="ctr"/>
            <a:r>
              <a:rPr lang="fr-CA" b="1" dirty="0" smtClean="0"/>
              <a:t>Les 5 « C »</a:t>
            </a:r>
            <a:endParaRPr lang="fr-CA" b="1" dirty="0"/>
          </a:p>
        </p:txBody>
      </p:sp>
      <p:sp>
        <p:nvSpPr>
          <p:cNvPr id="5" name="Espace réservé du contenu 2"/>
          <p:cNvSpPr>
            <a:spLocks noGrp="1"/>
          </p:cNvSpPr>
          <p:nvPr>
            <p:ph idx="1"/>
            <p:custDataLst>
              <p:tags r:id="rId2"/>
            </p:custDataLst>
          </p:nvPr>
        </p:nvSpPr>
        <p:spPr>
          <a:xfrm>
            <a:off x="2746140" y="2564904"/>
            <a:ext cx="4464496" cy="3528392"/>
          </a:xfrm>
        </p:spPr>
        <p:txBody>
          <a:bodyPr>
            <a:normAutofit lnSpcReduction="10000"/>
          </a:bodyPr>
          <a:lstStyle/>
          <a:p>
            <a:pPr>
              <a:buNone/>
            </a:pPr>
            <a:r>
              <a:rPr lang="fr-CA" sz="2800" dirty="0" smtClean="0"/>
              <a:t>Établir des règles…</a:t>
            </a:r>
          </a:p>
          <a:p>
            <a:pPr>
              <a:buNone/>
            </a:pPr>
            <a:endParaRPr lang="fr-CA" dirty="0" smtClean="0"/>
          </a:p>
          <a:p>
            <a:pPr>
              <a:buBlip>
                <a:blip r:embed="rId5"/>
              </a:buBlip>
            </a:pPr>
            <a:r>
              <a:rPr lang="fr-CA" sz="2800" dirty="0" smtClean="0"/>
              <a:t> Claires et sécurisantes</a:t>
            </a:r>
          </a:p>
          <a:p>
            <a:pPr>
              <a:buBlip>
                <a:blip r:embed="rId5"/>
              </a:buBlip>
            </a:pPr>
            <a:r>
              <a:rPr lang="fr-CA" sz="2800" dirty="0" smtClean="0"/>
              <a:t> Concrètes et réalistes</a:t>
            </a:r>
          </a:p>
          <a:p>
            <a:pPr>
              <a:buBlip>
                <a:blip r:embed="rId5"/>
              </a:buBlip>
            </a:pPr>
            <a:r>
              <a:rPr lang="fr-CA" sz="2800" dirty="0" smtClean="0"/>
              <a:t> Constantes et prévisibles</a:t>
            </a:r>
          </a:p>
          <a:p>
            <a:pPr>
              <a:buBlip>
                <a:blip r:embed="rId5"/>
              </a:buBlip>
            </a:pPr>
            <a:r>
              <a:rPr lang="fr-CA" sz="2800" dirty="0" smtClean="0"/>
              <a:t> Cohérentes</a:t>
            </a:r>
          </a:p>
          <a:p>
            <a:pPr>
              <a:buBlip>
                <a:blip r:embed="rId5"/>
              </a:buBlip>
            </a:pPr>
            <a:r>
              <a:rPr lang="fr-CA" sz="2800" dirty="0" smtClean="0"/>
              <a:t> Conséquences logiques</a:t>
            </a:r>
          </a:p>
          <a:p>
            <a:endParaRPr lang="fr-CA" dirty="0" smtClean="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heckerboard(across)">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checkerboard(across)">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custDataLst>
              <p:tags r:id="rId1"/>
            </p:custDataLst>
          </p:nvPr>
        </p:nvSpPr>
        <p:spPr>
          <a:xfrm>
            <a:off x="1187624" y="404664"/>
            <a:ext cx="7694476" cy="1368152"/>
          </a:xfrm>
        </p:spPr>
        <p:txBody>
          <a:bodyPr>
            <a:normAutofit/>
          </a:bodyPr>
          <a:lstStyle/>
          <a:p>
            <a:pPr algn="ctr"/>
            <a:r>
              <a:rPr lang="fr-CA" sz="4400" dirty="0" smtClean="0">
                <a:solidFill>
                  <a:srgbClr val="002060"/>
                </a:solidFill>
                <a:effectLst/>
                <a:latin typeface="+mn-lt"/>
              </a:rPr>
              <a:t>Souligner </a:t>
            </a:r>
            <a:br>
              <a:rPr lang="fr-CA" sz="4400" dirty="0" smtClean="0">
                <a:solidFill>
                  <a:srgbClr val="002060"/>
                </a:solidFill>
                <a:effectLst/>
                <a:latin typeface="+mn-lt"/>
              </a:rPr>
            </a:br>
            <a:r>
              <a:rPr lang="fr-CA" sz="4400" dirty="0" smtClean="0">
                <a:solidFill>
                  <a:srgbClr val="002060"/>
                </a:solidFill>
                <a:effectLst/>
                <a:latin typeface="+mn-lt"/>
              </a:rPr>
              <a:t>les bons comportements</a:t>
            </a:r>
            <a:endParaRPr lang="fr-CA" sz="4400" dirty="0"/>
          </a:p>
        </p:txBody>
      </p:sp>
      <p:sp>
        <p:nvSpPr>
          <p:cNvPr id="3" name="Espace réservé du contenu 2"/>
          <p:cNvSpPr>
            <a:spLocks noGrp="1"/>
          </p:cNvSpPr>
          <p:nvPr>
            <p:ph type="subTitle" idx="1"/>
            <p:custDataLst>
              <p:tags r:id="rId2"/>
            </p:custDataLst>
          </p:nvPr>
        </p:nvSpPr>
        <p:spPr>
          <a:xfrm>
            <a:off x="1187624" y="2708920"/>
            <a:ext cx="7704856" cy="3816424"/>
          </a:xfrm>
        </p:spPr>
        <p:txBody>
          <a:bodyPr>
            <a:normAutofit fontScale="25000" lnSpcReduction="20000"/>
          </a:bodyPr>
          <a:lstStyle/>
          <a:p>
            <a:endParaRPr lang="fr-CA" dirty="0" smtClean="0"/>
          </a:p>
          <a:p>
            <a:pPr algn="ctr"/>
            <a:r>
              <a:rPr lang="fr-CA" sz="11200" dirty="0" smtClean="0"/>
              <a:t>… </a:t>
            </a:r>
            <a:r>
              <a:rPr lang="fr-CA" sz="11200" dirty="0" smtClean="0">
                <a:solidFill>
                  <a:srgbClr val="002060"/>
                </a:solidFill>
              </a:rPr>
              <a:t>en cessant d’accorder trop d’importance</a:t>
            </a:r>
          </a:p>
          <a:p>
            <a:pPr algn="ctr"/>
            <a:r>
              <a:rPr lang="fr-CA" sz="11200" dirty="0" smtClean="0">
                <a:solidFill>
                  <a:srgbClr val="002060"/>
                </a:solidFill>
              </a:rPr>
              <a:t>aux comportements non désirés.</a:t>
            </a:r>
          </a:p>
          <a:p>
            <a:pPr algn="l">
              <a:buNone/>
            </a:pPr>
            <a:endParaRPr lang="fr-CA" sz="11200" dirty="0" smtClean="0">
              <a:solidFill>
                <a:srgbClr val="002060"/>
              </a:solidFill>
            </a:endParaRPr>
          </a:p>
          <a:p>
            <a:pPr marL="742950" indent="-742950" algn="l">
              <a:buFont typeface="+mj-lt"/>
              <a:buAutoNum type="arabicPeriod"/>
            </a:pPr>
            <a:r>
              <a:rPr lang="fr-CA" sz="11200" dirty="0" smtClean="0">
                <a:solidFill>
                  <a:srgbClr val="002060"/>
                </a:solidFill>
              </a:rPr>
              <a:t>Est-ce que son comportement est dangereux?</a:t>
            </a:r>
          </a:p>
          <a:p>
            <a:pPr marL="742950" indent="-742950" algn="l">
              <a:buFont typeface="+mj-lt"/>
              <a:buAutoNum type="arabicPeriod"/>
            </a:pPr>
            <a:endParaRPr lang="fr-CA" sz="11200" dirty="0" smtClean="0">
              <a:solidFill>
                <a:srgbClr val="002060"/>
              </a:solidFill>
            </a:endParaRPr>
          </a:p>
          <a:p>
            <a:pPr marL="742950" indent="-742950" algn="l">
              <a:buFont typeface="+mj-lt"/>
              <a:buAutoNum type="arabicPeriod"/>
            </a:pPr>
            <a:r>
              <a:rPr lang="fr-CA" sz="11200" dirty="0" smtClean="0">
                <a:solidFill>
                  <a:srgbClr val="002060"/>
                </a:solidFill>
              </a:rPr>
              <a:t>Est-ce qu’il aura un impact sur sa vie ou celle de sa famille?</a:t>
            </a:r>
          </a:p>
          <a:p>
            <a:pPr algn="l">
              <a:buNone/>
            </a:pPr>
            <a:r>
              <a:rPr lang="fr-CA" sz="11200" dirty="0" smtClean="0"/>
              <a:t>		</a:t>
            </a:r>
          </a:p>
          <a:p>
            <a:pPr algn="ctr">
              <a:buFont typeface="Wingdings" pitchFamily="2" charset="2"/>
              <a:buChar char="v"/>
            </a:pPr>
            <a:endParaRPr lang="fr-CA" dirty="0"/>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ox(in)">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1520" y="548680"/>
            <a:ext cx="8229600" cy="1143000"/>
          </a:xfrm>
        </p:spPr>
        <p:txBody>
          <a:bodyPr>
            <a:normAutofit fontScale="90000"/>
          </a:bodyPr>
          <a:lstStyle/>
          <a:p>
            <a:r>
              <a:rPr lang="fr-CA" sz="5400" dirty="0" smtClean="0"/>
              <a:t/>
            </a:r>
            <a:br>
              <a:rPr lang="fr-CA" sz="5400" dirty="0" smtClean="0"/>
            </a:br>
            <a:endParaRPr lang="fr-CA" dirty="0"/>
          </a:p>
        </p:txBody>
      </p:sp>
      <p:sp>
        <p:nvSpPr>
          <p:cNvPr id="4" name="Espace réservé du contenu 2"/>
          <p:cNvSpPr txBox="1">
            <a:spLocks/>
          </p:cNvSpPr>
          <p:nvPr>
            <p:custDataLst>
              <p:tags r:id="rId2"/>
            </p:custDataLst>
          </p:nvPr>
        </p:nvSpPr>
        <p:spPr>
          <a:xfrm>
            <a:off x="1331640" y="574721"/>
            <a:ext cx="7437512" cy="180020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CA" sz="4400" b="1" i="0" u="none" strike="noStrike" kern="1200" cap="none" spc="0" normalizeH="0" baseline="0" noProof="0" dirty="0" smtClean="0">
                <a:ln>
                  <a:noFill/>
                </a:ln>
                <a:solidFill>
                  <a:srgbClr val="002060"/>
                </a:solidFill>
                <a:effectLst/>
                <a:uLnTx/>
                <a:uFillTx/>
                <a:latin typeface="+mn-lt"/>
                <a:ea typeface="+mn-ea"/>
                <a:cs typeface="+mn-cs"/>
              </a:rPr>
              <a:t>Décrire le comportement et non l’enfant</a:t>
            </a:r>
          </a:p>
        </p:txBody>
      </p:sp>
      <p:sp>
        <p:nvSpPr>
          <p:cNvPr id="5" name="Espace réservé du contenu 2"/>
          <p:cNvSpPr txBox="1">
            <a:spLocks/>
          </p:cNvSpPr>
          <p:nvPr>
            <p:custDataLst>
              <p:tags r:id="rId3"/>
            </p:custDataLst>
          </p:nvPr>
        </p:nvSpPr>
        <p:spPr>
          <a:xfrm>
            <a:off x="3707904" y="3212977"/>
            <a:ext cx="3168352" cy="1440160"/>
          </a:xfrm>
          <a:prstGeom prst="rect">
            <a:avLst/>
          </a:prstGeom>
        </p:spPr>
        <p:txBody>
          <a:bodyPr vert="horz">
            <a:normAutofit/>
          </a:bodyPr>
          <a:lstStyle/>
          <a:p>
            <a:pPr marL="457200" marR="0" lvl="0" indent="-457200" algn="l" defTabSz="914400" rtl="0" eaLnBrk="1" fontAlgn="auto" latinLnBrk="0" hangingPunct="1">
              <a:lnSpc>
                <a:spcPct val="100000"/>
              </a:lnSpc>
              <a:spcBef>
                <a:spcPct val="20000"/>
              </a:spcBef>
              <a:spcAft>
                <a:spcPts val="0"/>
              </a:spcAft>
              <a:buClr>
                <a:schemeClr val="accent3"/>
              </a:buClr>
              <a:buSzPct val="95000"/>
              <a:buBlip>
                <a:blip r:embed="rId6"/>
              </a:buBlip>
              <a:tabLst/>
              <a:defRPr/>
            </a:pPr>
            <a:r>
              <a:rPr kumimoji="0" lang="fr-CA" sz="3200" b="0" i="0" u="none" strike="noStrike" kern="1200" cap="none" spc="0" normalizeH="0" baseline="0" noProof="0" dirty="0" smtClean="0">
                <a:ln>
                  <a:noFill/>
                </a:ln>
                <a:solidFill>
                  <a:srgbClr val="002060"/>
                </a:solidFill>
                <a:effectLst/>
                <a:uLnTx/>
                <a:uFillTx/>
                <a:latin typeface="+mn-lt"/>
                <a:ea typeface="+mn-ea"/>
                <a:cs typeface="+mn-cs"/>
              </a:rPr>
              <a:t>Inapproprié</a:t>
            </a:r>
          </a:p>
          <a:p>
            <a:pPr marL="457200" indent="-457200">
              <a:spcBef>
                <a:spcPct val="20000"/>
              </a:spcBef>
              <a:buClr>
                <a:schemeClr val="accent3"/>
              </a:buClr>
              <a:buSzPct val="95000"/>
              <a:buBlip>
                <a:blip r:embed="rId6"/>
              </a:buBlip>
              <a:defRPr/>
            </a:pPr>
            <a:r>
              <a:rPr lang="fr-CA" sz="3200" dirty="0">
                <a:solidFill>
                  <a:srgbClr val="002060"/>
                </a:solidFill>
              </a:rPr>
              <a:t>Attendu</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r-CA" sz="26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dee.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043608" y="3740365"/>
            <a:ext cx="2232248" cy="3151410"/>
          </a:xfrm>
          <a:prstGeom prst="rect">
            <a:avLst/>
          </a:prstGeom>
        </p:spPr>
      </p:pic>
      <p:sp>
        <p:nvSpPr>
          <p:cNvPr id="5" name="Pensées 4"/>
          <p:cNvSpPr/>
          <p:nvPr/>
        </p:nvSpPr>
        <p:spPr>
          <a:xfrm>
            <a:off x="1691680" y="692696"/>
            <a:ext cx="7056784" cy="3528392"/>
          </a:xfrm>
          <a:prstGeom prst="cloudCallou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CA" sz="4000" dirty="0" smtClean="0"/>
              <a:t> </a:t>
            </a:r>
            <a:r>
              <a:rPr lang="fr-CA" sz="4000" dirty="0" smtClean="0">
                <a:solidFill>
                  <a:schemeClr val="bg1"/>
                </a:solidFill>
              </a:rPr>
              <a:t>Rappelons-nous de multiplier les occasions de les féliciter… </a:t>
            </a:r>
            <a:endParaRPr lang="fr-CA" sz="4000" dirty="0">
              <a:solidFill>
                <a:schemeClr val="bg1"/>
              </a:solidFill>
            </a:endParaRPr>
          </a:p>
        </p:txBody>
      </p:sp>
    </p:spTree>
    <p:extLst>
      <p:ext uri="{BB962C8B-B14F-4D97-AF65-F5344CB8AC3E}">
        <p14:creationId xmlns:p14="http://schemas.microsoft.com/office/powerpoint/2010/main" val="3255758138"/>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547663" y="1333404"/>
            <a:ext cx="7149480" cy="2223120"/>
          </a:xfrm>
        </p:spPr>
        <p:txBody>
          <a:bodyPr>
            <a:noAutofit/>
          </a:bodyPr>
          <a:lstStyle/>
          <a:p>
            <a:pPr algn="ctr"/>
            <a:r>
              <a:rPr lang="fr-CA" dirty="0" smtClean="0"/>
              <a:t>Pistes pour vérifier </a:t>
            </a:r>
            <a:br>
              <a:rPr lang="fr-CA" dirty="0" smtClean="0"/>
            </a:br>
            <a:r>
              <a:rPr lang="fr-CA" dirty="0" smtClean="0"/>
              <a:t>si un enfant est victime </a:t>
            </a:r>
            <a:br>
              <a:rPr lang="fr-CA" dirty="0" smtClean="0"/>
            </a:br>
            <a:r>
              <a:rPr lang="fr-CA" dirty="0" smtClean="0"/>
              <a:t>de violence</a:t>
            </a:r>
            <a:endParaRPr lang="fr-CA" dirty="0"/>
          </a:p>
        </p:txBody>
      </p:sp>
      <p:graphicFrame>
        <p:nvGraphicFramePr>
          <p:cNvPr id="75778" name="Object 5"/>
          <p:cNvGraphicFramePr>
            <a:graphicFrameLocks noGrp="1" noChangeAspect="1"/>
          </p:cNvGraphicFramePr>
          <p:nvPr>
            <p:ph idx="1"/>
            <p:custDataLst>
              <p:tags r:id="rId3"/>
            </p:custDataLst>
            <p:extLst/>
          </p:nvPr>
        </p:nvGraphicFramePr>
        <p:xfrm>
          <a:off x="3993691" y="3645024"/>
          <a:ext cx="2257425" cy="2520950"/>
        </p:xfrm>
        <a:graphic>
          <a:graphicData uri="http://schemas.openxmlformats.org/presentationml/2006/ole">
            <mc:AlternateContent xmlns:mc="http://schemas.openxmlformats.org/markup-compatibility/2006">
              <mc:Choice xmlns:v="urn:schemas-microsoft-com:vml" Requires="v">
                <p:oleObj spid="_x0000_s141340" name="Clip" r:id="rId6" imgW="1405433" imgH="1569110" progId="">
                  <p:embed/>
                </p:oleObj>
              </mc:Choice>
              <mc:Fallback>
                <p:oleObj name="Clip" r:id="rId6" imgW="1405433" imgH="156911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3691" y="3645024"/>
                        <a:ext cx="2257425"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44933255"/>
      </p:ext>
    </p:extLst>
  </p:cSld>
  <p:clrMapOvr>
    <a:masterClrMapping/>
  </p:clrMapOvr>
  <p:transition spd="med">
    <p:blind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31"/>
          <p:cNvGraphicFramePr>
            <a:graphicFrameLocks noGrp="1" noChangeAspect="1"/>
          </p:cNvGraphicFramePr>
          <p:nvPr>
            <p:ph idx="1"/>
            <p:custDataLst>
              <p:tags r:id="rId2"/>
            </p:custDataLst>
            <p:extLst/>
          </p:nvPr>
        </p:nvGraphicFramePr>
        <p:xfrm>
          <a:off x="1266544" y="511274"/>
          <a:ext cx="1757363" cy="1812925"/>
        </p:xfrm>
        <a:graphic>
          <a:graphicData uri="http://schemas.openxmlformats.org/presentationml/2006/ole">
            <mc:AlternateContent xmlns:mc="http://schemas.openxmlformats.org/markup-compatibility/2006">
              <mc:Choice xmlns:v="urn:schemas-microsoft-com:vml" Requires="v">
                <p:oleObj spid="_x0000_s142494" name="Clip" r:id="rId11" imgW="1758391" imgH="1814170" progId="">
                  <p:embed/>
                </p:oleObj>
              </mc:Choice>
              <mc:Fallback>
                <p:oleObj name="Clip" r:id="rId11" imgW="1758391" imgH="181417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6544" y="511274"/>
                        <a:ext cx="1757363" cy="181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25"/>
          <p:cNvGraphicFramePr>
            <a:graphicFrameLocks noChangeAspect="1"/>
          </p:cNvGraphicFramePr>
          <p:nvPr>
            <p:custDataLst>
              <p:tags r:id="rId3"/>
            </p:custDataLst>
          </p:nvPr>
        </p:nvGraphicFramePr>
        <p:xfrm>
          <a:off x="4067944" y="836712"/>
          <a:ext cx="1806575" cy="1162050"/>
        </p:xfrm>
        <a:graphic>
          <a:graphicData uri="http://schemas.openxmlformats.org/presentationml/2006/ole">
            <mc:AlternateContent xmlns:mc="http://schemas.openxmlformats.org/markup-compatibility/2006">
              <mc:Choice xmlns:v="urn:schemas-microsoft-com:vml" Requires="v">
                <p:oleObj spid="_x0000_s142495" name="Clip" r:id="rId13" imgW="1806480" imgH="1162080" progId="">
                  <p:embed/>
                </p:oleObj>
              </mc:Choice>
              <mc:Fallback>
                <p:oleObj name="Clip" r:id="rId13" imgW="1806480" imgH="116208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944" y="836712"/>
                        <a:ext cx="180657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8" name="Object 24"/>
          <p:cNvGraphicFramePr>
            <a:graphicFrameLocks noChangeAspect="1"/>
          </p:cNvGraphicFramePr>
          <p:nvPr>
            <p:custDataLst>
              <p:tags r:id="rId4"/>
            </p:custDataLst>
            <p:extLst/>
          </p:nvPr>
        </p:nvGraphicFramePr>
        <p:xfrm>
          <a:off x="7318989" y="1103312"/>
          <a:ext cx="1497013" cy="1401763"/>
        </p:xfrm>
        <a:graphic>
          <a:graphicData uri="http://schemas.openxmlformats.org/presentationml/2006/ole">
            <mc:AlternateContent xmlns:mc="http://schemas.openxmlformats.org/markup-compatibility/2006">
              <mc:Choice xmlns:v="urn:schemas-microsoft-com:vml" Requires="v">
                <p:oleObj spid="_x0000_s142496" name="Clip" r:id="rId15" imgW="1801800" imgH="1707120" progId="">
                  <p:embed/>
                </p:oleObj>
              </mc:Choice>
              <mc:Fallback>
                <p:oleObj name="Clip" r:id="rId15" imgW="1801800" imgH="170712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8989" y="1103312"/>
                        <a:ext cx="1497013" cy="140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9" name="Object 29"/>
          <p:cNvGraphicFramePr>
            <a:graphicFrameLocks noChangeAspect="1"/>
          </p:cNvGraphicFramePr>
          <p:nvPr>
            <p:custDataLst>
              <p:tags r:id="rId5"/>
            </p:custDataLst>
            <p:extLst/>
          </p:nvPr>
        </p:nvGraphicFramePr>
        <p:xfrm>
          <a:off x="1520543" y="4332756"/>
          <a:ext cx="1249363" cy="1905000"/>
        </p:xfrm>
        <a:graphic>
          <a:graphicData uri="http://schemas.openxmlformats.org/presentationml/2006/ole">
            <mc:AlternateContent xmlns:mc="http://schemas.openxmlformats.org/markup-compatibility/2006">
              <mc:Choice xmlns:v="urn:schemas-microsoft-com:vml" Requires="v">
                <p:oleObj spid="_x0000_s142497" name="Clip" r:id="rId17" imgW="1858978" imgH="2590800" progId="">
                  <p:embed/>
                </p:oleObj>
              </mc:Choice>
              <mc:Fallback>
                <p:oleObj name="Clip" r:id="rId17" imgW="1858978" imgH="259080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0543" y="4332756"/>
                        <a:ext cx="1249363"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0" name="Object 33"/>
          <p:cNvGraphicFramePr>
            <a:graphicFrameLocks noChangeAspect="1"/>
          </p:cNvGraphicFramePr>
          <p:nvPr>
            <p:custDataLst>
              <p:tags r:id="rId6"/>
            </p:custDataLst>
            <p:extLst/>
          </p:nvPr>
        </p:nvGraphicFramePr>
        <p:xfrm>
          <a:off x="4319432" y="5103043"/>
          <a:ext cx="1825625" cy="1470025"/>
        </p:xfrm>
        <a:graphic>
          <a:graphicData uri="http://schemas.openxmlformats.org/presentationml/2006/ole">
            <mc:AlternateContent xmlns:mc="http://schemas.openxmlformats.org/markup-compatibility/2006">
              <mc:Choice xmlns:v="urn:schemas-microsoft-com:vml" Requires="v">
                <p:oleObj spid="_x0000_s142498" name="Clip" r:id="rId19" imgW="1826057" imgH="1470355" progId="">
                  <p:embed/>
                </p:oleObj>
              </mc:Choice>
              <mc:Fallback>
                <p:oleObj name="Clip" r:id="rId19" imgW="1826057" imgH="1470355"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19432" y="5103043"/>
                        <a:ext cx="1825625" cy="147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1" name="Object 28"/>
          <p:cNvGraphicFramePr>
            <a:graphicFrameLocks noChangeAspect="1"/>
          </p:cNvGraphicFramePr>
          <p:nvPr>
            <p:custDataLst>
              <p:tags r:id="rId7"/>
            </p:custDataLst>
          </p:nvPr>
        </p:nvGraphicFramePr>
        <p:xfrm>
          <a:off x="7092280" y="4365104"/>
          <a:ext cx="1563688" cy="1301750"/>
        </p:xfrm>
        <a:graphic>
          <a:graphicData uri="http://schemas.openxmlformats.org/presentationml/2006/ole">
            <mc:AlternateContent xmlns:mc="http://schemas.openxmlformats.org/markup-compatibility/2006">
              <mc:Choice xmlns:v="urn:schemas-microsoft-com:vml" Requires="v">
                <p:oleObj spid="_x0000_s142499" name="Clip" r:id="rId21" imgW="2249786" imgH="1987236" progId="">
                  <p:embed/>
                </p:oleObj>
              </mc:Choice>
              <mc:Fallback>
                <p:oleObj name="Clip" r:id="rId21" imgW="2249786" imgH="1987236"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92280" y="4365104"/>
                        <a:ext cx="1563688"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custDataLst>
              <p:tags r:id="rId8"/>
            </p:custDataLst>
          </p:nvPr>
        </p:nvSpPr>
        <p:spPr>
          <a:xfrm>
            <a:off x="2919003" y="2505075"/>
            <a:ext cx="4104456" cy="2092881"/>
          </a:xfrm>
          <a:prstGeom prst="rect">
            <a:avLst/>
          </a:prstGeom>
          <a:noFill/>
        </p:spPr>
        <p:txBody>
          <a:bodyPr wrap="square" rtlCol="0">
            <a:spAutoFit/>
          </a:bodyPr>
          <a:lstStyle/>
          <a:p>
            <a:r>
              <a:rPr lang="fr-FR" sz="2600" dirty="0" smtClean="0">
                <a:solidFill>
                  <a:srgbClr val="002060"/>
                </a:solidFill>
              </a:rPr>
              <a:t>Le stress est relié…</a:t>
            </a:r>
          </a:p>
          <a:p>
            <a:r>
              <a:rPr lang="fr-FR" sz="2600" dirty="0" smtClean="0">
                <a:solidFill>
                  <a:srgbClr val="002060"/>
                </a:solidFill>
              </a:rPr>
              <a:t> </a:t>
            </a:r>
          </a:p>
          <a:p>
            <a:pPr marL="457200" indent="-457200">
              <a:buBlip>
                <a:blip r:embed="rId23"/>
              </a:buBlip>
            </a:pPr>
            <a:r>
              <a:rPr lang="fr-FR" sz="2600" dirty="0" smtClean="0">
                <a:solidFill>
                  <a:srgbClr val="002060"/>
                </a:solidFill>
              </a:rPr>
              <a:t> Situation nouvelle</a:t>
            </a:r>
          </a:p>
          <a:p>
            <a:pPr marL="457200" indent="-457200">
              <a:buBlip>
                <a:blip r:embed="rId23"/>
              </a:buBlip>
            </a:pPr>
            <a:r>
              <a:rPr lang="fr-CA" sz="2600" dirty="0" smtClean="0">
                <a:solidFill>
                  <a:srgbClr val="002060"/>
                </a:solidFill>
              </a:rPr>
              <a:t> Moment difficile</a:t>
            </a:r>
          </a:p>
          <a:p>
            <a:pPr marL="457200" indent="-457200">
              <a:buBlip>
                <a:blip r:embed="rId23"/>
              </a:buBlip>
            </a:pPr>
            <a:r>
              <a:rPr lang="fr-CA" sz="2600" dirty="0" smtClean="0">
                <a:solidFill>
                  <a:srgbClr val="002060"/>
                </a:solidFill>
              </a:rPr>
              <a:t> Sinon…</a:t>
            </a:r>
            <a:endParaRPr lang="fr-CA" sz="2600" dirty="0">
              <a:solidFill>
                <a:srgbClr val="002060"/>
              </a:solidFill>
            </a:endParaRPr>
          </a:p>
        </p:txBody>
      </p:sp>
    </p:spTree>
    <p:extLst>
      <p:ext uri="{BB962C8B-B14F-4D97-AF65-F5344CB8AC3E}">
        <p14:creationId xmlns:p14="http://schemas.microsoft.com/office/powerpoint/2010/main" val="3264033569"/>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1296" y="620688"/>
            <a:ext cx="7437512" cy="1143000"/>
          </a:xfrm>
        </p:spPr>
        <p:txBody>
          <a:bodyPr>
            <a:noAutofit/>
          </a:bodyPr>
          <a:lstStyle/>
          <a:p>
            <a:pPr algn="ctr"/>
            <a:r>
              <a:rPr lang="fr-CA" b="1" dirty="0" smtClean="0"/>
              <a:t>Réactions de l’enfant </a:t>
            </a:r>
            <a:br>
              <a:rPr lang="fr-CA" b="1" dirty="0" smtClean="0"/>
            </a:br>
            <a:r>
              <a:rPr lang="fr-CA" b="1" dirty="0" smtClean="0"/>
              <a:t>dépendent de…</a:t>
            </a:r>
            <a:endParaRPr lang="fr-CA" b="1" dirty="0"/>
          </a:p>
        </p:txBody>
      </p:sp>
      <p:sp>
        <p:nvSpPr>
          <p:cNvPr id="3" name="Espace réservé du contenu 2"/>
          <p:cNvSpPr>
            <a:spLocks noGrp="1"/>
          </p:cNvSpPr>
          <p:nvPr>
            <p:ph idx="1"/>
          </p:nvPr>
        </p:nvSpPr>
        <p:spPr>
          <a:xfrm>
            <a:off x="2771800" y="2420888"/>
            <a:ext cx="4536504" cy="3653760"/>
          </a:xfrm>
        </p:spPr>
        <p:txBody>
          <a:bodyPr>
            <a:normAutofit/>
          </a:bodyPr>
          <a:lstStyle/>
          <a:p>
            <a:pPr>
              <a:buNone/>
            </a:pPr>
            <a:endParaRPr lang="fr-CA" sz="2400" dirty="0" smtClean="0"/>
          </a:p>
          <a:p>
            <a:pPr>
              <a:buBlip>
                <a:blip r:embed="rId3"/>
              </a:buBlip>
            </a:pPr>
            <a:r>
              <a:rPr lang="fr-CA" dirty="0" smtClean="0"/>
              <a:t> Âge</a:t>
            </a:r>
          </a:p>
          <a:p>
            <a:pPr>
              <a:buBlip>
                <a:blip r:embed="rId3"/>
              </a:buBlip>
            </a:pPr>
            <a:r>
              <a:rPr lang="fr-CA" dirty="0" smtClean="0"/>
              <a:t> Personnalité</a:t>
            </a:r>
          </a:p>
          <a:p>
            <a:pPr>
              <a:buBlip>
                <a:blip r:embed="rId3"/>
              </a:buBlip>
            </a:pPr>
            <a:r>
              <a:rPr lang="fr-CA" dirty="0" smtClean="0"/>
              <a:t> Type de violence </a:t>
            </a:r>
          </a:p>
          <a:p>
            <a:pPr>
              <a:buBlip>
                <a:blip r:embed="rId3"/>
              </a:buBlip>
            </a:pPr>
            <a:r>
              <a:rPr lang="fr-CA" dirty="0" smtClean="0"/>
              <a:t> Fréquence et durée</a:t>
            </a:r>
          </a:p>
          <a:p>
            <a:pPr>
              <a:buBlip>
                <a:blip r:embed="rId3"/>
              </a:buBlip>
            </a:pPr>
            <a:r>
              <a:rPr lang="fr-CA" dirty="0" smtClean="0"/>
              <a:t> Lien avec l’agresseur</a:t>
            </a:r>
          </a:p>
          <a:p>
            <a:pPr>
              <a:buBlip>
                <a:blip r:embed="rId3"/>
              </a:buBlip>
            </a:pPr>
            <a:r>
              <a:rPr lang="fr-CA" dirty="0" smtClean="0"/>
              <a:t> Personnes significatives </a:t>
            </a:r>
          </a:p>
          <a:p>
            <a:pPr>
              <a:buFont typeface="Wingdings" pitchFamily="2" charset="2"/>
              <a:buChar char="Ø"/>
            </a:pPr>
            <a:endParaRPr lang="fr-CA" dirty="0"/>
          </a:p>
          <a:p>
            <a:pPr>
              <a:buFont typeface="Wingdings" pitchFamily="2" charset="2"/>
              <a:buChar char="Ø"/>
            </a:pPr>
            <a:endParaRPr lang="fr-CA" dirty="0"/>
          </a:p>
        </p:txBody>
      </p:sp>
    </p:spTree>
    <p:extLst>
      <p:ext uri="{BB962C8B-B14F-4D97-AF65-F5344CB8AC3E}">
        <p14:creationId xmlns:p14="http://schemas.microsoft.com/office/powerpoint/2010/main" val="1848570238"/>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772" y="260648"/>
            <a:ext cx="7516044" cy="1143000"/>
          </a:xfrm>
        </p:spPr>
        <p:txBody>
          <a:bodyPr>
            <a:noAutofit/>
          </a:bodyPr>
          <a:lstStyle/>
          <a:p>
            <a:pPr algn="ctr"/>
            <a:r>
              <a:rPr lang="fr-FR" sz="3000" b="1" dirty="0" smtClean="0">
                <a:latin typeface="+mn-lt"/>
              </a:rPr>
              <a:t>Quels sont les changements de comportement qu’un enfant peut vivre ...</a:t>
            </a:r>
            <a:endParaRPr lang="fr-CA" sz="3000" b="1" dirty="0">
              <a:latin typeface="+mn-lt"/>
            </a:endParaRPr>
          </a:p>
        </p:txBody>
      </p:sp>
      <p:sp>
        <p:nvSpPr>
          <p:cNvPr id="3" name="Espace réservé du texte 2"/>
          <p:cNvSpPr>
            <a:spLocks noGrp="1"/>
          </p:cNvSpPr>
          <p:nvPr>
            <p:ph type="body" idx="1"/>
          </p:nvPr>
        </p:nvSpPr>
        <p:spPr>
          <a:ln>
            <a:solidFill>
              <a:srgbClr val="002060"/>
            </a:solidFill>
          </a:ln>
        </p:spPr>
        <p:txBody>
          <a:bodyPr/>
          <a:lstStyle/>
          <a:p>
            <a:pPr algn="ctr"/>
            <a:r>
              <a:rPr lang="fr-CA" sz="2200" dirty="0" smtClean="0"/>
              <a:t>Séparation des parents</a:t>
            </a:r>
            <a:r>
              <a:rPr lang="fr-CA" dirty="0" smtClean="0"/>
              <a:t>	</a:t>
            </a:r>
            <a:endParaRPr lang="fr-CA" dirty="0"/>
          </a:p>
          <a:p>
            <a:pPr algn="ctr"/>
            <a:endParaRPr lang="fr-CA" sz="800" dirty="0" smtClean="0"/>
          </a:p>
        </p:txBody>
      </p:sp>
      <p:sp>
        <p:nvSpPr>
          <p:cNvPr id="5" name="Espace réservé du contenu 4"/>
          <p:cNvSpPr>
            <a:spLocks noGrp="1"/>
          </p:cNvSpPr>
          <p:nvPr>
            <p:ph sz="half" idx="2"/>
          </p:nvPr>
        </p:nvSpPr>
        <p:spPr>
          <a:ln>
            <a:solidFill>
              <a:srgbClr val="002060"/>
            </a:solidFill>
          </a:ln>
        </p:spPr>
        <p:txBody>
          <a:bodyPr>
            <a:normAutofit fontScale="92500" lnSpcReduction="20000"/>
          </a:bodyPr>
          <a:lstStyle/>
          <a:p>
            <a:endParaRPr lang="fr-CA" dirty="0" smtClean="0"/>
          </a:p>
          <a:p>
            <a:pPr>
              <a:buBlip>
                <a:blip r:embed="rId3"/>
              </a:buBlip>
            </a:pPr>
            <a:r>
              <a:rPr lang="fr-CA" dirty="0" smtClean="0"/>
              <a:t>Agressivité ou apathie</a:t>
            </a:r>
          </a:p>
          <a:p>
            <a:pPr>
              <a:buBlip>
                <a:blip r:embed="rId3"/>
              </a:buBlip>
            </a:pPr>
            <a:r>
              <a:rPr lang="fr-CA" dirty="0" smtClean="0"/>
              <a:t>Culpabilité</a:t>
            </a:r>
          </a:p>
          <a:p>
            <a:pPr>
              <a:buBlip>
                <a:blip r:embed="rId3"/>
              </a:buBlip>
            </a:pPr>
            <a:r>
              <a:rPr lang="fr-CA" dirty="0" smtClean="0"/>
              <a:t>Trouble de l’appétit ou du sommeil</a:t>
            </a:r>
          </a:p>
          <a:p>
            <a:pPr>
              <a:buBlip>
                <a:blip r:embed="rId3"/>
              </a:buBlip>
            </a:pPr>
            <a:r>
              <a:rPr lang="fr-CA" dirty="0" smtClean="0"/>
              <a:t>Régression</a:t>
            </a:r>
          </a:p>
          <a:p>
            <a:pPr>
              <a:buBlip>
                <a:blip r:embed="rId3"/>
              </a:buBlip>
            </a:pPr>
            <a:r>
              <a:rPr lang="fr-CA" dirty="0" smtClean="0"/>
              <a:t>Baisse ou augmentation des résultats scolaires</a:t>
            </a:r>
          </a:p>
          <a:p>
            <a:pPr>
              <a:buBlip>
                <a:blip r:embed="rId3"/>
              </a:buBlip>
            </a:pPr>
            <a:r>
              <a:rPr lang="fr-CA" dirty="0" smtClean="0"/>
              <a:t>Isolement</a:t>
            </a:r>
            <a:endParaRPr lang="fr-CA" dirty="0"/>
          </a:p>
        </p:txBody>
      </p:sp>
      <p:sp>
        <p:nvSpPr>
          <p:cNvPr id="4" name="Espace réservé du texte 3"/>
          <p:cNvSpPr>
            <a:spLocks noGrp="1"/>
          </p:cNvSpPr>
          <p:nvPr>
            <p:ph type="body" sz="quarter" idx="3"/>
          </p:nvPr>
        </p:nvSpPr>
        <p:spPr>
          <a:ln>
            <a:solidFill>
              <a:srgbClr val="002060"/>
            </a:solidFill>
          </a:ln>
        </p:spPr>
        <p:txBody>
          <a:bodyPr>
            <a:normAutofit lnSpcReduction="10000"/>
          </a:bodyPr>
          <a:lstStyle/>
          <a:p>
            <a:pPr algn="ctr"/>
            <a:r>
              <a:rPr lang="fr-CA" dirty="0" smtClean="0"/>
              <a:t>Violence psychologique </a:t>
            </a:r>
          </a:p>
          <a:p>
            <a:pPr algn="ctr"/>
            <a:r>
              <a:rPr lang="fr-CA" dirty="0" smtClean="0"/>
              <a:t>ou verbale</a:t>
            </a:r>
            <a:endParaRPr lang="fr-CA" dirty="0"/>
          </a:p>
        </p:txBody>
      </p:sp>
      <p:sp>
        <p:nvSpPr>
          <p:cNvPr id="6" name="Espace réservé du contenu 5"/>
          <p:cNvSpPr>
            <a:spLocks noGrp="1"/>
          </p:cNvSpPr>
          <p:nvPr>
            <p:ph sz="quarter" idx="4"/>
          </p:nvPr>
        </p:nvSpPr>
        <p:spPr>
          <a:ln>
            <a:solidFill>
              <a:srgbClr val="002060"/>
            </a:solidFill>
          </a:ln>
        </p:spPr>
        <p:txBody>
          <a:bodyPr>
            <a:normAutofit fontScale="92500" lnSpcReduction="20000"/>
          </a:bodyPr>
          <a:lstStyle/>
          <a:p>
            <a:endParaRPr lang="fr-CA" dirty="0" smtClean="0"/>
          </a:p>
          <a:p>
            <a:pPr>
              <a:buBlip>
                <a:blip r:embed="rId3"/>
              </a:buBlip>
            </a:pPr>
            <a:r>
              <a:rPr lang="fr-CA" dirty="0" smtClean="0"/>
              <a:t>Agressivité ou apathie</a:t>
            </a:r>
          </a:p>
          <a:p>
            <a:pPr>
              <a:buBlip>
                <a:blip r:embed="rId3"/>
              </a:buBlip>
            </a:pPr>
            <a:r>
              <a:rPr lang="fr-CA" dirty="0" smtClean="0"/>
              <a:t>Culpabilité</a:t>
            </a:r>
          </a:p>
          <a:p>
            <a:pPr>
              <a:buBlip>
                <a:blip r:embed="rId3"/>
              </a:buBlip>
            </a:pPr>
            <a:r>
              <a:rPr lang="fr-CA" dirty="0" smtClean="0"/>
              <a:t>Trouble de l’appétit ou du sommeil</a:t>
            </a:r>
          </a:p>
          <a:p>
            <a:pPr>
              <a:buBlip>
                <a:blip r:embed="rId3"/>
              </a:buBlip>
            </a:pPr>
            <a:r>
              <a:rPr lang="fr-CA" dirty="0" smtClean="0"/>
              <a:t>Régression</a:t>
            </a:r>
          </a:p>
          <a:p>
            <a:pPr>
              <a:buBlip>
                <a:blip r:embed="rId3"/>
              </a:buBlip>
            </a:pPr>
            <a:r>
              <a:rPr lang="fr-CA" dirty="0" smtClean="0"/>
              <a:t>Baisse ou augmentation des résultats scolaires</a:t>
            </a:r>
          </a:p>
          <a:p>
            <a:pPr>
              <a:buBlip>
                <a:blip r:embed="rId3"/>
              </a:buBlip>
            </a:pPr>
            <a:r>
              <a:rPr lang="fr-CA" dirty="0" smtClean="0"/>
              <a:t>Isolement</a:t>
            </a:r>
          </a:p>
          <a:p>
            <a:endParaRPr lang="fr-CA" dirty="0"/>
          </a:p>
        </p:txBody>
      </p:sp>
    </p:spTree>
    <p:extLst>
      <p:ext uri="{BB962C8B-B14F-4D97-AF65-F5344CB8AC3E}">
        <p14:creationId xmlns:p14="http://schemas.microsoft.com/office/powerpoint/2010/main" val="1903834310"/>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5">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4">
                                            <p:bg/>
                                          </p:spTgt>
                                        </p:tgtEl>
                                        <p:attrNameLst>
                                          <p:attrName>style.visibility</p:attrName>
                                        </p:attrNameLst>
                                      </p:cBhvr>
                                      <p:to>
                                        <p:strVal val="visible"/>
                                      </p:to>
                                    </p:set>
                                    <p:animEffect transition="in" filter="checkerboard(across)">
                                      <p:cBhvr>
                                        <p:cTn id="45" dur="500"/>
                                        <p:tgtEl>
                                          <p:spTgt spid="4">
                                            <p:bg/>
                                          </p:spTgt>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checkerboard(across)">
                                      <p:cBhvr>
                                        <p:cTn id="48" dur="500"/>
                                        <p:tgtEl>
                                          <p:spTgt spid="4">
                                            <p:txEl>
                                              <p:pRg st="0" end="0"/>
                                            </p:txEl>
                                          </p:spTgt>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checkerboard(across)">
                                      <p:cBhvr>
                                        <p:cTn id="51" dur="5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bg/>
                                          </p:spTgt>
                                        </p:tgtEl>
                                        <p:attrNameLst>
                                          <p:attrName>style.visibility</p:attrName>
                                        </p:attrNameLst>
                                      </p:cBhvr>
                                      <p:to>
                                        <p:strVal val="visible"/>
                                      </p:to>
                                    </p:set>
                                    <p:anim calcmode="lin" valueType="num">
                                      <p:cBhvr additive="base">
                                        <p:cTn id="56" dur="500" fill="hold"/>
                                        <p:tgtEl>
                                          <p:spTgt spid="6">
                                            <p:bg/>
                                          </p:spTgt>
                                        </p:tgtEl>
                                        <p:attrNameLst>
                                          <p:attrName>ppt_x</p:attrName>
                                        </p:attrNameLst>
                                      </p:cBhvr>
                                      <p:tavLst>
                                        <p:tav tm="0">
                                          <p:val>
                                            <p:strVal val="#ppt_x"/>
                                          </p:val>
                                        </p:tav>
                                        <p:tav tm="100000">
                                          <p:val>
                                            <p:strVal val="#ppt_x"/>
                                          </p:val>
                                        </p:tav>
                                      </p:tavLst>
                                    </p:anim>
                                    <p:anim calcmode="lin" valueType="num">
                                      <p:cBhvr additive="base">
                                        <p:cTn id="57" dur="500" fill="hold"/>
                                        <p:tgtEl>
                                          <p:spTgt spid="6">
                                            <p:bg/>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 calcmode="lin" valueType="num">
                                      <p:cBhvr additive="base">
                                        <p:cTn id="6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1" end="1"/>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 calcmode="lin" valueType="num">
                                      <p:cBhvr additive="base">
                                        <p:cTn id="6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
                                            <p:txEl>
                                              <p:pRg st="2" end="2"/>
                                            </p:txEl>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 calcmode="lin" valueType="num">
                                      <p:cBhvr additive="base">
                                        <p:cTn id="6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
                                            <p:txEl>
                                              <p:pRg st="3" end="3"/>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 calcmode="lin" valueType="num">
                                      <p:cBhvr additive="base">
                                        <p:cTn id="7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
                                            <p:txEl>
                                              <p:pRg st="4" end="4"/>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
                                            <p:txEl>
                                              <p:pRg st="5" end="5"/>
                                            </p:txEl>
                                          </p:spTgt>
                                        </p:tgtEl>
                                        <p:attrNameLst>
                                          <p:attrName>style.visibility</p:attrName>
                                        </p:attrNameLst>
                                      </p:cBhvr>
                                      <p:to>
                                        <p:strVal val="visible"/>
                                      </p:to>
                                    </p:set>
                                    <p:anim calcmode="lin" valueType="num">
                                      <p:cBhvr additive="base">
                                        <p:cTn id="7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
                                            <p:txEl>
                                              <p:pRg st="5" end="5"/>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
                                            <p:txEl>
                                              <p:pRg st="6" end="6"/>
                                            </p:txEl>
                                          </p:spTgt>
                                        </p:tgtEl>
                                        <p:attrNameLst>
                                          <p:attrName>style.visibility</p:attrName>
                                        </p:attrNameLst>
                                      </p:cBhvr>
                                      <p:to>
                                        <p:strVal val="visible"/>
                                      </p:to>
                                    </p:set>
                                    <p:anim calcmode="lin" valueType="num">
                                      <p:cBhvr additive="base">
                                        <p:cTn id="8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4" grpId="0" build="p" animBg="1"/>
      <p:bldP spid="6"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03648" y="736712"/>
            <a:ext cx="7365504" cy="1143000"/>
          </a:xfrm>
        </p:spPr>
        <p:txBody>
          <a:bodyPr>
            <a:normAutofit/>
          </a:bodyPr>
          <a:lstStyle/>
          <a:p>
            <a:pPr algn="ctr"/>
            <a:r>
              <a:rPr lang="fr-CA" dirty="0" smtClean="0"/>
              <a:t>Garder le silence ou mentir</a:t>
            </a:r>
            <a:endParaRPr lang="fr-CA" dirty="0"/>
          </a:p>
        </p:txBody>
      </p:sp>
      <p:sp>
        <p:nvSpPr>
          <p:cNvPr id="3" name="Espace réservé du contenu 2"/>
          <p:cNvSpPr>
            <a:spLocks noGrp="1"/>
          </p:cNvSpPr>
          <p:nvPr>
            <p:ph idx="1"/>
            <p:custDataLst>
              <p:tags r:id="rId2"/>
            </p:custDataLst>
          </p:nvPr>
        </p:nvSpPr>
        <p:spPr>
          <a:xfrm>
            <a:off x="1588840" y="1717532"/>
            <a:ext cx="6995120" cy="4119736"/>
          </a:xfrm>
        </p:spPr>
        <p:txBody>
          <a:bodyPr/>
          <a:lstStyle/>
          <a:p>
            <a:endParaRPr lang="fr-CA" dirty="0" smtClean="0"/>
          </a:p>
          <a:p>
            <a:pPr marL="0" indent="0">
              <a:buNone/>
            </a:pPr>
            <a:endParaRPr lang="fr-CA" dirty="0" smtClean="0"/>
          </a:p>
          <a:p>
            <a:pPr>
              <a:buBlip>
                <a:blip r:embed="rId5"/>
              </a:buBlip>
            </a:pPr>
            <a:r>
              <a:rPr lang="fr-CA" dirty="0" smtClean="0"/>
              <a:t> Peur de ne pas être cru</a:t>
            </a:r>
          </a:p>
          <a:p>
            <a:pPr>
              <a:buBlip>
                <a:blip r:embed="rId5"/>
              </a:buBlip>
            </a:pPr>
            <a:r>
              <a:rPr lang="fr-CA" dirty="0" smtClean="0"/>
              <a:t> Peur des conséquences</a:t>
            </a:r>
          </a:p>
          <a:p>
            <a:pPr>
              <a:buBlip>
                <a:blip r:embed="rId5"/>
              </a:buBlip>
            </a:pPr>
            <a:r>
              <a:rPr lang="fr-CA" dirty="0" smtClean="0"/>
              <a:t> Crainte de représailles</a:t>
            </a:r>
          </a:p>
          <a:p>
            <a:pPr>
              <a:buBlip>
                <a:blip r:embed="rId5"/>
              </a:buBlip>
            </a:pPr>
            <a:r>
              <a:rPr lang="fr-CA" dirty="0" smtClean="0"/>
              <a:t> Sentiment de culpabilité</a:t>
            </a:r>
          </a:p>
          <a:p>
            <a:pPr>
              <a:buBlip>
                <a:blip r:embed="rId5"/>
              </a:buBlip>
            </a:pPr>
            <a:r>
              <a:rPr lang="fr-CA" dirty="0" smtClean="0"/>
              <a:t> Pour protéger son lien avec l’agresseur</a:t>
            </a:r>
            <a:endParaRPr lang="fr-CA" dirty="0"/>
          </a:p>
        </p:txBody>
      </p:sp>
      <p:pic>
        <p:nvPicPr>
          <p:cNvPr id="5" name="Image 4"/>
          <p:cNvPicPr>
            <a:picLocks noChangeAspect="1"/>
          </p:cNvPicPr>
          <p:nvPr/>
        </p:nvPicPr>
        <p:blipFill rotWithShape="1">
          <a:blip r:embed="rId6" cstate="print">
            <a:extLst>
              <a:ext uri="{28A0092B-C50C-407E-A947-70E740481C1C}">
                <a14:useLocalDpi xmlns:a14="http://schemas.microsoft.com/office/drawing/2010/main" val="0"/>
              </a:ext>
            </a:extLst>
          </a:blip>
          <a:srcRect l="17713"/>
          <a:stretch/>
        </p:blipFill>
        <p:spPr>
          <a:xfrm>
            <a:off x="6405181" y="2852936"/>
            <a:ext cx="2281619" cy="1848928"/>
          </a:xfrm>
          <a:prstGeom prst="rect">
            <a:avLst/>
          </a:prstGeom>
        </p:spPr>
      </p:pic>
    </p:spTree>
    <p:extLst>
      <p:ext uri="{BB962C8B-B14F-4D97-AF65-F5344CB8AC3E}">
        <p14:creationId xmlns:p14="http://schemas.microsoft.com/office/powerpoint/2010/main" val="2732959945"/>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2960" y="476672"/>
            <a:ext cx="7365504" cy="1143000"/>
          </a:xfrm>
        </p:spPr>
        <p:txBody>
          <a:bodyPr>
            <a:normAutofit/>
          </a:bodyPr>
          <a:lstStyle/>
          <a:p>
            <a:pPr algn="ctr"/>
            <a:r>
              <a:rPr lang="fr-CA" b="1" dirty="0" smtClean="0"/>
              <a:t>Vérifier nos doutes</a:t>
            </a:r>
            <a:endParaRPr lang="fr-CA" b="1" dirty="0"/>
          </a:p>
        </p:txBody>
      </p:sp>
      <p:pic>
        <p:nvPicPr>
          <p:cNvPr id="4" name="Espace réservé du contenu 3" descr="loisirs-enfant-detente-parent.bmp"/>
          <p:cNvPicPr>
            <a:picLocks noGrp="1" noChangeAspect="1"/>
          </p:cNvPicPr>
          <p:nvPr>
            <p:ph sz="half" idx="1"/>
          </p:nvPr>
        </p:nvPicPr>
        <p:blipFill>
          <a:blip r:embed="rId3" cstate="print"/>
          <a:stretch>
            <a:fillRect/>
          </a:stretch>
        </p:blipFill>
        <p:spPr>
          <a:xfrm>
            <a:off x="6017641" y="2744567"/>
            <a:ext cx="2736304" cy="18586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Espace réservé du contenu 4"/>
          <p:cNvSpPr>
            <a:spLocks noGrp="1"/>
          </p:cNvSpPr>
          <p:nvPr>
            <p:ph sz="half" idx="2"/>
          </p:nvPr>
        </p:nvSpPr>
        <p:spPr>
          <a:xfrm>
            <a:off x="1342601" y="1621686"/>
            <a:ext cx="4680520" cy="4104456"/>
          </a:xfrm>
        </p:spPr>
        <p:txBody>
          <a:bodyPr>
            <a:normAutofit/>
          </a:bodyPr>
          <a:lstStyle/>
          <a:p>
            <a:pPr algn="ctr">
              <a:buNone/>
            </a:pPr>
            <a:endParaRPr lang="fr-CA" dirty="0" smtClean="0"/>
          </a:p>
          <a:p>
            <a:pPr algn="ctr">
              <a:buNone/>
            </a:pPr>
            <a:endParaRPr lang="fr-CA" dirty="0"/>
          </a:p>
          <a:p>
            <a:pPr algn="ctr">
              <a:buNone/>
            </a:pPr>
            <a:endParaRPr lang="fr-CA" dirty="0" smtClean="0"/>
          </a:p>
          <a:p>
            <a:pPr>
              <a:buBlip>
                <a:blip r:embed="rId4"/>
              </a:buBlip>
            </a:pPr>
            <a:r>
              <a:rPr lang="fr-CA" dirty="0" smtClean="0"/>
              <a:t> En ouvrant une « porte  »</a:t>
            </a:r>
          </a:p>
          <a:p>
            <a:pPr>
              <a:buBlip>
                <a:blip r:embed="rId4"/>
              </a:buBlip>
            </a:pPr>
            <a:r>
              <a:rPr lang="fr-CA" dirty="0" smtClean="0"/>
              <a:t> En créant un climat propice</a:t>
            </a:r>
          </a:p>
          <a:p>
            <a:pPr>
              <a:buNone/>
            </a:pPr>
            <a:endParaRPr lang="fr-CA" dirty="0" smtClean="0"/>
          </a:p>
          <a:p>
            <a:pPr>
              <a:buNone/>
            </a:pPr>
            <a:endParaRPr lang="fr-CA" dirty="0" smtClean="0"/>
          </a:p>
        </p:txBody>
      </p:sp>
      <p:sp>
        <p:nvSpPr>
          <p:cNvPr id="3" name="Rectangle 2"/>
          <p:cNvSpPr/>
          <p:nvPr/>
        </p:nvSpPr>
        <p:spPr>
          <a:xfrm>
            <a:off x="6876256" y="6093296"/>
            <a:ext cx="1625124" cy="369332"/>
          </a:xfrm>
          <a:prstGeom prst="rect">
            <a:avLst/>
          </a:prstGeom>
        </p:spPr>
        <p:txBody>
          <a:bodyPr wrap="none">
            <a:spAutoFit/>
          </a:bodyPr>
          <a:lstStyle/>
          <a:p>
            <a:pPr algn="r">
              <a:buNone/>
            </a:pPr>
            <a:r>
              <a:rPr lang="fr-CA" dirty="0"/>
              <a:t>Pièce de Karine</a:t>
            </a:r>
          </a:p>
        </p:txBody>
      </p:sp>
    </p:spTree>
    <p:extLst>
      <p:ext uri="{BB962C8B-B14F-4D97-AF65-F5344CB8AC3E}">
        <p14:creationId xmlns:p14="http://schemas.microsoft.com/office/powerpoint/2010/main" val="24527516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heckerboard(across)">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checkerboard(across)">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2924944"/>
            <a:ext cx="7293496" cy="1143000"/>
          </a:xfrm>
        </p:spPr>
        <p:txBody>
          <a:bodyPr>
            <a:noAutofit/>
          </a:bodyPr>
          <a:lstStyle/>
          <a:p>
            <a:pPr algn="ctr"/>
            <a:r>
              <a:rPr lang="fr-CA" b="1" dirty="0" smtClean="0">
                <a:solidFill>
                  <a:srgbClr val="002060"/>
                </a:solidFill>
              </a:rPr>
              <a:t>Dynamique des abus </a:t>
            </a:r>
            <a:br>
              <a:rPr lang="fr-CA" b="1" dirty="0" smtClean="0">
                <a:solidFill>
                  <a:srgbClr val="002060"/>
                </a:solidFill>
              </a:rPr>
            </a:br>
            <a:r>
              <a:rPr lang="fr-CA" b="1" dirty="0" smtClean="0">
                <a:solidFill>
                  <a:srgbClr val="002060"/>
                </a:solidFill>
              </a:rPr>
              <a:t>de pouvoir</a:t>
            </a:r>
            <a:endParaRPr lang="fr-CA" b="1" dirty="0">
              <a:solidFill>
                <a:srgbClr val="002060"/>
              </a:solidFill>
            </a:endParaRPr>
          </a:p>
        </p:txBody>
      </p:sp>
    </p:spTree>
    <p:extLst>
      <p:ext uri="{BB962C8B-B14F-4D97-AF65-F5344CB8AC3E}">
        <p14:creationId xmlns:p14="http://schemas.microsoft.com/office/powerpoint/2010/main" val="3069257314"/>
      </p:ext>
    </p:extLst>
  </p:cSld>
  <p:clrMapOvr>
    <a:masterClrMapping/>
  </p:clrMapOvr>
  <p:transition spd="med">
    <p:cover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dirty="0" smtClean="0"/>
              <a:t>Pièce Karine</a:t>
            </a:r>
            <a:endParaRPr lang="fr-CA" dirty="0"/>
          </a:p>
        </p:txBody>
      </p:sp>
      <p:sp>
        <p:nvSpPr>
          <p:cNvPr id="3" name="Espace réservé du contenu 2"/>
          <p:cNvSpPr>
            <a:spLocks noGrp="1"/>
          </p:cNvSpPr>
          <p:nvPr>
            <p:ph idx="1"/>
            <p:custDataLst>
              <p:tags r:id="rId2"/>
            </p:custDataLst>
          </p:nvPr>
        </p:nvSpPr>
        <p:spPr>
          <a:xfrm>
            <a:off x="1690538" y="2348880"/>
            <a:ext cx="7139136" cy="3687688"/>
          </a:xfrm>
        </p:spPr>
        <p:txBody>
          <a:bodyPr/>
          <a:lstStyle/>
          <a:p>
            <a:pPr>
              <a:buBlip>
                <a:blip r:embed="rId5"/>
              </a:buBlip>
              <a:tabLst>
                <a:tab pos="352425" algn="l"/>
              </a:tabLst>
            </a:pPr>
            <a:r>
              <a:rPr lang="fr-CA" dirty="0" smtClean="0"/>
              <a:t> Quelles attitudes de la mère ont favorisé la 	confidence?</a:t>
            </a:r>
          </a:p>
          <a:p>
            <a:pPr>
              <a:buBlip>
                <a:blip r:embed="rId5"/>
              </a:buBlip>
            </a:pPr>
            <a:endParaRPr lang="fr-CA" dirty="0" smtClean="0"/>
          </a:p>
          <a:p>
            <a:pPr marL="0" indent="0">
              <a:buNone/>
            </a:pPr>
            <a:endParaRPr lang="fr-CA" dirty="0" smtClean="0"/>
          </a:p>
          <a:p>
            <a:pPr>
              <a:buBlip>
                <a:blip r:embed="rId5"/>
              </a:buBlip>
            </a:pPr>
            <a:r>
              <a:rPr lang="fr-CA" dirty="0" smtClean="0"/>
              <a:t> Quels seraient les pièges à éviter?</a:t>
            </a:r>
            <a:endParaRPr lang="fr-CA" dirty="0"/>
          </a:p>
        </p:txBody>
      </p:sp>
    </p:spTree>
    <p:extLst>
      <p:ext uri="{BB962C8B-B14F-4D97-AF65-F5344CB8AC3E}">
        <p14:creationId xmlns:p14="http://schemas.microsoft.com/office/powerpoint/2010/main" val="3027700077"/>
      </p:ext>
    </p:extLst>
  </p:cSld>
  <p:clrMapOvr>
    <a:masterClrMapping/>
  </p:clrMapOvr>
  <p:transition spd="med">
    <p:cover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03867" y="403688"/>
            <a:ext cx="6172200" cy="857250"/>
          </a:xfrm>
        </p:spPr>
        <p:txBody>
          <a:bodyPr>
            <a:noAutofit/>
          </a:bodyPr>
          <a:lstStyle/>
          <a:p>
            <a:pPr algn="ctr"/>
            <a:r>
              <a:rPr lang="fr-CA" sz="4400" b="1" dirty="0" smtClean="0"/>
              <a:t>Quand l’enfant se confie </a:t>
            </a:r>
            <a:endParaRPr lang="fr-CA" sz="4400" b="1" dirty="0"/>
          </a:p>
        </p:txBody>
      </p:sp>
      <p:sp>
        <p:nvSpPr>
          <p:cNvPr id="3" name="Espace réservé du contenu 2"/>
          <p:cNvSpPr>
            <a:spLocks noGrp="1"/>
          </p:cNvSpPr>
          <p:nvPr>
            <p:ph idx="1"/>
            <p:custDataLst>
              <p:tags r:id="rId2"/>
            </p:custDataLst>
          </p:nvPr>
        </p:nvSpPr>
        <p:spPr>
          <a:xfrm>
            <a:off x="1475656" y="1484784"/>
            <a:ext cx="7511143" cy="4621290"/>
          </a:xfrm>
        </p:spPr>
        <p:txBody>
          <a:bodyPr>
            <a:normAutofit/>
          </a:bodyPr>
          <a:lstStyle/>
          <a:p>
            <a:pPr>
              <a:lnSpc>
                <a:spcPct val="150000"/>
              </a:lnSpc>
              <a:buBlip>
                <a:blip r:embed="rId6"/>
              </a:buBlip>
            </a:pPr>
            <a:r>
              <a:rPr lang="fr-FR" sz="2800" dirty="0" smtClean="0"/>
              <a:t> Endroit calme et discret</a:t>
            </a:r>
          </a:p>
          <a:p>
            <a:pPr>
              <a:lnSpc>
                <a:spcPct val="150000"/>
              </a:lnSpc>
              <a:buBlip>
                <a:blip r:embed="rId6"/>
              </a:buBlip>
            </a:pPr>
            <a:r>
              <a:rPr lang="fr-FR" sz="2800" dirty="0" smtClean="0"/>
              <a:t> Croire </a:t>
            </a:r>
            <a:r>
              <a:rPr lang="fr-FR" sz="2800" dirty="0"/>
              <a:t>l’enfant</a:t>
            </a:r>
          </a:p>
          <a:p>
            <a:pPr>
              <a:lnSpc>
                <a:spcPct val="150000"/>
              </a:lnSpc>
              <a:buBlip>
                <a:blip r:embed="rId6"/>
              </a:buBlip>
            </a:pPr>
            <a:r>
              <a:rPr lang="fr-FR" dirty="0"/>
              <a:t> </a:t>
            </a:r>
            <a:r>
              <a:rPr lang="fr-FR" dirty="0" smtClean="0"/>
              <a:t>Le rassurer</a:t>
            </a:r>
          </a:p>
          <a:p>
            <a:pPr>
              <a:lnSpc>
                <a:spcPct val="150000"/>
              </a:lnSpc>
              <a:buBlip>
                <a:blip r:embed="rId6"/>
              </a:buBlip>
            </a:pPr>
            <a:r>
              <a:rPr lang="fr-FR" sz="2800" dirty="0"/>
              <a:t> </a:t>
            </a:r>
            <a:r>
              <a:rPr lang="fr-FR" dirty="0" smtClean="0"/>
              <a:t>L’aider à exprimer ses émotions</a:t>
            </a:r>
          </a:p>
          <a:p>
            <a:pPr>
              <a:lnSpc>
                <a:spcPct val="150000"/>
              </a:lnSpc>
              <a:buBlip>
                <a:blip r:embed="rId6"/>
              </a:buBlip>
            </a:pPr>
            <a:r>
              <a:rPr lang="fr-FR" sz="2800" dirty="0" smtClean="0"/>
              <a:t> Respecter son rythme</a:t>
            </a:r>
            <a:endParaRPr lang="fr-FR" sz="2800" dirty="0"/>
          </a:p>
          <a:p>
            <a:pPr>
              <a:lnSpc>
                <a:spcPct val="150000"/>
              </a:lnSpc>
              <a:buBlip>
                <a:blip r:embed="rId6"/>
              </a:buBlip>
            </a:pPr>
            <a:r>
              <a:rPr lang="fr-FR" dirty="0" smtClean="0"/>
              <a:t> Questions ouvertes</a:t>
            </a:r>
            <a:endParaRPr lang="fr-FR" dirty="0">
              <a:latin typeface="Comic Sans MS" pitchFamily="66" charset="0"/>
            </a:endParaRPr>
          </a:p>
          <a:p>
            <a:pPr>
              <a:buFont typeface="Wingdings" pitchFamily="2" charset="2"/>
              <a:buChar char="C"/>
            </a:pPr>
            <a:endParaRPr lang="fr-FR" dirty="0">
              <a:latin typeface="Comic Sans MS" pitchFamily="66" charset="0"/>
            </a:endParaRPr>
          </a:p>
          <a:p>
            <a:pPr>
              <a:buFont typeface="Wingdings" pitchFamily="2" charset="2"/>
              <a:buChar char="C"/>
            </a:pPr>
            <a:endParaRPr lang="fr-FR" dirty="0">
              <a:latin typeface="Comic Sans MS" pitchFamily="66" charset="0"/>
            </a:endParaRPr>
          </a:p>
          <a:p>
            <a:endParaRPr lang="fr-CA" dirty="0"/>
          </a:p>
        </p:txBody>
      </p:sp>
      <p:pic>
        <p:nvPicPr>
          <p:cNvPr id="5" name="Image 4" descr="h-3-1168078-1236337508.jpg"/>
          <p:cNvPicPr>
            <a:picLocks noChangeAspect="1"/>
          </p:cNvPicPr>
          <p:nvPr>
            <p:custDataLst>
              <p:tags r:id="rId3"/>
            </p:custDataLst>
          </p:nvPr>
        </p:nvPicPr>
        <p:blipFill>
          <a:blip r:embed="rId7" cstate="print"/>
          <a:stretch>
            <a:fillRect/>
          </a:stretch>
        </p:blipFill>
        <p:spPr>
          <a:xfrm>
            <a:off x="6301057" y="4725144"/>
            <a:ext cx="1780487" cy="1188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6239399"/>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331640" y="836712"/>
            <a:ext cx="7511143" cy="5205176"/>
          </a:xfrm>
        </p:spPr>
        <p:txBody>
          <a:bodyPr>
            <a:normAutofit/>
          </a:bodyPr>
          <a:lstStyle/>
          <a:p>
            <a:pPr>
              <a:lnSpc>
                <a:spcPct val="150000"/>
              </a:lnSpc>
              <a:buBlip>
                <a:blip r:embed="rId4"/>
              </a:buBlip>
            </a:pPr>
            <a:r>
              <a:rPr lang="fr-CA" sz="2800" dirty="0" smtClean="0"/>
              <a:t> Lui </a:t>
            </a:r>
            <a:r>
              <a:rPr lang="fr-CA" sz="2800" dirty="0"/>
              <a:t>redonner du </a:t>
            </a:r>
            <a:r>
              <a:rPr lang="fr-CA" sz="2800" dirty="0" smtClean="0"/>
              <a:t>pouvoir</a:t>
            </a:r>
          </a:p>
          <a:p>
            <a:pPr lvl="1">
              <a:lnSpc>
                <a:spcPct val="150000"/>
              </a:lnSpc>
              <a:buFont typeface="Wingdings" panose="05000000000000000000" pitchFamily="2" charset="2"/>
              <a:buChar char="Ø"/>
            </a:pPr>
            <a:r>
              <a:rPr lang="fr-CA" dirty="0" smtClean="0"/>
              <a:t>Problème simple: plan d’action</a:t>
            </a:r>
          </a:p>
          <a:p>
            <a:pPr lvl="1">
              <a:lnSpc>
                <a:spcPct val="150000"/>
              </a:lnSpc>
              <a:buFont typeface="Wingdings" panose="05000000000000000000" pitchFamily="2" charset="2"/>
              <a:buChar char="Ø"/>
            </a:pPr>
            <a:r>
              <a:rPr lang="fr-CA" dirty="0" smtClean="0"/>
              <a:t>Problème plus complexe: </a:t>
            </a:r>
          </a:p>
          <a:p>
            <a:pPr lvl="2">
              <a:lnSpc>
                <a:spcPct val="150000"/>
              </a:lnSpc>
              <a:buFont typeface="Wingdings" panose="05000000000000000000" pitchFamily="2" charset="2"/>
              <a:buChar char="§"/>
            </a:pPr>
            <a:r>
              <a:rPr lang="fr-CA" dirty="0" smtClean="0"/>
              <a:t>Sécurité de l’enfant</a:t>
            </a:r>
          </a:p>
          <a:p>
            <a:pPr lvl="2">
              <a:lnSpc>
                <a:spcPct val="150000"/>
              </a:lnSpc>
              <a:buFont typeface="Wingdings" panose="05000000000000000000" pitchFamily="2" charset="2"/>
              <a:buChar char="§"/>
            </a:pPr>
            <a:r>
              <a:rPr lang="fr-CA" dirty="0" smtClean="0"/>
              <a:t>Expliquer les étapes qui vont suivre</a:t>
            </a:r>
          </a:p>
          <a:p>
            <a:pPr lvl="2">
              <a:lnSpc>
                <a:spcPct val="150000"/>
              </a:lnSpc>
              <a:buFont typeface="Wingdings" panose="05000000000000000000" pitchFamily="2" charset="2"/>
              <a:buChar char="§"/>
            </a:pPr>
            <a:r>
              <a:rPr lang="fr-CA" dirty="0" smtClean="0"/>
              <a:t>Soutien auprès de l’enfant</a:t>
            </a:r>
            <a:endParaRPr lang="fr-CA" sz="2800" dirty="0"/>
          </a:p>
          <a:p>
            <a:pPr>
              <a:lnSpc>
                <a:spcPct val="150000"/>
              </a:lnSpc>
              <a:buBlip>
                <a:blip r:embed="rId4"/>
              </a:buBlip>
            </a:pPr>
            <a:r>
              <a:rPr lang="fr-FR" dirty="0"/>
              <a:t> </a:t>
            </a:r>
            <a:r>
              <a:rPr lang="fr-FR" dirty="0" smtClean="0"/>
              <a:t>Ne </a:t>
            </a:r>
            <a:r>
              <a:rPr lang="fr-FR" dirty="0"/>
              <a:t>pas faire de promesses</a:t>
            </a:r>
          </a:p>
          <a:p>
            <a:pPr>
              <a:lnSpc>
                <a:spcPct val="150000"/>
              </a:lnSpc>
              <a:buBlip>
                <a:blip r:embed="rId4"/>
              </a:buBlip>
            </a:pPr>
            <a:r>
              <a:rPr lang="fr-FR" sz="2800" dirty="0" smtClean="0"/>
              <a:t> Respecter </a:t>
            </a:r>
            <a:r>
              <a:rPr lang="fr-FR" sz="2800" dirty="0"/>
              <a:t>le caractère confidentiel</a:t>
            </a:r>
          </a:p>
          <a:p>
            <a:pPr>
              <a:lnSpc>
                <a:spcPct val="150000"/>
              </a:lnSpc>
              <a:buFont typeface="Wingdings" pitchFamily="2" charset="2"/>
              <a:buChar char="C"/>
            </a:pPr>
            <a:endParaRPr lang="fr-FR" dirty="0">
              <a:latin typeface="Comic Sans MS" pitchFamily="66" charset="0"/>
            </a:endParaRPr>
          </a:p>
          <a:p>
            <a:pPr>
              <a:buFont typeface="Wingdings" pitchFamily="2" charset="2"/>
              <a:buChar char="C"/>
            </a:pPr>
            <a:endParaRPr lang="fr-FR" dirty="0">
              <a:latin typeface="Comic Sans MS" pitchFamily="66" charset="0"/>
            </a:endParaRPr>
          </a:p>
          <a:p>
            <a:pPr>
              <a:buFont typeface="Wingdings" pitchFamily="2" charset="2"/>
              <a:buChar char="C"/>
            </a:pPr>
            <a:endParaRPr lang="fr-FR" dirty="0">
              <a:latin typeface="Comic Sans MS" pitchFamily="66" charset="0"/>
            </a:endParaRPr>
          </a:p>
          <a:p>
            <a:pPr>
              <a:buFont typeface="Wingdings" pitchFamily="2" charset="2"/>
              <a:buChar char="C"/>
            </a:pPr>
            <a:endParaRPr lang="fr-FR" dirty="0">
              <a:latin typeface="Comic Sans MS" pitchFamily="66" charset="0"/>
            </a:endParaRPr>
          </a:p>
          <a:p>
            <a:endParaRPr lang="fr-CA" dirty="0"/>
          </a:p>
        </p:txBody>
      </p:sp>
      <p:pic>
        <p:nvPicPr>
          <p:cNvPr id="4" name="Picture 2" descr="Résultats de recherche d'images pour « morceau de casse-têt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59962">
            <a:off x="7552058" y="5175348"/>
            <a:ext cx="949404" cy="94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85859"/>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981944" y="260648"/>
            <a:ext cx="7992888" cy="720080"/>
          </a:xfrm>
        </p:spPr>
        <p:txBody>
          <a:bodyPr>
            <a:noAutofit/>
          </a:bodyPr>
          <a:lstStyle/>
          <a:p>
            <a:pPr algn="ctr"/>
            <a:r>
              <a:rPr lang="fr-CA" b="1" dirty="0" smtClean="0"/>
              <a:t>Loi sur la protection de la jeunesse</a:t>
            </a:r>
            <a:endParaRPr lang="fr-CA" b="1" dirty="0"/>
          </a:p>
        </p:txBody>
      </p:sp>
      <p:sp>
        <p:nvSpPr>
          <p:cNvPr id="3" name="Espace réservé du contenu 2"/>
          <p:cNvSpPr>
            <a:spLocks noGrp="1"/>
          </p:cNvSpPr>
          <p:nvPr>
            <p:ph idx="1"/>
            <p:custDataLst>
              <p:tags r:id="rId2"/>
            </p:custDataLst>
          </p:nvPr>
        </p:nvSpPr>
        <p:spPr>
          <a:xfrm>
            <a:off x="1259632" y="1268760"/>
            <a:ext cx="7437512" cy="5328592"/>
          </a:xfrm>
        </p:spPr>
        <p:txBody>
          <a:bodyPr>
            <a:normAutofit/>
          </a:bodyPr>
          <a:lstStyle/>
          <a:p>
            <a:pPr marL="0" indent="0" algn="just">
              <a:buNone/>
            </a:pPr>
            <a:r>
              <a:rPr lang="fr-CA" sz="2400" dirty="0" smtClean="0"/>
              <a:t>Bien </a:t>
            </a:r>
            <a:r>
              <a:rPr lang="fr-CA" sz="2400" dirty="0"/>
              <a:t>que les parents soient les premiers responsables de la protection de leur enfant, certaines difficultés peuvent les empêcher d’assumer leurs responsabilités. </a:t>
            </a:r>
            <a:endParaRPr lang="fr-CA" sz="2400" dirty="0" smtClean="0"/>
          </a:p>
          <a:p>
            <a:pPr marL="0" indent="0" algn="just">
              <a:buNone/>
            </a:pPr>
            <a:endParaRPr lang="fr-CA" sz="1400" dirty="0" smtClean="0"/>
          </a:p>
          <a:p>
            <a:pPr algn="just">
              <a:buBlip>
                <a:blip r:embed="rId5"/>
              </a:buBlip>
            </a:pPr>
            <a:r>
              <a:rPr lang="fr-CA" sz="2400" dirty="0" smtClean="0"/>
              <a:t> La </a:t>
            </a:r>
            <a:r>
              <a:rPr lang="fr-CA" sz="2400" dirty="0"/>
              <a:t>LPJ prévoit que la sécurité ou le développement d’un enfant </a:t>
            </a:r>
            <a:r>
              <a:rPr lang="fr-CA" sz="2400" dirty="0" smtClean="0"/>
              <a:t>est </a:t>
            </a:r>
            <a:r>
              <a:rPr lang="fr-CA" sz="2400" dirty="0"/>
              <a:t>considéré comme compromis dans les six situations suivantes: </a:t>
            </a:r>
            <a:endParaRPr lang="fr-CA" sz="2400" dirty="0" smtClean="0"/>
          </a:p>
          <a:p>
            <a:pPr marL="0" indent="0" algn="just">
              <a:buNone/>
            </a:pPr>
            <a:endParaRPr lang="fr-CA" sz="1200" dirty="0" smtClean="0"/>
          </a:p>
          <a:p>
            <a:pPr marL="457200" lvl="1" indent="0" algn="just">
              <a:buNone/>
            </a:pPr>
            <a:r>
              <a:rPr lang="fr-CA" dirty="0" smtClean="0"/>
              <a:t>• abandon</a:t>
            </a:r>
          </a:p>
          <a:p>
            <a:pPr marL="457200" lvl="1" indent="0" algn="just">
              <a:buNone/>
            </a:pPr>
            <a:r>
              <a:rPr lang="fr-CA" dirty="0" smtClean="0"/>
              <a:t>• négligence</a:t>
            </a:r>
          </a:p>
          <a:p>
            <a:pPr marL="457200" lvl="1" indent="0" algn="just">
              <a:buNone/>
            </a:pPr>
            <a:r>
              <a:rPr lang="fr-CA" dirty="0" smtClean="0"/>
              <a:t>• </a:t>
            </a:r>
            <a:r>
              <a:rPr lang="fr-CA" dirty="0"/>
              <a:t>mauvais traitements </a:t>
            </a:r>
            <a:r>
              <a:rPr lang="fr-CA" dirty="0" smtClean="0"/>
              <a:t>psychologiques</a:t>
            </a:r>
          </a:p>
          <a:p>
            <a:pPr marL="457200" lvl="1" indent="0" algn="just">
              <a:buNone/>
            </a:pPr>
            <a:r>
              <a:rPr lang="fr-CA" dirty="0" smtClean="0"/>
              <a:t>• </a:t>
            </a:r>
            <a:r>
              <a:rPr lang="fr-CA" dirty="0"/>
              <a:t>abus </a:t>
            </a:r>
            <a:r>
              <a:rPr lang="fr-CA" dirty="0" smtClean="0"/>
              <a:t>sexuels</a:t>
            </a:r>
          </a:p>
          <a:p>
            <a:pPr marL="457200" lvl="1" indent="0" algn="just">
              <a:buNone/>
            </a:pPr>
            <a:r>
              <a:rPr lang="fr-CA" dirty="0" smtClean="0"/>
              <a:t>• </a:t>
            </a:r>
            <a:r>
              <a:rPr lang="fr-CA" dirty="0"/>
              <a:t>abus </a:t>
            </a:r>
            <a:r>
              <a:rPr lang="fr-CA" dirty="0" smtClean="0"/>
              <a:t>physiques</a:t>
            </a:r>
          </a:p>
          <a:p>
            <a:pPr marL="457200" lvl="1" indent="0" algn="just">
              <a:buNone/>
            </a:pPr>
            <a:r>
              <a:rPr lang="fr-CA" dirty="0" smtClean="0"/>
              <a:t>• </a:t>
            </a:r>
            <a:r>
              <a:rPr lang="fr-CA" dirty="0"/>
              <a:t>troubles de comportement </a:t>
            </a:r>
            <a:r>
              <a:rPr lang="fr-CA" dirty="0" smtClean="0"/>
              <a:t>sérieux</a:t>
            </a:r>
          </a:p>
          <a:p>
            <a:pPr marL="0" indent="0">
              <a:buNone/>
            </a:pPr>
            <a:endParaRPr lang="fr-CA" dirty="0" smtClean="0"/>
          </a:p>
          <a:p>
            <a:pPr marL="0" indent="0">
              <a:buNone/>
            </a:pPr>
            <a:endParaRPr lang="fr-CA" dirty="0" smtClean="0"/>
          </a:p>
          <a:p>
            <a:pPr marL="0" indent="0">
              <a:buNone/>
            </a:pPr>
            <a:endParaRPr lang="fr-CA" dirty="0" smtClean="0"/>
          </a:p>
          <a:p>
            <a:endParaRPr lang="fr-CA" dirty="0" smtClean="0"/>
          </a:p>
          <a:p>
            <a:endParaRPr lang="fr-CA" dirty="0"/>
          </a:p>
        </p:txBody>
      </p:sp>
    </p:spTree>
    <p:extLst>
      <p:ext uri="{BB962C8B-B14F-4D97-AF65-F5344CB8AC3E}">
        <p14:creationId xmlns:p14="http://schemas.microsoft.com/office/powerpoint/2010/main" val="268241381"/>
      </p:ext>
    </p:extLst>
  </p:cSld>
  <p:clrMapOvr>
    <a:masterClrMapping/>
  </p:clrMapOvr>
  <p:transition spd="med">
    <p:cover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03648" y="188640"/>
            <a:ext cx="7293496" cy="1080120"/>
          </a:xfrm>
        </p:spPr>
        <p:txBody>
          <a:bodyPr>
            <a:normAutofit/>
          </a:bodyPr>
          <a:lstStyle/>
          <a:p>
            <a:pPr algn="ctr"/>
            <a:r>
              <a:rPr lang="fr-CA" b="1" dirty="0" smtClean="0"/>
              <a:t>Lors d’un signalement</a:t>
            </a:r>
            <a:endParaRPr lang="fr-CA" b="1" dirty="0"/>
          </a:p>
        </p:txBody>
      </p:sp>
      <p:sp>
        <p:nvSpPr>
          <p:cNvPr id="3" name="Espace réservé du contenu 2"/>
          <p:cNvSpPr>
            <a:spLocks noGrp="1"/>
          </p:cNvSpPr>
          <p:nvPr>
            <p:ph idx="1"/>
            <p:custDataLst>
              <p:tags r:id="rId2"/>
            </p:custDataLst>
          </p:nvPr>
        </p:nvSpPr>
        <p:spPr>
          <a:xfrm>
            <a:off x="2051720" y="1268760"/>
            <a:ext cx="6120680" cy="4741096"/>
          </a:xfrm>
        </p:spPr>
        <p:txBody>
          <a:bodyPr>
            <a:normAutofit fontScale="92500" lnSpcReduction="20000"/>
          </a:bodyPr>
          <a:lstStyle/>
          <a:p>
            <a:pPr>
              <a:buNone/>
            </a:pPr>
            <a:r>
              <a:rPr lang="fr-CA" dirty="0"/>
              <a:t>F</a:t>
            </a:r>
            <a:r>
              <a:rPr lang="fr-CA" dirty="0" smtClean="0"/>
              <a:t>ournir:</a:t>
            </a:r>
          </a:p>
          <a:p>
            <a:pPr>
              <a:buBlip>
                <a:blip r:embed="rId5"/>
              </a:buBlip>
            </a:pPr>
            <a:r>
              <a:rPr lang="fr-CA" dirty="0"/>
              <a:t> </a:t>
            </a:r>
            <a:r>
              <a:rPr lang="fr-CA" dirty="0" smtClean="0"/>
              <a:t>Description des faits </a:t>
            </a:r>
          </a:p>
          <a:p>
            <a:pPr>
              <a:buBlip>
                <a:blip r:embed="rId5"/>
              </a:buBlip>
            </a:pPr>
            <a:r>
              <a:rPr lang="fr-CA" dirty="0" smtClean="0"/>
              <a:t> Paroles exactes</a:t>
            </a:r>
          </a:p>
          <a:p>
            <a:pPr>
              <a:buBlip>
                <a:blip r:embed="rId5"/>
              </a:buBlip>
            </a:pPr>
            <a:r>
              <a:rPr lang="fr-CA" dirty="0" smtClean="0"/>
              <a:t> Informations personnelles</a:t>
            </a:r>
          </a:p>
          <a:p>
            <a:pPr>
              <a:buBlip>
                <a:blip r:embed="rId5"/>
              </a:buBlip>
            </a:pPr>
            <a:endParaRPr lang="fr-CA" dirty="0" smtClean="0"/>
          </a:p>
          <a:p>
            <a:pPr marL="0" indent="0">
              <a:buNone/>
            </a:pPr>
            <a:r>
              <a:rPr lang="fr-CA" dirty="0" smtClean="0"/>
              <a:t>Processus de signalement:</a:t>
            </a:r>
          </a:p>
          <a:p>
            <a:pPr>
              <a:buBlip>
                <a:blip r:embed="rId5"/>
              </a:buBlip>
            </a:pPr>
            <a:r>
              <a:rPr lang="fr-CA" dirty="0" smtClean="0"/>
              <a:t> Confidentialité</a:t>
            </a:r>
          </a:p>
          <a:p>
            <a:pPr>
              <a:buBlip>
                <a:blip r:embed="rId5"/>
              </a:buBlip>
            </a:pPr>
            <a:r>
              <a:rPr lang="fr-CA" dirty="0" smtClean="0"/>
              <a:t> Pas besoin d’avoir la certitude absolue</a:t>
            </a:r>
          </a:p>
          <a:p>
            <a:pPr>
              <a:buBlip>
                <a:blip r:embed="rId5"/>
              </a:buBlip>
            </a:pPr>
            <a:r>
              <a:rPr lang="fr-CA" dirty="0" smtClean="0"/>
              <a:t> Immunité</a:t>
            </a:r>
          </a:p>
          <a:p>
            <a:pPr>
              <a:buBlip>
                <a:blip r:embed="rId5"/>
              </a:buBlip>
            </a:pPr>
            <a:r>
              <a:rPr lang="fr-CA" dirty="0" smtClean="0"/>
              <a:t> Décision</a:t>
            </a:r>
          </a:p>
          <a:p>
            <a:pPr>
              <a:buBlip>
                <a:blip r:embed="rId5"/>
              </a:buBlip>
            </a:pPr>
            <a:r>
              <a:rPr lang="fr-CA" dirty="0" smtClean="0"/>
              <a:t> Demande de suivi</a:t>
            </a:r>
            <a:endParaRPr lang="fr-CA" dirty="0"/>
          </a:p>
        </p:txBody>
      </p:sp>
    </p:spTree>
    <p:extLst>
      <p:ext uri="{BB962C8B-B14F-4D97-AF65-F5344CB8AC3E}">
        <p14:creationId xmlns:p14="http://schemas.microsoft.com/office/powerpoint/2010/main" val="751982812"/>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heckerboard(across)">
                                      <p:cBhvr>
                                        <p:cTn id="29" dur="500"/>
                                        <p:tgtEl>
                                          <p:spTgt spid="3">
                                            <p:txEl>
                                              <p:pRg st="7" end="7"/>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checkerboard(across)">
                                      <p:cBhvr>
                                        <p:cTn id="35" dur="500"/>
                                        <p:tgtEl>
                                          <p:spTgt spid="3">
                                            <p:txEl>
                                              <p:pRg st="9" end="9"/>
                                            </p:tx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custDataLst>
              <p:tags r:id="rId1"/>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9772" y="1571101"/>
            <a:ext cx="4037143" cy="4037143"/>
          </a:xfrm>
          <a:prstGeom prst="rect">
            <a:avLst/>
          </a:prstGeom>
          <a:effectLst>
            <a:innerShdw blurRad="114300">
              <a:prstClr val="black"/>
            </a:innerShdw>
          </a:effectLst>
        </p:spPr>
      </p:pic>
      <p:sp>
        <p:nvSpPr>
          <p:cNvPr id="7" name="ZoneTexte 6"/>
          <p:cNvSpPr txBox="1"/>
          <p:nvPr>
            <p:custDataLst>
              <p:tags r:id="rId2"/>
            </p:custDataLst>
          </p:nvPr>
        </p:nvSpPr>
        <p:spPr>
          <a:xfrm>
            <a:off x="3282791" y="3351553"/>
            <a:ext cx="1224136" cy="923330"/>
          </a:xfrm>
          <a:prstGeom prst="rect">
            <a:avLst/>
          </a:prstGeom>
          <a:noFill/>
        </p:spPr>
        <p:txBody>
          <a:bodyPr wrap="square" rtlCol="0">
            <a:spAutoFit/>
          </a:bodyPr>
          <a:lstStyle/>
          <a:p>
            <a:pPr algn="ctr"/>
            <a:r>
              <a:rPr lang="fr-CA" dirty="0" smtClean="0">
                <a:solidFill>
                  <a:prstClr val="black"/>
                </a:solidFill>
              </a:rPr>
              <a:t>Souvent seul le soir</a:t>
            </a:r>
            <a:endParaRPr lang="fr-CA" dirty="0">
              <a:solidFill>
                <a:prstClr val="black"/>
              </a:solidFill>
            </a:endParaRPr>
          </a:p>
        </p:txBody>
      </p:sp>
      <p:sp>
        <p:nvSpPr>
          <p:cNvPr id="8" name="ZoneTexte 7"/>
          <p:cNvSpPr txBox="1"/>
          <p:nvPr>
            <p:custDataLst>
              <p:tags r:id="rId3"/>
            </p:custDataLst>
          </p:nvPr>
        </p:nvSpPr>
        <p:spPr>
          <a:xfrm>
            <a:off x="1924386" y="3119521"/>
            <a:ext cx="1296144" cy="369332"/>
          </a:xfrm>
          <a:prstGeom prst="rect">
            <a:avLst/>
          </a:prstGeom>
          <a:noFill/>
        </p:spPr>
        <p:txBody>
          <a:bodyPr wrap="square" rtlCol="0">
            <a:spAutoFit/>
          </a:bodyPr>
          <a:lstStyle/>
          <a:p>
            <a:r>
              <a:rPr lang="fr-CA" b="1" dirty="0" smtClean="0">
                <a:solidFill>
                  <a:srgbClr val="002060"/>
                </a:solidFill>
              </a:rPr>
              <a:t>Voisine</a:t>
            </a:r>
            <a:endParaRPr lang="fr-CA" b="1" dirty="0">
              <a:solidFill>
                <a:srgbClr val="002060"/>
              </a:solidFill>
            </a:endParaRPr>
          </a:p>
        </p:txBody>
      </p:sp>
      <p:sp>
        <p:nvSpPr>
          <p:cNvPr id="9" name="ZoneTexte 8"/>
          <p:cNvSpPr txBox="1"/>
          <p:nvPr>
            <p:custDataLst>
              <p:tags r:id="rId4"/>
            </p:custDataLst>
          </p:nvPr>
        </p:nvSpPr>
        <p:spPr>
          <a:xfrm>
            <a:off x="5796136" y="1987539"/>
            <a:ext cx="2476426" cy="923330"/>
          </a:xfrm>
          <a:prstGeom prst="rect">
            <a:avLst/>
          </a:prstGeom>
          <a:noFill/>
        </p:spPr>
        <p:txBody>
          <a:bodyPr wrap="square" rtlCol="0">
            <a:spAutoFit/>
          </a:bodyPr>
          <a:lstStyle/>
          <a:p>
            <a:r>
              <a:rPr lang="fr-CA" dirty="0" smtClean="0">
                <a:solidFill>
                  <a:srgbClr val="002060"/>
                </a:solidFill>
              </a:rPr>
              <a:t>        </a:t>
            </a:r>
            <a:r>
              <a:rPr lang="fr-CA" b="1" dirty="0" smtClean="0">
                <a:solidFill>
                  <a:srgbClr val="002060"/>
                </a:solidFill>
              </a:rPr>
              <a:t>Professeur</a:t>
            </a:r>
          </a:p>
          <a:p>
            <a:r>
              <a:rPr lang="fr-CA" b="1" dirty="0">
                <a:solidFill>
                  <a:srgbClr val="002060"/>
                </a:solidFill>
              </a:rPr>
              <a:t> </a:t>
            </a:r>
            <a:r>
              <a:rPr lang="fr-CA" b="1" dirty="0" smtClean="0">
                <a:solidFill>
                  <a:srgbClr val="002060"/>
                </a:solidFill>
              </a:rPr>
              <a:t>    </a:t>
            </a:r>
            <a:r>
              <a:rPr lang="fr-CA" dirty="0" smtClean="0">
                <a:solidFill>
                  <a:srgbClr val="002060"/>
                </a:solidFill>
              </a:rPr>
              <a:t>Confidence</a:t>
            </a:r>
          </a:p>
          <a:p>
            <a:r>
              <a:rPr lang="fr-CA" dirty="0" smtClean="0">
                <a:solidFill>
                  <a:srgbClr val="002060"/>
                </a:solidFill>
              </a:rPr>
              <a:t>       </a:t>
            </a:r>
            <a:r>
              <a:rPr lang="fr-CA" sz="1600" dirty="0" smtClean="0">
                <a:solidFill>
                  <a:srgbClr val="002060"/>
                </a:solidFill>
              </a:rPr>
              <a:t>Baisse des notes…</a:t>
            </a:r>
            <a:endParaRPr lang="fr-CA" sz="1600" dirty="0">
              <a:solidFill>
                <a:srgbClr val="002060"/>
              </a:solidFill>
            </a:endParaRPr>
          </a:p>
        </p:txBody>
      </p:sp>
      <p:sp>
        <p:nvSpPr>
          <p:cNvPr id="10" name="ZoneTexte 9"/>
          <p:cNvSpPr txBox="1"/>
          <p:nvPr>
            <p:custDataLst>
              <p:tags r:id="rId5"/>
            </p:custDataLst>
          </p:nvPr>
        </p:nvSpPr>
        <p:spPr>
          <a:xfrm>
            <a:off x="4895347" y="3423277"/>
            <a:ext cx="1404157" cy="584775"/>
          </a:xfrm>
          <a:prstGeom prst="rect">
            <a:avLst/>
          </a:prstGeom>
          <a:noFill/>
        </p:spPr>
        <p:txBody>
          <a:bodyPr wrap="square" rtlCol="0">
            <a:spAutoFit/>
          </a:bodyPr>
          <a:lstStyle/>
          <a:p>
            <a:r>
              <a:rPr lang="fr-CA" sz="1600" dirty="0" smtClean="0">
                <a:solidFill>
                  <a:prstClr val="black"/>
                </a:solidFill>
              </a:rPr>
              <a:t>Triste</a:t>
            </a:r>
          </a:p>
          <a:p>
            <a:r>
              <a:rPr lang="fr-CA" sz="1600" dirty="0" smtClean="0">
                <a:solidFill>
                  <a:prstClr val="black"/>
                </a:solidFill>
              </a:rPr>
              <a:t>Bleus</a:t>
            </a:r>
            <a:endParaRPr lang="fr-CA" sz="1600" dirty="0">
              <a:solidFill>
                <a:prstClr val="black"/>
              </a:solidFill>
            </a:endParaRPr>
          </a:p>
        </p:txBody>
      </p:sp>
      <p:sp>
        <p:nvSpPr>
          <p:cNvPr id="11" name="ZoneTexte 10"/>
          <p:cNvSpPr txBox="1"/>
          <p:nvPr>
            <p:custDataLst>
              <p:tags r:id="rId6"/>
            </p:custDataLst>
          </p:nvPr>
        </p:nvSpPr>
        <p:spPr>
          <a:xfrm>
            <a:off x="6246817" y="3749186"/>
            <a:ext cx="1584837" cy="369332"/>
          </a:xfrm>
          <a:prstGeom prst="rect">
            <a:avLst/>
          </a:prstGeom>
          <a:noFill/>
        </p:spPr>
        <p:txBody>
          <a:bodyPr wrap="square" rtlCol="0">
            <a:spAutoFit/>
          </a:bodyPr>
          <a:lstStyle/>
          <a:p>
            <a:r>
              <a:rPr lang="fr-CA" b="1" dirty="0" smtClean="0">
                <a:solidFill>
                  <a:srgbClr val="002060"/>
                </a:solidFill>
              </a:rPr>
              <a:t>Grand-mère</a:t>
            </a:r>
            <a:endParaRPr lang="fr-CA" b="1" dirty="0">
              <a:solidFill>
                <a:srgbClr val="002060"/>
              </a:solidFill>
            </a:endParaRPr>
          </a:p>
        </p:txBody>
      </p:sp>
      <p:sp>
        <p:nvSpPr>
          <p:cNvPr id="12" name="ZoneTexte 11"/>
          <p:cNvSpPr txBox="1"/>
          <p:nvPr>
            <p:custDataLst>
              <p:tags r:id="rId7"/>
            </p:custDataLst>
          </p:nvPr>
        </p:nvSpPr>
        <p:spPr>
          <a:xfrm>
            <a:off x="3750722" y="2259710"/>
            <a:ext cx="1615713" cy="830997"/>
          </a:xfrm>
          <a:prstGeom prst="rect">
            <a:avLst/>
          </a:prstGeom>
          <a:noFill/>
        </p:spPr>
        <p:txBody>
          <a:bodyPr wrap="square" rtlCol="0">
            <a:spAutoFit/>
          </a:bodyPr>
          <a:lstStyle/>
          <a:p>
            <a:pPr algn="ctr"/>
            <a:r>
              <a:rPr lang="fr-CA" sz="1600" dirty="0" smtClean="0">
                <a:solidFill>
                  <a:prstClr val="black"/>
                </a:solidFill>
              </a:rPr>
              <a:t>Comportement sexuel inadéquat</a:t>
            </a:r>
            <a:endParaRPr lang="fr-CA" sz="1600" dirty="0">
              <a:solidFill>
                <a:prstClr val="black"/>
              </a:solidFill>
            </a:endParaRPr>
          </a:p>
        </p:txBody>
      </p:sp>
      <p:sp>
        <p:nvSpPr>
          <p:cNvPr id="13" name="ZoneTexte 12"/>
          <p:cNvSpPr txBox="1"/>
          <p:nvPr>
            <p:custDataLst>
              <p:tags r:id="rId8"/>
            </p:custDataLst>
          </p:nvPr>
        </p:nvSpPr>
        <p:spPr>
          <a:xfrm>
            <a:off x="2519772" y="1802873"/>
            <a:ext cx="1656184" cy="646331"/>
          </a:xfrm>
          <a:prstGeom prst="rect">
            <a:avLst/>
          </a:prstGeom>
          <a:noFill/>
        </p:spPr>
        <p:txBody>
          <a:bodyPr wrap="square" rtlCol="0">
            <a:spAutoFit/>
          </a:bodyPr>
          <a:lstStyle/>
          <a:p>
            <a:r>
              <a:rPr lang="fr-CA" b="1" dirty="0" smtClean="0">
                <a:solidFill>
                  <a:srgbClr val="002060"/>
                </a:solidFill>
              </a:rPr>
              <a:t>Service de garde</a:t>
            </a:r>
            <a:endParaRPr lang="fr-CA" b="1" dirty="0">
              <a:solidFill>
                <a:srgbClr val="002060"/>
              </a:solidFill>
            </a:endParaRPr>
          </a:p>
        </p:txBody>
      </p:sp>
      <p:cxnSp>
        <p:nvCxnSpPr>
          <p:cNvPr id="16" name="Connecteur en arc 15"/>
          <p:cNvCxnSpPr/>
          <p:nvPr/>
        </p:nvCxnSpPr>
        <p:spPr>
          <a:xfrm rot="10800000" flipV="1">
            <a:off x="5940154" y="2172207"/>
            <a:ext cx="359351" cy="32069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9198876"/>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331640" y="2852936"/>
            <a:ext cx="7293496" cy="1143000"/>
          </a:xfrm>
        </p:spPr>
        <p:txBody>
          <a:bodyPr>
            <a:normAutofit/>
          </a:bodyPr>
          <a:lstStyle/>
          <a:p>
            <a:pPr algn="ctr"/>
            <a:r>
              <a:rPr lang="fr-CA" b="1" dirty="0" smtClean="0"/>
              <a:t>Vos ressources? </a:t>
            </a:r>
            <a:endParaRPr lang="fr-CA" b="1" dirty="0"/>
          </a:p>
        </p:txBody>
      </p:sp>
    </p:spTree>
    <p:extLst>
      <p:ext uri="{BB962C8B-B14F-4D97-AF65-F5344CB8AC3E}">
        <p14:creationId xmlns:p14="http://schemas.microsoft.com/office/powerpoint/2010/main" val="1280040508"/>
      </p:ext>
    </p:extLst>
  </p:cSld>
  <p:clrMapOvr>
    <a:masterClrMapping/>
  </p:clrMapOvr>
  <p:transition spd="med">
    <p:checke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75655" y="620688"/>
            <a:ext cx="7056785" cy="1728192"/>
          </a:xfrm>
        </p:spPr>
        <p:txBody>
          <a:bodyPr>
            <a:normAutofit/>
          </a:bodyPr>
          <a:lstStyle/>
          <a:p>
            <a:pPr algn="ctr"/>
            <a:r>
              <a:rPr lang="fr-CA" sz="4000" dirty="0" smtClean="0"/>
              <a:t>Les </a:t>
            </a:r>
            <a:r>
              <a:rPr lang="fr-CA" sz="4000" dirty="0"/>
              <a:t>adultes ont le pouvoir de changer les choses </a:t>
            </a:r>
            <a:r>
              <a:rPr lang="fr-CA" dirty="0" smtClean="0"/>
              <a:t>	</a:t>
            </a:r>
            <a:endParaRPr lang="fr-CA" dirty="0"/>
          </a:p>
        </p:txBody>
      </p:sp>
      <p:sp>
        <p:nvSpPr>
          <p:cNvPr id="3" name="Espace réservé du contenu 2"/>
          <p:cNvSpPr>
            <a:spLocks noGrp="1"/>
          </p:cNvSpPr>
          <p:nvPr>
            <p:ph idx="1"/>
            <p:custDataLst>
              <p:tags r:id="rId2"/>
            </p:custDataLst>
          </p:nvPr>
        </p:nvSpPr>
        <p:spPr>
          <a:xfrm>
            <a:off x="1475655" y="1927225"/>
            <a:ext cx="7354020" cy="4351338"/>
          </a:xfrm>
        </p:spPr>
        <p:txBody>
          <a:bodyPr>
            <a:normAutofit/>
          </a:bodyPr>
          <a:lstStyle/>
          <a:p>
            <a:pPr>
              <a:buNone/>
            </a:pPr>
            <a:endParaRPr lang="fr-CA" sz="2400" dirty="0" smtClean="0"/>
          </a:p>
          <a:p>
            <a:pPr>
              <a:buNone/>
            </a:pPr>
            <a:endParaRPr lang="fr-CA" dirty="0" smtClean="0"/>
          </a:p>
          <a:p>
            <a:pPr>
              <a:buNone/>
            </a:pPr>
            <a:r>
              <a:rPr lang="fr-CA" dirty="0"/>
              <a:t>Par des:</a:t>
            </a:r>
          </a:p>
          <a:p>
            <a:pPr>
              <a:buNone/>
            </a:pPr>
            <a:endParaRPr lang="fr-CA" sz="900" dirty="0"/>
          </a:p>
          <a:p>
            <a:pPr>
              <a:buBlip>
                <a:blip r:embed="rId5"/>
              </a:buBlip>
            </a:pPr>
            <a:r>
              <a:rPr lang="fr-CA" dirty="0" smtClean="0"/>
              <a:t> Paroles</a:t>
            </a:r>
            <a:endParaRPr lang="fr-CA" dirty="0"/>
          </a:p>
          <a:p>
            <a:pPr>
              <a:buBlip>
                <a:blip r:embed="rId5"/>
              </a:buBlip>
            </a:pPr>
            <a:r>
              <a:rPr lang="fr-CA" dirty="0" smtClean="0"/>
              <a:t> Par </a:t>
            </a:r>
            <a:r>
              <a:rPr lang="fr-CA" dirty="0"/>
              <a:t>des actions</a:t>
            </a:r>
          </a:p>
          <a:p>
            <a:pPr>
              <a:buFont typeface="Wingdings" pitchFamily="2" charset="2"/>
              <a:buChar char="v"/>
            </a:pPr>
            <a:endParaRPr lang="fr-CA" dirty="0" smtClean="0"/>
          </a:p>
          <a:p>
            <a:pPr>
              <a:buFont typeface="Wingdings" pitchFamily="2" charset="2"/>
              <a:buChar char="v"/>
            </a:pPr>
            <a:endParaRPr lang="fr-CA" dirty="0" smtClean="0"/>
          </a:p>
          <a:p>
            <a:pPr>
              <a:buNone/>
            </a:pPr>
            <a:r>
              <a:rPr lang="fr-CA" dirty="0" smtClean="0"/>
              <a:t>Nous avons le pouvoir de changer les choses…</a:t>
            </a:r>
            <a:endParaRPr lang="fr-CA" dirty="0"/>
          </a:p>
        </p:txBody>
      </p:sp>
    </p:spTree>
    <p:extLst>
      <p:ext uri="{BB962C8B-B14F-4D97-AF65-F5344CB8AC3E}">
        <p14:creationId xmlns:p14="http://schemas.microsoft.com/office/powerpoint/2010/main" val="2021184037"/>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checkerboard(across)">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868282" y="635011"/>
            <a:ext cx="4978896" cy="794352"/>
          </a:xfrm>
        </p:spPr>
        <p:txBody>
          <a:bodyPr>
            <a:normAutofit/>
          </a:bodyPr>
          <a:lstStyle/>
          <a:p>
            <a:pPr algn="ctr"/>
            <a:r>
              <a:rPr lang="fr-CA" sz="3600" dirty="0" smtClean="0">
                <a:latin typeface="+mn-lt"/>
              </a:rPr>
              <a:t>Documentation</a:t>
            </a:r>
            <a:endParaRPr lang="fr-CA" sz="3600" dirty="0">
              <a:latin typeface="+mn-lt"/>
            </a:endParaRPr>
          </a:p>
        </p:txBody>
      </p:sp>
      <p:pic>
        <p:nvPicPr>
          <p:cNvPr id="4" name="Espace réservé du contenu 3" descr="DOC%20AT.jpg"/>
          <p:cNvPicPr>
            <a:picLocks noGrp="1" noChangeAspect="1"/>
          </p:cNvPicPr>
          <p:nvPr>
            <p:ph idx="1"/>
            <p:custDataLst>
              <p:tags r:id="rId3"/>
            </p:custDataLst>
          </p:nvPr>
        </p:nvPicPr>
        <p:blipFill>
          <a:blip r:embed="rId12" cstate="print"/>
          <a:stretch>
            <a:fillRect/>
          </a:stretch>
        </p:blipFill>
        <p:spPr>
          <a:xfrm>
            <a:off x="2195736" y="1627743"/>
            <a:ext cx="2078701" cy="1500896"/>
          </a:xfrm>
        </p:spPr>
      </p:pic>
      <p:sp>
        <p:nvSpPr>
          <p:cNvPr id="5" name="Titre 1"/>
          <p:cNvSpPr txBox="1">
            <a:spLocks/>
          </p:cNvSpPr>
          <p:nvPr>
            <p:custDataLst>
              <p:tags r:id="rId4"/>
            </p:custDataLst>
          </p:nvPr>
        </p:nvSpPr>
        <p:spPr>
          <a:xfrm>
            <a:off x="5292080" y="334360"/>
            <a:ext cx="3456384" cy="937236"/>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CA" sz="3600" dirty="0" smtClean="0">
                <a:solidFill>
                  <a:srgbClr val="002060"/>
                </a:solidFill>
                <a:latin typeface="+mn-lt"/>
              </a:rPr>
              <a:t>Évaluation</a:t>
            </a:r>
            <a:endParaRPr lang="fr-CA" sz="3600" dirty="0">
              <a:solidFill>
                <a:srgbClr val="002060"/>
              </a:solidFill>
              <a:latin typeface="+mn-lt"/>
            </a:endParaRPr>
          </a:p>
        </p:txBody>
      </p:sp>
      <p:graphicFrame>
        <p:nvGraphicFramePr>
          <p:cNvPr id="6" name="Object 5"/>
          <p:cNvGraphicFramePr>
            <a:graphicFrameLocks noChangeAspect="1"/>
          </p:cNvGraphicFramePr>
          <p:nvPr>
            <p:custDataLst>
              <p:tags r:id="rId5"/>
            </p:custDataLst>
            <p:extLst>
              <p:ext uri="{D42A27DB-BD31-4B8C-83A1-F6EECF244321}">
                <p14:modId xmlns:p14="http://schemas.microsoft.com/office/powerpoint/2010/main" val="2734222122"/>
              </p:ext>
            </p:extLst>
          </p:nvPr>
        </p:nvGraphicFramePr>
        <p:xfrm>
          <a:off x="6025750" y="1627743"/>
          <a:ext cx="2469238" cy="1452493"/>
        </p:xfrm>
        <a:graphic>
          <a:graphicData uri="http://schemas.openxmlformats.org/presentationml/2006/ole">
            <mc:AlternateContent xmlns:mc="http://schemas.openxmlformats.org/markup-compatibility/2006">
              <mc:Choice xmlns:v="urn:schemas-microsoft-com:vml" Requires="v">
                <p:oleObj spid="_x0000_s143388" name="Clip" r:id="rId13" imgW="2713022" imgH="1351984" progId="">
                  <p:embed/>
                </p:oleObj>
              </mc:Choice>
              <mc:Fallback>
                <p:oleObj name="Clip" r:id="rId13" imgW="2713022" imgH="1351984"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25750" y="1627743"/>
                        <a:ext cx="2469238" cy="1452493"/>
                      </a:xfrm>
                      <a:prstGeom prst="rect">
                        <a:avLst/>
                      </a:prstGeom>
                      <a:noFill/>
                      <a:extLst/>
                    </p:spPr>
                  </p:pic>
                </p:oleObj>
              </mc:Fallback>
            </mc:AlternateContent>
          </a:graphicData>
        </a:graphic>
      </p:graphicFrame>
      <p:sp>
        <p:nvSpPr>
          <p:cNvPr id="3" name="ZoneTexte 2"/>
          <p:cNvSpPr txBox="1"/>
          <p:nvPr>
            <p:custDataLst>
              <p:tags r:id="rId6"/>
            </p:custDataLst>
          </p:nvPr>
        </p:nvSpPr>
        <p:spPr>
          <a:xfrm>
            <a:off x="1508995" y="4366845"/>
            <a:ext cx="4338183" cy="646331"/>
          </a:xfrm>
          <a:prstGeom prst="rect">
            <a:avLst/>
          </a:prstGeom>
          <a:noFill/>
        </p:spPr>
        <p:txBody>
          <a:bodyPr wrap="square" rtlCol="0">
            <a:spAutoFit/>
          </a:bodyPr>
          <a:lstStyle/>
          <a:p>
            <a:r>
              <a:rPr lang="fr-CA" sz="3600" dirty="0" smtClean="0">
                <a:solidFill>
                  <a:srgbClr val="002060"/>
                </a:solidFill>
              </a:rPr>
              <a:t>Belles histoires</a:t>
            </a:r>
            <a:endParaRPr lang="fr-CA" sz="3600" dirty="0">
              <a:solidFill>
                <a:srgbClr val="002060"/>
              </a:solidFill>
            </a:endParaRPr>
          </a:p>
        </p:txBody>
      </p:sp>
      <p:pic>
        <p:nvPicPr>
          <p:cNvPr id="133135" name="Picture 15" descr="http://www.fuchsia-delhommeau.com/client/cache/contenu/380_180____Livre%20d'Histoire_1214.png"/>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2188470" y="5013176"/>
            <a:ext cx="1648697" cy="1268228"/>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p:cNvSpPr txBox="1">
            <a:spLocks/>
          </p:cNvSpPr>
          <p:nvPr>
            <p:custDataLst>
              <p:tags r:id="rId8"/>
            </p:custDataLst>
          </p:nvPr>
        </p:nvSpPr>
        <p:spPr>
          <a:xfrm>
            <a:off x="5978991" y="4040690"/>
            <a:ext cx="2458616" cy="9383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111748"/>
                </a:solidFill>
                <a:latin typeface="+mj-lt"/>
                <a:ea typeface="+mj-ea"/>
                <a:cs typeface="+mj-cs"/>
              </a:defRPr>
            </a:lvl1pPr>
          </a:lstStyle>
          <a:p>
            <a:r>
              <a:rPr lang="fr-CA" sz="3600" b="1" dirty="0" smtClean="0"/>
              <a:t>Photo</a:t>
            </a:r>
            <a:endParaRPr lang="fr-CA" sz="3600" b="1" dirty="0"/>
          </a:p>
        </p:txBody>
      </p:sp>
      <p:pic>
        <p:nvPicPr>
          <p:cNvPr id="9" name="Picture 2" descr="http://www.cpa.ednet.ns.ca/wp-content/uploads/2013/10/Camera.jpg"/>
          <p:cNvPicPr>
            <a:picLocks noChangeAspect="1" noChangeArrowheads="1"/>
          </p:cNvPicPr>
          <p:nvPr>
            <p:custDataLst>
              <p:tags r:id="rId9"/>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4285" y="4833876"/>
            <a:ext cx="1512168" cy="146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2803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6"/>
          <p:cNvSpPr>
            <a:spLocks noGrp="1" noChangeArrowheads="1"/>
          </p:cNvSpPr>
          <p:nvPr>
            <p:ph type="title"/>
            <p:custDataLst>
              <p:tags r:id="rId1"/>
            </p:custDataLst>
          </p:nvPr>
        </p:nvSpPr>
        <p:spPr>
          <a:xfrm>
            <a:off x="1115616" y="1052736"/>
            <a:ext cx="4320480" cy="4807040"/>
          </a:xfrm>
        </p:spPr>
        <p:txBody>
          <a:bodyPr>
            <a:normAutofit/>
          </a:bodyPr>
          <a:lstStyle/>
          <a:p>
            <a:pPr algn="ctr" eaLnBrk="1" hangingPunct="1"/>
            <a:r>
              <a:rPr lang="fr-FR" sz="3100" b="0" dirty="0" smtClean="0">
                <a:latin typeface="+mn-lt"/>
              </a:rPr>
              <a:t>En travaillant </a:t>
            </a:r>
            <a:br>
              <a:rPr lang="fr-FR" sz="3100" b="0" dirty="0" smtClean="0">
                <a:latin typeface="+mn-lt"/>
              </a:rPr>
            </a:br>
            <a:r>
              <a:rPr lang="fr-FR" sz="3100" b="0" dirty="0" smtClean="0">
                <a:latin typeface="+mn-lt"/>
              </a:rPr>
              <a:t>tous ensemble</a:t>
            </a:r>
            <a:r>
              <a:rPr lang="fr-FR" sz="3100" dirty="0" smtClean="0">
                <a:latin typeface="+mn-lt"/>
              </a:rPr>
              <a:t> </a:t>
            </a:r>
            <a:br>
              <a:rPr lang="fr-FR" sz="3100" dirty="0" smtClean="0">
                <a:latin typeface="+mn-lt"/>
              </a:rPr>
            </a:br>
            <a:r>
              <a:rPr lang="fr-FR" sz="3100" b="0" dirty="0" smtClean="0">
                <a:latin typeface="+mn-lt"/>
              </a:rPr>
              <a:t>à la prévention, </a:t>
            </a:r>
            <a:br>
              <a:rPr lang="fr-FR" sz="3100" b="0" dirty="0" smtClean="0">
                <a:latin typeface="+mn-lt"/>
              </a:rPr>
            </a:br>
            <a:r>
              <a:rPr lang="fr-FR" sz="3100" b="0" dirty="0" smtClean="0">
                <a:latin typeface="+mn-lt"/>
              </a:rPr>
              <a:t>souhaitons qu’un </a:t>
            </a:r>
            <a:br>
              <a:rPr lang="fr-FR" sz="3100" b="0" dirty="0" smtClean="0">
                <a:latin typeface="+mn-lt"/>
              </a:rPr>
            </a:br>
            <a:r>
              <a:rPr lang="fr-FR" sz="3100" b="0" dirty="0" smtClean="0">
                <a:latin typeface="+mn-lt"/>
              </a:rPr>
              <a:t>jour nos enfants vivent une enfance en sécurité et sans violence.</a:t>
            </a:r>
            <a:endParaRPr lang="fr-FR" sz="5700" dirty="0" smtClean="0">
              <a:latin typeface="Comic Sans MS" pitchFamily="66" charset="0"/>
            </a:endParaRPr>
          </a:p>
        </p:txBody>
      </p:sp>
      <p:pic>
        <p:nvPicPr>
          <p:cNvPr id="6" name="Imag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64696" y="1484784"/>
            <a:ext cx="3672408" cy="3672408"/>
          </a:xfrm>
          <a:prstGeom prst="rect">
            <a:avLst/>
          </a:prstGeom>
        </p:spPr>
      </p:pic>
    </p:spTree>
    <p:extLst>
      <p:ext uri="{BB962C8B-B14F-4D97-AF65-F5344CB8AC3E}">
        <p14:creationId xmlns:p14="http://schemas.microsoft.com/office/powerpoint/2010/main" val="547747411"/>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custDataLst>
              <p:tags r:id="rId1"/>
            </p:custDataLst>
          </p:nvPr>
        </p:nvSpPr>
        <p:spPr/>
        <p:txBody>
          <a:bodyPr/>
          <a:lstStyle/>
          <a:p>
            <a:endParaRPr lang="fr-CA" dirty="0" smtClean="0"/>
          </a:p>
          <a:p>
            <a:endParaRPr lang="fr-CA" dirty="0" smtClean="0"/>
          </a:p>
        </p:txBody>
      </p:sp>
      <p:pic>
        <p:nvPicPr>
          <p:cNvPr id="8" name="Image 7" descr="affiche pouvoir.jpg"/>
          <p:cNvPicPr>
            <a:picLocks noChangeAspect="1"/>
          </p:cNvPicPr>
          <p:nvPr>
            <p:custDataLst>
              <p:tags r:id="rId2"/>
            </p:custDataLst>
          </p:nvPr>
        </p:nvPicPr>
        <p:blipFill>
          <a:blip r:embed="rId6" cstate="print"/>
          <a:stretch>
            <a:fillRect/>
          </a:stretch>
        </p:blipFill>
        <p:spPr>
          <a:xfrm>
            <a:off x="1238249" y="1042483"/>
            <a:ext cx="7776864" cy="5498294"/>
          </a:xfrm>
          <a:prstGeom prst="rect">
            <a:avLst/>
          </a:prstGeom>
        </p:spPr>
      </p:pic>
      <p:pic>
        <p:nvPicPr>
          <p:cNvPr id="7" name="Image 6" descr="Espace Mauricie coul.jpg"/>
          <p:cNvPicPr>
            <a:picLocks noChangeAspect="1"/>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971600" y="5877272"/>
            <a:ext cx="1512168" cy="686461"/>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15616" y="704088"/>
            <a:ext cx="7848872" cy="1428768"/>
          </a:xfrm>
        </p:spPr>
        <p:txBody>
          <a:bodyPr>
            <a:normAutofit/>
          </a:bodyPr>
          <a:lstStyle/>
          <a:p>
            <a:pPr algn="ctr"/>
            <a:r>
              <a:rPr lang="fr-CA" b="1" dirty="0" smtClean="0"/>
              <a:t>Le pouvoir est une responsabilité</a:t>
            </a:r>
            <a:endParaRPr lang="fr-CA" b="1" dirty="0"/>
          </a:p>
        </p:txBody>
      </p:sp>
      <p:sp>
        <p:nvSpPr>
          <p:cNvPr id="3" name="Espace réservé du contenu 2"/>
          <p:cNvSpPr>
            <a:spLocks noGrp="1"/>
          </p:cNvSpPr>
          <p:nvPr>
            <p:ph idx="1"/>
            <p:custDataLst>
              <p:tags r:id="rId2"/>
            </p:custDataLst>
          </p:nvPr>
        </p:nvSpPr>
        <p:spPr>
          <a:xfrm>
            <a:off x="1115616" y="2996952"/>
            <a:ext cx="8028384" cy="3327648"/>
          </a:xfrm>
        </p:spPr>
        <p:txBody>
          <a:bodyPr/>
          <a:lstStyle/>
          <a:p>
            <a:pPr>
              <a:buBlip>
                <a:blip r:embed="rId5"/>
              </a:buBlip>
            </a:pPr>
            <a:r>
              <a:rPr lang="fr-CA" sz="2800" dirty="0" smtClean="0"/>
              <a:t> Réfère </a:t>
            </a:r>
            <a:r>
              <a:rPr lang="fr-CA" sz="2800" dirty="0"/>
              <a:t>à</a:t>
            </a:r>
            <a:r>
              <a:rPr lang="fr-CA" sz="2800" dirty="0" smtClean="0"/>
              <a:t> l’éducation</a:t>
            </a:r>
          </a:p>
          <a:p>
            <a:pPr>
              <a:buBlip>
                <a:blip r:embed="rId5"/>
              </a:buBlip>
            </a:pPr>
            <a:endParaRPr lang="fr-CA" sz="2800" dirty="0" smtClean="0"/>
          </a:p>
          <a:p>
            <a:pPr>
              <a:buBlip>
                <a:blip r:embed="rId5"/>
              </a:buBlip>
              <a:tabLst>
                <a:tab pos="352425" algn="l"/>
              </a:tabLst>
            </a:pPr>
            <a:r>
              <a:rPr lang="fr-CA" sz="2800" dirty="0" smtClean="0"/>
              <a:t> Devient un problème lorsqu’utilisé au détriment de 	l’enfant</a:t>
            </a:r>
          </a:p>
          <a:p>
            <a:endParaRPr lang="fr-CA" dirty="0"/>
          </a:p>
        </p:txBody>
      </p:sp>
    </p:spTree>
    <p:extLst>
      <p:ext uri="{BB962C8B-B14F-4D97-AF65-F5344CB8AC3E}">
        <p14:creationId xmlns:p14="http://schemas.microsoft.com/office/powerpoint/2010/main" val="2618871374"/>
      </p:ext>
    </p:extLst>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212812" y="620688"/>
            <a:ext cx="7632848" cy="1143000"/>
          </a:xfrm>
        </p:spPr>
        <p:txBody>
          <a:bodyPr>
            <a:normAutofit/>
          </a:bodyPr>
          <a:lstStyle/>
          <a:p>
            <a:pPr algn="ctr"/>
            <a:r>
              <a:rPr lang="fr-CA" b="1" dirty="0" smtClean="0"/>
              <a:t>Facteurs de vulnérabilité</a:t>
            </a:r>
            <a:endParaRPr lang="fr-CA" b="1" dirty="0"/>
          </a:p>
        </p:txBody>
      </p:sp>
      <p:sp>
        <p:nvSpPr>
          <p:cNvPr id="3" name="Espace réservé du contenu 2"/>
          <p:cNvSpPr>
            <a:spLocks noGrp="1"/>
          </p:cNvSpPr>
          <p:nvPr>
            <p:ph sz="half" idx="2"/>
            <p:custDataLst>
              <p:tags r:id="rId2"/>
            </p:custDataLst>
          </p:nvPr>
        </p:nvSpPr>
        <p:spPr>
          <a:xfrm>
            <a:off x="1860884" y="3600147"/>
            <a:ext cx="6023484" cy="2277125"/>
          </a:xfrm>
        </p:spPr>
        <p:txBody>
          <a:bodyPr>
            <a:normAutofit fontScale="85000" lnSpcReduction="20000"/>
          </a:bodyPr>
          <a:lstStyle/>
          <a:p>
            <a:pPr marL="514350" indent="-514350">
              <a:buNone/>
            </a:pPr>
            <a:endParaRPr lang="fr-CA" dirty="0" smtClean="0"/>
          </a:p>
          <a:p>
            <a:pPr marL="514350" indent="-514350">
              <a:buFont typeface="+mj-lt"/>
              <a:buAutoNum type="arabicPeriod"/>
            </a:pPr>
            <a:r>
              <a:rPr lang="fr-CA" dirty="0" smtClean="0"/>
              <a:t>Le manque d’information</a:t>
            </a:r>
          </a:p>
          <a:p>
            <a:pPr marL="514350" indent="-514350">
              <a:buFont typeface="+mj-lt"/>
              <a:buAutoNum type="arabicPeriod"/>
            </a:pPr>
            <a:endParaRPr lang="fr-CA" dirty="0" smtClean="0"/>
          </a:p>
          <a:p>
            <a:pPr marL="514350" indent="-514350">
              <a:buFont typeface="+mj-lt"/>
              <a:buAutoNum type="arabicPeriod"/>
            </a:pPr>
            <a:r>
              <a:rPr lang="fr-CA" dirty="0" smtClean="0"/>
              <a:t>La dépendance vis-à-vis des adultes</a:t>
            </a:r>
          </a:p>
          <a:p>
            <a:pPr marL="514350" indent="-514350">
              <a:buFont typeface="+mj-lt"/>
              <a:buAutoNum type="arabicPeriod"/>
            </a:pPr>
            <a:endParaRPr lang="fr-CA" dirty="0" smtClean="0"/>
          </a:p>
          <a:p>
            <a:pPr marL="514350" indent="-514350">
              <a:buFont typeface="+mj-lt"/>
              <a:buAutoNum type="arabicPeriod"/>
            </a:pPr>
            <a:r>
              <a:rPr lang="fr-CA" dirty="0" smtClean="0"/>
              <a:t>L’isolement social</a:t>
            </a:r>
          </a:p>
          <a:p>
            <a:pPr marL="514350" indent="-514350">
              <a:buFont typeface="+mj-lt"/>
              <a:buAutoNum type="arabicPeriod"/>
            </a:pPr>
            <a:endParaRPr lang="fr-CA" dirty="0" smtClean="0"/>
          </a:p>
          <a:p>
            <a:pPr marL="514350" indent="-514350">
              <a:buFont typeface="+mj-lt"/>
              <a:buAutoNum type="arabicPeriod"/>
            </a:pPr>
            <a:endParaRPr lang="fr-CA" dirty="0" smtClean="0"/>
          </a:p>
        </p:txBody>
      </p:sp>
      <p:sp>
        <p:nvSpPr>
          <p:cNvPr id="5" name="ZoneTexte 4"/>
          <p:cNvSpPr txBox="1"/>
          <p:nvPr>
            <p:custDataLst>
              <p:tags r:id="rId3"/>
            </p:custDataLst>
          </p:nvPr>
        </p:nvSpPr>
        <p:spPr>
          <a:xfrm>
            <a:off x="1454496" y="2204864"/>
            <a:ext cx="7149480" cy="954107"/>
          </a:xfrm>
          <a:prstGeom prst="rect">
            <a:avLst/>
          </a:prstGeom>
          <a:noFill/>
        </p:spPr>
        <p:txBody>
          <a:bodyPr wrap="square" rtlCol="0">
            <a:spAutoFit/>
          </a:bodyPr>
          <a:lstStyle/>
          <a:p>
            <a:r>
              <a:rPr lang="fr-CA" sz="2800" dirty="0">
                <a:solidFill>
                  <a:srgbClr val="002060"/>
                </a:solidFill>
              </a:rPr>
              <a:t>Qu’est-ce qui rend les enfants vulnérables aux agressions?</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ox(in)">
                                      <p:cBhvr>
                                        <p:cTn id="13" dur="500"/>
                                        <p:tgtEl>
                                          <p:spTgt spid="3">
                                            <p:txEl>
                                              <p:pRg st="5" end="5"/>
                                            </p:txEl>
                                          </p:spTgt>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ESPACE">
  <a:themeElements>
    <a:clrScheme name="ESPACE">
      <a:dk1>
        <a:sysClr val="windowText" lastClr="000000"/>
      </a:dk1>
      <a:lt1>
        <a:sysClr val="window" lastClr="FFFFFF"/>
      </a:lt1>
      <a:dk2>
        <a:srgbClr val="44546A"/>
      </a:dk2>
      <a:lt2>
        <a:srgbClr val="E7E6E6"/>
      </a:lt2>
      <a:accent1>
        <a:srgbClr val="F29E1D"/>
      </a:accent1>
      <a:accent2>
        <a:srgbClr val="EB6206"/>
      </a:accent2>
      <a:accent3>
        <a:srgbClr val="00B8BA"/>
      </a:accent3>
      <a:accent4>
        <a:srgbClr val="007A78"/>
      </a:accent4>
      <a:accent5>
        <a:srgbClr val="CEC72B"/>
      </a:accent5>
      <a:accent6>
        <a:srgbClr val="AEA40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3.potx" id="{313A7930-C4B3-41D6-A4EF-501BA019FE05}" vid="{D6650D82-A5DE-459B-876C-0EC14D217D20}"/>
    </a:ext>
  </a:extLst>
</a:theme>
</file>

<file path=ppt/theme/theme2.xml><?xml version="1.0" encoding="utf-8"?>
<a:theme xmlns:a="http://schemas.openxmlformats.org/drawingml/2006/main" name="1_ThèmeESPACE">
  <a:themeElements>
    <a:clrScheme name="ESPACE">
      <a:dk1>
        <a:sysClr val="windowText" lastClr="000000"/>
      </a:dk1>
      <a:lt1>
        <a:sysClr val="window" lastClr="FFFFFF"/>
      </a:lt1>
      <a:dk2>
        <a:srgbClr val="44546A"/>
      </a:dk2>
      <a:lt2>
        <a:srgbClr val="E7E6E6"/>
      </a:lt2>
      <a:accent1>
        <a:srgbClr val="F29E1D"/>
      </a:accent1>
      <a:accent2>
        <a:srgbClr val="EB6206"/>
      </a:accent2>
      <a:accent3>
        <a:srgbClr val="00B8BA"/>
      </a:accent3>
      <a:accent4>
        <a:srgbClr val="007A78"/>
      </a:accent4>
      <a:accent5>
        <a:srgbClr val="CEC72B"/>
      </a:accent5>
      <a:accent6>
        <a:srgbClr val="AEA40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ACE Mauricie.potx" id="{C5AFE964-74E4-41CD-A6B3-7A2FE5832EC0}" vid="{75C7A57E-9128-4403-853E-620BAAD371AE}"/>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ESPACE Mauricie</Template>
  <TotalTime>40887</TotalTime>
  <Words>3694</Words>
  <Application>Microsoft Office PowerPoint</Application>
  <PresentationFormat>Affichage à l'écran (4:3)</PresentationFormat>
  <Paragraphs>1075</Paragraphs>
  <Slides>69</Slides>
  <Notes>69</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69</vt:i4>
      </vt:variant>
    </vt:vector>
  </HeadingPairs>
  <TitlesOfParts>
    <vt:vector size="80" baseType="lpstr">
      <vt:lpstr>Arial</vt:lpstr>
      <vt:lpstr>Calibri</vt:lpstr>
      <vt:lpstr>Calibri Light</vt:lpstr>
      <vt:lpstr>Comic Sans MS</vt:lpstr>
      <vt:lpstr>Courier New</vt:lpstr>
      <vt:lpstr>Webdings</vt:lpstr>
      <vt:lpstr>Wingdings</vt:lpstr>
      <vt:lpstr>Wingdings 2</vt:lpstr>
      <vt:lpstr>ThèmeESPACE</vt:lpstr>
      <vt:lpstr>1_ThèmeESPACE</vt:lpstr>
      <vt:lpstr>Clip</vt:lpstr>
      <vt:lpstr>Présentation PowerPoint</vt:lpstr>
      <vt:lpstr>Documents du ROEQ</vt:lpstr>
      <vt:lpstr>Plan de l’atelier</vt:lpstr>
      <vt:lpstr>Programme ESPACE</vt:lpstr>
      <vt:lpstr>Prévention traditionnelle  versus Approche ESPACE</vt:lpstr>
      <vt:lpstr>Dynamique des abus  de pouvoir</vt:lpstr>
      <vt:lpstr>Présentation PowerPoint</vt:lpstr>
      <vt:lpstr>Le pouvoir est une responsabilité</vt:lpstr>
      <vt:lpstr>Facteurs de vulnérabilité</vt:lpstr>
      <vt:lpstr>Actions à favoriser…</vt:lpstr>
      <vt:lpstr>L’atelier des enfants</vt:lpstr>
      <vt:lpstr>Droits</vt:lpstr>
      <vt:lpstr>Stratégies</vt:lpstr>
      <vt:lpstr>Les rencontres individuelles</vt:lpstr>
      <vt:lpstr>Suite … atelier des enfants</vt:lpstr>
      <vt:lpstr>Présentation PowerPoint</vt:lpstr>
      <vt:lpstr>Jour 1: Les droits</vt:lpstr>
      <vt:lpstr>Jour 2:  Une attitude sécuritaire</vt:lpstr>
      <vt:lpstr>Jour 3: Le corps</vt:lpstr>
      <vt:lpstr>Présentation PowerPoint</vt:lpstr>
      <vt:lpstr>Déroulement</vt:lpstr>
      <vt:lpstr>Mises en situation</vt:lpstr>
      <vt:lpstr>Présentation PowerPoint</vt:lpstr>
      <vt:lpstr>Questionnaire</vt:lpstr>
      <vt:lpstr>Question 1</vt:lpstr>
      <vt:lpstr>L’intimidation</vt:lpstr>
      <vt:lpstr>Question 2</vt:lpstr>
      <vt:lpstr>Exposition à la  violence conjugale</vt:lpstr>
      <vt:lpstr>Question 3</vt:lpstr>
      <vt:lpstr>Négligence</vt:lpstr>
      <vt:lpstr>Question 4</vt:lpstr>
      <vt:lpstr>Définition de la  violence sexuelle</vt:lpstr>
      <vt:lpstr>Question 4</vt:lpstr>
      <vt:lpstr>Une petite histoire…</vt:lpstr>
      <vt:lpstr>…Une petite histoire…</vt:lpstr>
      <vt:lpstr>Question 5</vt:lpstr>
      <vt:lpstr>Question 6</vt:lpstr>
      <vt:lpstr>Violence verbale</vt:lpstr>
      <vt:lpstr>Violence psychologique</vt:lpstr>
      <vt:lpstr>Question 7</vt:lpstr>
      <vt:lpstr>Violence physique</vt:lpstr>
      <vt:lpstr>Pour nous aider lors de situations stressantes</vt:lpstr>
      <vt:lpstr>Lorsque la situation  nous dépasse…</vt:lpstr>
      <vt:lpstr>Pause</vt:lpstr>
      <vt:lpstr>PRÉVENTION  AU QUOTIDIEN</vt:lpstr>
      <vt:lpstr>Information constructive  et rassurante</vt:lpstr>
      <vt:lpstr>Faire de la prévention ce n’est pas seulement parler de violence…</vt:lpstr>
      <vt:lpstr>Renforcer les enfants, c’est…</vt:lpstr>
      <vt:lpstr> Discipline positive </vt:lpstr>
      <vt:lpstr>Les 5 « C »</vt:lpstr>
      <vt:lpstr>Souligner  les bons comportements</vt:lpstr>
      <vt:lpstr> </vt:lpstr>
      <vt:lpstr>Présentation PowerPoint</vt:lpstr>
      <vt:lpstr>Pistes pour vérifier  si un enfant est victime  de violence</vt:lpstr>
      <vt:lpstr>Présentation PowerPoint</vt:lpstr>
      <vt:lpstr>Réactions de l’enfant  dépendent de…</vt:lpstr>
      <vt:lpstr>Quels sont les changements de comportement qu’un enfant peut vivre ...</vt:lpstr>
      <vt:lpstr>Garder le silence ou mentir</vt:lpstr>
      <vt:lpstr>Vérifier nos doutes</vt:lpstr>
      <vt:lpstr>Pièce Karine</vt:lpstr>
      <vt:lpstr>Quand l’enfant se confie </vt:lpstr>
      <vt:lpstr>Présentation PowerPoint</vt:lpstr>
      <vt:lpstr>Loi sur la protection de la jeunesse</vt:lpstr>
      <vt:lpstr>Lors d’un signalement</vt:lpstr>
      <vt:lpstr>Présentation PowerPoint</vt:lpstr>
      <vt:lpstr>Vos ressources? </vt:lpstr>
      <vt:lpstr>Les adultes ont le pouvoir de changer les choses  </vt:lpstr>
      <vt:lpstr>Documentation</vt:lpstr>
      <vt:lpstr>En travaillant  tous ensemble  à la prévention,  souhaitons qu’un  jour nos enfants vivent une enfance en sécurité et sans violence.</vt:lpstr>
    </vt:vector>
  </TitlesOfParts>
  <Company>idem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Espace Mauricie</dc:title>
  <dc:creator>C. Larochelle</dc:creator>
  <cp:lastModifiedBy>Odette</cp:lastModifiedBy>
  <cp:revision>729</cp:revision>
  <dcterms:created xsi:type="dcterms:W3CDTF">2010-01-06T20:08:03Z</dcterms:created>
  <dcterms:modified xsi:type="dcterms:W3CDTF">2018-09-12T15:08:50Z</dcterms:modified>
</cp:coreProperties>
</file>