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19" r:id="rId4"/>
    <p:sldId id="258" r:id="rId5"/>
    <p:sldId id="320" r:id="rId6"/>
    <p:sldId id="282" r:id="rId7"/>
    <p:sldId id="260" r:id="rId8"/>
    <p:sldId id="317" r:id="rId9"/>
    <p:sldId id="313" r:id="rId10"/>
    <p:sldId id="325" r:id="rId11"/>
    <p:sldId id="322" r:id="rId12"/>
    <p:sldId id="324" r:id="rId13"/>
    <p:sldId id="321" r:id="rId14"/>
    <p:sldId id="267" r:id="rId15"/>
    <p:sldId id="269" r:id="rId16"/>
    <p:sldId id="277" r:id="rId17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5FA010"/>
    <a:srgbClr val="F9CB49"/>
    <a:srgbClr val="1A8080"/>
    <a:srgbClr val="0000FF"/>
    <a:srgbClr val="EA6C1E"/>
    <a:srgbClr val="FCE8AE"/>
    <a:srgbClr val="FAD672"/>
    <a:srgbClr val="C99607"/>
    <a:srgbClr val="EAA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675" y="1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/>
          <a:lstStyle>
            <a:lvl1pPr algn="r">
              <a:defRPr sz="1200"/>
            </a:lvl1pPr>
          </a:lstStyle>
          <a:p>
            <a:fld id="{73A0F7BB-F7D4-4BB3-BF23-9DD1DA2D00BF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379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675" y="8829379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 anchor="b"/>
          <a:lstStyle>
            <a:lvl1pPr algn="r">
              <a:defRPr sz="1200"/>
            </a:lvl1pPr>
          </a:lstStyle>
          <a:p>
            <a:fld id="{7FBCC794-3AE7-4257-8A72-21C3FA0BDA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0096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9FC7E6EE-CE03-4509-9C6A-5B7C85B5BC26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3" tIns="46582" rIns="93163" bIns="4658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53FB396D-B7DB-4CA8-8623-FF8C184EC63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959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546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156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963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323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0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888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382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217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11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94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756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06D1-2E3C-47A9-8899-9180BED0931C}" type="datetimeFigureOut">
              <a:rPr lang="fr-CA" smtClean="0"/>
              <a:pPr/>
              <a:t>2018-09-13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315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eBRZgrvcEH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eP9yZEWq8o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attitudes%20confidence.docx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facebook.com/espace.boisfran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66P5l8PznK8&amp;t=51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N5bGlYIQxo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osange 14"/>
          <p:cNvSpPr/>
          <p:nvPr/>
        </p:nvSpPr>
        <p:spPr>
          <a:xfrm>
            <a:off x="-900608" y="980728"/>
            <a:ext cx="3600000" cy="3636000"/>
          </a:xfrm>
          <a:prstGeom prst="diamond">
            <a:avLst/>
          </a:prstGeom>
          <a:solidFill>
            <a:srgbClr val="D1D1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Georgia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84" y="2348880"/>
            <a:ext cx="1199199" cy="107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Losange 27"/>
          <p:cNvSpPr>
            <a:spLocks noChangeAspect="1"/>
          </p:cNvSpPr>
          <p:nvPr/>
        </p:nvSpPr>
        <p:spPr>
          <a:xfrm rot="5400000">
            <a:off x="2593662" y="-1721454"/>
            <a:ext cx="9320228" cy="9107968"/>
          </a:xfrm>
          <a:prstGeom prst="diamond">
            <a:avLst/>
          </a:prstGeom>
          <a:gradFill>
            <a:gsLst>
              <a:gs pos="0">
                <a:srgbClr val="EA6C1E"/>
              </a:gs>
              <a:gs pos="30000">
                <a:schemeClr val="accent6">
                  <a:lumMod val="75000"/>
                </a:schemeClr>
              </a:gs>
              <a:gs pos="100000">
                <a:srgbClr val="FFB52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1" cap="small" dirty="0" smtClean="0">
              <a:solidFill>
                <a:srgbClr val="EA6C1E"/>
              </a:solidFill>
              <a:latin typeface="Georgia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923928" y="404664"/>
            <a:ext cx="5400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fr-CA" sz="32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fr-CA" sz="40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fr-CA" sz="2800" b="1" cap="small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La prévention, </a:t>
            </a:r>
          </a:p>
          <a:p>
            <a:pPr algn="ctr"/>
            <a:r>
              <a:rPr lang="fr-CA" sz="2800" b="1" cap="small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ça marche!</a:t>
            </a:r>
          </a:p>
          <a:p>
            <a:pPr algn="ctr"/>
            <a:endParaRPr lang="fr-CA" sz="24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fr-CA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fr-CA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endParaRPr lang="fr-CA" sz="24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fr-CA" sz="14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fr-CA" sz="1400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fr-CA" sz="1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Reproduction interdite </a:t>
            </a:r>
          </a:p>
          <a:p>
            <a:pPr algn="ctr"/>
            <a:r>
              <a:rPr lang="fr-CA" sz="1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sans autorisation</a:t>
            </a:r>
          </a:p>
          <a:p>
            <a:pPr algn="ctr"/>
            <a:endParaRPr lang="fr-CA" sz="28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endParaRPr lang="fr-CA" sz="20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4" name="Image 13" descr="1_cahier_dessus enfant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284984"/>
            <a:ext cx="3497560" cy="313861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1944216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2087724" y="69269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tx2"/>
                </a:solidFill>
                <a:latin typeface="Georgia" pitchFamily="18" charset="0"/>
                <a:hlinkClick r:id="rId4"/>
              </a:rPr>
              <a:t>Capsule</a:t>
            </a:r>
            <a:r>
              <a:rPr lang="fr-CA" sz="2000" b="1" dirty="0" smtClean="0">
                <a:solidFill>
                  <a:schemeClr val="tx2"/>
                </a:solidFill>
                <a:latin typeface="Georgia" pitchFamily="18" charset="0"/>
                <a:hlinkClick r:id="rId4"/>
              </a:rPr>
              <a:t> </a:t>
            </a:r>
            <a:endParaRPr lang="fr-CA" sz="20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619672" y="1700808"/>
            <a:ext cx="6336704" cy="4608512"/>
            <a:chOff x="108734630" y="107304691"/>
            <a:chExt cx="3173355" cy="250522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08734630" y="107304691"/>
              <a:ext cx="3173355" cy="2505221"/>
              <a:chOff x="107448440" y="106477084"/>
              <a:chExt cx="3173355" cy="2505221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80" t="16365" r="39583" b="31749"/>
              <a:stretch>
                <a:fillRect/>
              </a:stretch>
            </p:blipFill>
            <p:spPr bwMode="auto">
              <a:xfrm>
                <a:off x="107464539" y="106477084"/>
                <a:ext cx="3157256" cy="2041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71" t="15710" r="38663" b="31094"/>
              <a:stretch>
                <a:fillRect/>
              </a:stretch>
            </p:blipFill>
            <p:spPr bwMode="auto">
              <a:xfrm>
                <a:off x="107448440" y="106889207"/>
                <a:ext cx="3173355" cy="2093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9" t="16364" r="39267" b="72661"/>
            <a:stretch>
              <a:fillRect/>
            </a:stretch>
          </p:blipFill>
          <p:spPr bwMode="auto">
            <a:xfrm>
              <a:off x="108879519" y="107304691"/>
              <a:ext cx="2756122" cy="431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60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03648" y="43497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Description de l’atelier pour enfants</a:t>
            </a:r>
            <a:endParaRPr lang="fr-CA" sz="2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5" name="Rectangle 1027"/>
          <p:cNvSpPr>
            <a:spLocks noChangeArrowheads="1"/>
          </p:cNvSpPr>
          <p:nvPr/>
        </p:nvSpPr>
        <p:spPr bwMode="auto">
          <a:xfrm>
            <a:off x="1019237" y="1321184"/>
            <a:ext cx="821848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>
              <a:lnSpc>
                <a:spcPct val="150000"/>
              </a:lnSpc>
              <a:buClr>
                <a:schemeClr val="folHlink"/>
              </a:buClr>
              <a:buFontTx/>
              <a:buChar char="•"/>
              <a:defRPr/>
            </a:pPr>
            <a:endParaRPr lang="fr-CA" sz="2500" u="none" dirty="0">
              <a:latin typeface="Albertus" pitchFamily="34" charset="0"/>
            </a:endParaRPr>
          </a:p>
          <a:p>
            <a:pPr marL="363538" indent="-363538">
              <a:lnSpc>
                <a:spcPct val="150000"/>
              </a:lnSpc>
              <a:buClr>
                <a:schemeClr val="folHlink"/>
              </a:buClr>
              <a:defRPr/>
            </a:pPr>
            <a:endParaRPr lang="fr-CA" sz="2600" u="none" dirty="0">
              <a:latin typeface="Albertus" pitchFamily="34" charset="0"/>
            </a:endParaRPr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1171637" y="1473584"/>
            <a:ext cx="4912531" cy="274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Baskerville Old Face" pitchFamily="18" charset="0"/>
              <a:buChar char="•"/>
              <a:defRPr/>
            </a:pPr>
            <a:r>
              <a:rPr lang="fr-CA" sz="2400" u="none" dirty="0" smtClean="0">
                <a:solidFill>
                  <a:srgbClr val="002774"/>
                </a:solidFill>
                <a:latin typeface="Georgia" panose="02040502050405020303" pitchFamily="18" charset="0"/>
              </a:rPr>
              <a:t>L’</a:t>
            </a:r>
            <a:r>
              <a:rPr lang="fr-CA" sz="2400" dirty="0" smtClean="0">
                <a:solidFill>
                  <a:srgbClr val="002774"/>
                </a:solidFill>
                <a:latin typeface="Georgia" panose="02040502050405020303" pitchFamily="18" charset="0"/>
              </a:rPr>
              <a:t>atelier p</a:t>
            </a:r>
            <a:r>
              <a:rPr lang="fr-CA" sz="2400" u="none" dirty="0" smtClean="0">
                <a:solidFill>
                  <a:srgbClr val="002774"/>
                </a:solidFill>
                <a:latin typeface="Georgia" panose="02040502050405020303" pitchFamily="18" charset="0"/>
              </a:rPr>
              <a:t>réscolaire</a:t>
            </a:r>
          </a:p>
          <a:p>
            <a:pPr marL="820738" lvl="1" indent="-36353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Baskerville Old Face" pitchFamily="18" charset="0"/>
              <a:buChar char="•"/>
              <a:defRPr/>
            </a:pPr>
            <a:r>
              <a:rPr lang="fr-CA" sz="2400" dirty="0" smtClean="0">
                <a:solidFill>
                  <a:srgbClr val="002774"/>
                </a:solidFill>
                <a:latin typeface="Georgia" panose="02040502050405020303" pitchFamily="18" charset="0"/>
              </a:rPr>
              <a:t>Jour 1</a:t>
            </a:r>
          </a:p>
          <a:p>
            <a:pPr marL="820738" lvl="1" indent="-36353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Baskerville Old Face" pitchFamily="18" charset="0"/>
              <a:buChar char="•"/>
              <a:defRPr/>
            </a:pPr>
            <a:r>
              <a:rPr lang="fr-CA" sz="2400" u="none" dirty="0" smtClean="0">
                <a:solidFill>
                  <a:srgbClr val="002774"/>
                </a:solidFill>
                <a:latin typeface="Georgia" panose="02040502050405020303" pitchFamily="18" charset="0"/>
              </a:rPr>
              <a:t>Jour 2</a:t>
            </a:r>
          </a:p>
          <a:p>
            <a:pPr marL="820738" lvl="1" indent="-36353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Baskerville Old Face" pitchFamily="18" charset="0"/>
              <a:buChar char="•"/>
              <a:defRPr/>
            </a:pPr>
            <a:r>
              <a:rPr lang="fr-CA" sz="2400" dirty="0" smtClean="0">
                <a:solidFill>
                  <a:srgbClr val="002774"/>
                </a:solidFill>
                <a:latin typeface="Georgia" panose="02040502050405020303" pitchFamily="18" charset="0"/>
              </a:rPr>
              <a:t>Jour3</a:t>
            </a:r>
            <a:endParaRPr lang="fr-CA" sz="2400" u="none" dirty="0">
              <a:solidFill>
                <a:srgbClr val="002774"/>
              </a:solidFill>
              <a:latin typeface="Georgia" panose="02040502050405020303" pitchFamily="18" charset="0"/>
            </a:endParaRPr>
          </a:p>
          <a:p>
            <a:pPr marL="363538" indent="-363538">
              <a:lnSpc>
                <a:spcPct val="150000"/>
              </a:lnSpc>
              <a:buClr>
                <a:schemeClr val="folHlink"/>
              </a:buClr>
              <a:buFontTx/>
              <a:buChar char="•"/>
              <a:defRPr/>
            </a:pPr>
            <a:endParaRPr lang="fr-CA" sz="2500" u="none" dirty="0">
              <a:latin typeface="Albertus" pitchFamily="34" charset="0"/>
            </a:endParaRPr>
          </a:p>
          <a:p>
            <a:pPr marL="363538" indent="-363538">
              <a:lnSpc>
                <a:spcPct val="150000"/>
              </a:lnSpc>
              <a:buClr>
                <a:schemeClr val="folHlink"/>
              </a:buClr>
              <a:defRPr/>
            </a:pPr>
            <a:endParaRPr lang="fr-CA" sz="2600" u="none" dirty="0">
              <a:latin typeface="Albertus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34952"/>
            <a:ext cx="3150465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6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1400" b="1" cap="small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7844" y="2257669"/>
            <a:ext cx="5526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rgbClr val="002060"/>
                </a:solidFill>
                <a:latin typeface="Georgia" panose="02040502050405020303" pitchFamily="18" charset="0"/>
              </a:rPr>
              <a:t>Dans ses relations </a:t>
            </a:r>
            <a: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interpersonnelles</a:t>
            </a:r>
            <a:b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fr-CA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fr-CA" sz="2000" dirty="0">
                <a:solidFill>
                  <a:srgbClr val="002060"/>
                </a:solidFill>
                <a:latin typeface="Georgia" panose="02040502050405020303" pitchFamily="18" charset="0"/>
              </a:rPr>
              <a:t>Au niveau physique</a:t>
            </a:r>
          </a:p>
          <a:p>
            <a: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Au </a:t>
            </a:r>
            <a:r>
              <a:rPr lang="fr-CA" sz="2000" dirty="0">
                <a:solidFill>
                  <a:srgbClr val="002060"/>
                </a:solidFill>
                <a:latin typeface="Georgia" panose="02040502050405020303" pitchFamily="18" charset="0"/>
              </a:rPr>
              <a:t>niveau émotionnel</a:t>
            </a:r>
          </a:p>
          <a:p>
            <a: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Dans </a:t>
            </a:r>
            <a:r>
              <a:rPr lang="fr-CA" sz="2000" dirty="0">
                <a:solidFill>
                  <a:srgbClr val="002060"/>
                </a:solidFill>
                <a:latin typeface="Georgia" panose="02040502050405020303" pitchFamily="18" charset="0"/>
              </a:rPr>
              <a:t>ses activités et habitudes</a:t>
            </a:r>
          </a:p>
          <a:p>
            <a: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Dans </a:t>
            </a:r>
            <a:r>
              <a:rPr lang="fr-CA" sz="2000" dirty="0">
                <a:solidFill>
                  <a:srgbClr val="002060"/>
                </a:solidFill>
                <a:latin typeface="Georgia" panose="02040502050405020303" pitchFamily="18" charset="0"/>
              </a:rPr>
              <a:t>des comportements </a:t>
            </a:r>
            <a:r>
              <a:rPr lang="fr-CA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autodestructeurs</a:t>
            </a:r>
            <a:endParaRPr lang="fr-CA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947595" y="2303040"/>
            <a:ext cx="310622" cy="33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955760" y="4103240"/>
            <a:ext cx="310622" cy="33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947595" y="2863874"/>
            <a:ext cx="296145" cy="3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973851" y="4736082"/>
            <a:ext cx="296145" cy="3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935815" y="3494486"/>
            <a:ext cx="334181" cy="43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19237" y="1660275"/>
            <a:ext cx="5740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Les facteurs de stress</a:t>
            </a:r>
            <a:endParaRPr lang="fr-CA" sz="2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75656" y="37940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Pistes pour vérifier si </a:t>
            </a:r>
            <a:r>
              <a:rPr lang="fr-CA" sz="2400" b="1" dirty="0" err="1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un-e</a:t>
            </a:r>
            <a:r>
              <a:rPr lang="fr-CA" sz="2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 enfant est victime de violence</a:t>
            </a:r>
            <a:endParaRPr lang="fr-CA" sz="2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1400" b="1" cap="small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691680" y="1462532"/>
            <a:ext cx="6192688" cy="5062812"/>
            <a:chOff x="107448440" y="106477084"/>
            <a:chExt cx="3173355" cy="250522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0" t="16365" r="39583" b="31749"/>
            <a:stretch>
              <a:fillRect/>
            </a:stretch>
          </p:blipFill>
          <p:spPr bwMode="auto">
            <a:xfrm>
              <a:off x="107464539" y="106477084"/>
              <a:ext cx="3157256" cy="204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1" t="15710" r="38663" b="31094"/>
            <a:stretch>
              <a:fillRect/>
            </a:stretch>
          </p:blipFill>
          <p:spPr bwMode="auto">
            <a:xfrm>
              <a:off x="107448440" y="106889207"/>
              <a:ext cx="3173355" cy="2093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2287844" y="807095"/>
            <a:ext cx="5740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  <a:hlinkClick r:id="rId6"/>
              </a:rPr>
              <a:t>Capsule</a:t>
            </a:r>
            <a:endParaRPr lang="fr-CA" sz="2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75656" y="37940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Quand l’enfant se confie à vous</a:t>
            </a:r>
            <a:endParaRPr lang="fr-CA" sz="2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77126" y="5445224"/>
            <a:ext cx="710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fr-CA" sz="20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5" name="Rectangle 1027"/>
          <p:cNvSpPr>
            <a:spLocks noChangeArrowheads="1"/>
          </p:cNvSpPr>
          <p:nvPr/>
        </p:nvSpPr>
        <p:spPr bwMode="auto">
          <a:xfrm>
            <a:off x="1019237" y="1321184"/>
            <a:ext cx="821848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Baskerville Old Face" pitchFamily="18" charset="0"/>
              <a:buChar char="•"/>
              <a:defRPr/>
            </a:pPr>
            <a:r>
              <a:rPr lang="fr-CA" sz="2400" u="none" dirty="0">
                <a:solidFill>
                  <a:srgbClr val="002774"/>
                </a:solidFill>
                <a:latin typeface="Georgia" panose="02040502050405020303" pitchFamily="18" charset="0"/>
              </a:rPr>
              <a:t>Restez calme et parler dans un endroit tranquille;</a:t>
            </a:r>
          </a:p>
          <a:p>
            <a:pPr marL="363538" indent="-363538">
              <a:buClr>
                <a:schemeClr val="accent2">
                  <a:lumMod val="75000"/>
                </a:schemeClr>
              </a:buClr>
              <a:buFont typeface="Baskerville Old Face" pitchFamily="18" charset="0"/>
              <a:buChar char="•"/>
              <a:defRPr/>
            </a:pPr>
            <a:r>
              <a:rPr lang="fr-CA" sz="2400" u="none" dirty="0">
                <a:solidFill>
                  <a:srgbClr val="002774"/>
                </a:solidFill>
                <a:latin typeface="Georgia" panose="02040502050405020303" pitchFamily="18" charset="0"/>
              </a:rPr>
              <a:t>Lui dire qu’il est courageux et qu’il fait bien de demander de l’aide;</a:t>
            </a:r>
          </a:p>
          <a:p>
            <a:pPr marL="363538" indent="-36353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Baskerville Old Face" pitchFamily="18" charset="0"/>
              <a:buChar char="•"/>
              <a:defRPr/>
            </a:pPr>
            <a:r>
              <a:rPr lang="fr-CA" sz="2400" u="none" dirty="0">
                <a:solidFill>
                  <a:srgbClr val="002774"/>
                </a:solidFill>
                <a:latin typeface="Georgia" panose="02040502050405020303" pitchFamily="18" charset="0"/>
              </a:rPr>
              <a:t>Écouter et croire l’enfant;</a:t>
            </a:r>
          </a:p>
          <a:p>
            <a:pPr marL="363538" indent="-36353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Baskerville Old Face" pitchFamily="18" charset="0"/>
              <a:buChar char="•"/>
              <a:defRPr/>
            </a:pPr>
            <a:r>
              <a:rPr lang="fr-CA" sz="2400" u="none" dirty="0">
                <a:solidFill>
                  <a:srgbClr val="002774"/>
                </a:solidFill>
                <a:latin typeface="Georgia" panose="02040502050405020303" pitchFamily="18" charset="0"/>
              </a:rPr>
              <a:t>Utiliser le même langage;</a:t>
            </a:r>
          </a:p>
          <a:p>
            <a:pPr marL="363538" indent="-363538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Baskerville Old Face" pitchFamily="18" charset="0"/>
              <a:buChar char="•"/>
              <a:defRPr/>
            </a:pPr>
            <a:r>
              <a:rPr lang="fr-CA" sz="2400" u="none" dirty="0">
                <a:solidFill>
                  <a:srgbClr val="002774"/>
                </a:solidFill>
                <a:latin typeface="Georgia" panose="02040502050405020303" pitchFamily="18" charset="0"/>
              </a:rPr>
              <a:t>Ne pas faire de promesses;</a:t>
            </a:r>
          </a:p>
          <a:p>
            <a:pPr marL="363538" indent="-363538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Baskerville Old Face" pitchFamily="18" charset="0"/>
              <a:buChar char="•"/>
              <a:defRPr/>
            </a:pPr>
            <a:r>
              <a:rPr lang="fr-CA" sz="2400" u="none" dirty="0">
                <a:solidFill>
                  <a:srgbClr val="002774"/>
                </a:solidFill>
                <a:latin typeface="Georgia" panose="02040502050405020303" pitchFamily="18" charset="0"/>
              </a:rPr>
              <a:t>Mettre au courant l’enfant des actions que vous allez entreprendre;</a:t>
            </a:r>
          </a:p>
          <a:p>
            <a:pPr marL="363538" indent="-363538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Baskerville Old Face" pitchFamily="18" charset="0"/>
              <a:buChar char="•"/>
              <a:defRPr/>
            </a:pPr>
            <a:r>
              <a:rPr lang="fr-CA" sz="2400" u="none" dirty="0">
                <a:solidFill>
                  <a:srgbClr val="002774"/>
                </a:solidFill>
                <a:latin typeface="Georgia" panose="02040502050405020303" pitchFamily="18" charset="0"/>
              </a:rPr>
              <a:t>Faire comprendre à l’enfant l’importance de demander de l’aide(signalement si nécessaire).</a:t>
            </a:r>
          </a:p>
          <a:p>
            <a:pPr marL="363538" indent="-363538">
              <a:lnSpc>
                <a:spcPct val="150000"/>
              </a:lnSpc>
              <a:buClr>
                <a:schemeClr val="folHlink"/>
              </a:buClr>
              <a:buFontTx/>
              <a:buChar char="•"/>
              <a:defRPr/>
            </a:pPr>
            <a:endParaRPr lang="fr-CA" sz="2500" u="none" dirty="0">
              <a:latin typeface="Albertus" pitchFamily="34" charset="0"/>
            </a:endParaRPr>
          </a:p>
          <a:p>
            <a:pPr marL="363538" indent="-363538">
              <a:lnSpc>
                <a:spcPct val="150000"/>
              </a:lnSpc>
              <a:buClr>
                <a:schemeClr val="folHlink"/>
              </a:buClr>
              <a:defRPr/>
            </a:pPr>
            <a:endParaRPr lang="fr-CA" sz="2600" u="none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07904" y="240903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QUAND L’ENFANT SE CONFIE À VOUS</a:t>
            </a:r>
            <a:endParaRPr lang="fr-CA" sz="1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5400000">
            <a:off x="4644157" y="2348731"/>
            <a:ext cx="720080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16200000">
            <a:off x="4788172" y="620540"/>
            <a:ext cx="720082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>
            <a:hlinkClick r:id="rId5" action="ppaction://hlinkfile"/>
          </p:cNvPr>
          <p:cNvSpPr txBox="1"/>
          <p:nvPr/>
        </p:nvSpPr>
        <p:spPr>
          <a:xfrm>
            <a:off x="1403648" y="428190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Attitudes qui favorisent la confidence </a:t>
            </a:r>
            <a:endParaRPr lang="fr-CA" sz="2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1" name="Image 10" descr="Adulte_impress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836712"/>
            <a:ext cx="3744416" cy="24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907704" y="206084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rgbClr val="FFC000"/>
                </a:solidFill>
                <a:latin typeface="Georgia" pitchFamily="18" charset="0"/>
                <a:cs typeface="Arial" pitchFamily="34" charset="0"/>
              </a:rPr>
              <a:t>Merci d’être là! </a:t>
            </a:r>
            <a:endParaRPr lang="fr-CA" sz="3600" b="1" dirty="0">
              <a:solidFill>
                <a:srgbClr val="FFC00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692996" y="265806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cap="all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Commentaires et questions</a:t>
            </a:r>
            <a:endParaRPr lang="fr-CA" sz="1400" b="1" cap="all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91680" y="112474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Commentaires et questions</a:t>
            </a:r>
            <a:endParaRPr lang="fr-CA" sz="32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19672" y="5085184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fr-CA" sz="22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(819) 752-9711</a:t>
            </a:r>
            <a:br>
              <a:rPr lang="fr-CA" sz="22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</a:br>
            <a:r>
              <a:rPr lang="fr-CA" sz="22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  <a:hlinkClick r:id="rId4"/>
              </a:rPr>
              <a:t>www.facebook.com/espace.boisfrancs</a:t>
            </a:r>
            <a:r>
              <a:rPr lang="fr-CA" sz="22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CA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www.espacesansviolence.org</a:t>
            </a:r>
          </a:p>
          <a:p>
            <a:endParaRPr lang="fr-CA" sz="1400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endParaRPr lang="fr-CA" sz="1400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16521"/>
            <a:ext cx="40324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2060848"/>
            <a:ext cx="6678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74650">
              <a:buFont typeface="Wingdings"/>
              <a:buChar char=""/>
              <a:defRPr/>
            </a:pPr>
            <a:r>
              <a:rPr lang="fr-CA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Présentation de l’organisme.</a:t>
            </a:r>
          </a:p>
          <a:p>
            <a:pPr marL="374650" indent="-374650">
              <a:buFont typeface="Wingdings"/>
              <a:buChar char=""/>
              <a:defRPr/>
            </a:pPr>
            <a:r>
              <a:rPr lang="fr-CA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La violence, ça vient d’où?</a:t>
            </a:r>
          </a:p>
          <a:p>
            <a:pPr marL="374650" indent="-374650">
              <a:buFont typeface="Wingdings"/>
              <a:buChar char=""/>
              <a:defRPr/>
            </a:pPr>
            <a:r>
              <a:rPr lang="fr-CA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Comment prévenir la </a:t>
            </a:r>
            <a:r>
              <a:rPr lang="fr-CA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violence (3 facteurs)?</a:t>
            </a:r>
            <a:endParaRPr lang="fr-CA" sz="20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374650" indent="-374650">
              <a:buFont typeface="Wingdings"/>
              <a:buChar char=""/>
              <a:defRPr/>
            </a:pPr>
            <a:r>
              <a:rPr lang="fr-CA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Discipline positive</a:t>
            </a:r>
          </a:p>
          <a:p>
            <a:pPr marL="374650" indent="-374650">
              <a:buFont typeface="Wingdings"/>
              <a:buChar char=""/>
              <a:defRPr/>
            </a:pPr>
            <a:r>
              <a:rPr lang="fr-CA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Description des ateliers pour enfants</a:t>
            </a:r>
          </a:p>
          <a:p>
            <a:pPr marL="374650" indent="-374650">
              <a:buFont typeface="Wingdings"/>
              <a:buChar char=""/>
              <a:defRPr/>
            </a:pPr>
            <a:r>
              <a:rPr lang="fr-CA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Comment </a:t>
            </a:r>
            <a:r>
              <a:rPr lang="fr-CA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reconnaître un enfant victime de violence?</a:t>
            </a:r>
          </a:p>
          <a:p>
            <a:pPr marL="374650" indent="-374650">
              <a:buFont typeface="Wingdings"/>
              <a:buChar char=""/>
              <a:defRPr/>
            </a:pPr>
            <a:r>
              <a:rPr lang="fr-CA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Comment aider un enfant?</a:t>
            </a:r>
          </a:p>
          <a:p>
            <a:pPr marL="374650" indent="-374650">
              <a:buFont typeface="Wingdings"/>
              <a:buChar char=""/>
              <a:defRPr/>
            </a:pPr>
            <a:r>
              <a:rPr lang="fr-CA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Ressources du milieu et DPJ.</a:t>
            </a:r>
          </a:p>
          <a:p>
            <a:pPr marL="374650" indent="-374650">
              <a:buFont typeface="Wingdings"/>
              <a:buChar char=""/>
              <a:defRPr/>
            </a:pPr>
            <a:r>
              <a:rPr lang="fr-CA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Conclusion</a:t>
            </a:r>
            <a:r>
              <a:rPr lang="fr-CA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93078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Horaire </a:t>
            </a:r>
            <a:endParaRPr lang="fr-CA" sz="22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400" b="1" dirty="0" smtClean="0">
                <a:solidFill>
                  <a:srgbClr val="002774"/>
                </a:solidFill>
                <a:latin typeface="Georgia" panose="02040502050405020303" pitchFamily="18" charset="0"/>
                <a:hlinkClick r:id="rId2"/>
              </a:rPr>
              <a:t>Capsule</a:t>
            </a:r>
            <a:endParaRPr lang="fr-CA" sz="2400" b="1" dirty="0">
              <a:solidFill>
                <a:srgbClr val="002774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07704" y="1844824"/>
            <a:ext cx="5040560" cy="3744416"/>
            <a:chOff x="107706017" y="107121028"/>
            <a:chExt cx="3203620" cy="250522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8" t="15056" r="38663" b="33385"/>
            <a:stretch>
              <a:fillRect/>
            </a:stretch>
          </p:blipFill>
          <p:spPr bwMode="auto">
            <a:xfrm>
              <a:off x="107706017" y="107121028"/>
              <a:ext cx="3203620" cy="2028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1" t="15710" r="38663" b="31094"/>
            <a:stretch>
              <a:fillRect/>
            </a:stretch>
          </p:blipFill>
          <p:spPr bwMode="auto">
            <a:xfrm>
              <a:off x="107736282" y="107533151"/>
              <a:ext cx="3173355" cy="2093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279" y="3365762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" y="2828654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7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01" y="332656"/>
            <a:ext cx="3742479" cy="41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606694"/>
            <a:ext cx="1637441" cy="141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34" y="4653136"/>
            <a:ext cx="904706" cy="122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761431" cy="117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86" y="4653136"/>
            <a:ext cx="749908" cy="11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osange 28"/>
          <p:cNvSpPr/>
          <p:nvPr/>
        </p:nvSpPr>
        <p:spPr>
          <a:xfrm rot="16200000">
            <a:off x="5004048" y="773466"/>
            <a:ext cx="3600000" cy="3636000"/>
          </a:xfrm>
          <a:prstGeom prst="diamond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9000">
                <a:srgbClr val="CFCFCF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57150">
            <a:solidFill>
              <a:srgbClr val="F8B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Georgia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20072" y="2438450"/>
            <a:ext cx="3101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10 organismes </a:t>
            </a:r>
          </a:p>
          <a:p>
            <a:pPr algn="ctr"/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au Québec </a:t>
            </a:r>
            <a:endParaRPr lang="fr-CA" sz="28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b="43976"/>
          <a:stretch/>
        </p:blipFill>
        <p:spPr bwMode="auto">
          <a:xfrm>
            <a:off x="5940152" y="1628800"/>
            <a:ext cx="1692188" cy="59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1013914" y="6074132"/>
            <a:ext cx="813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www.espacesansviolence.org</a:t>
            </a:r>
            <a:endParaRPr lang="fr-CA" sz="28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55776" y="3861048"/>
            <a:ext cx="290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3</a:t>
            </a:r>
            <a:r>
              <a:rPr lang="fr-CA" sz="28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 volets </a:t>
            </a:r>
            <a:endParaRPr lang="fr-CA" sz="28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98126" y="3861048"/>
            <a:ext cx="275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Personnel </a:t>
            </a:r>
            <a:endParaRPr lang="fr-CA" sz="28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20072" y="45091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Parents</a:t>
            </a:r>
            <a:endParaRPr lang="fr-CA" sz="28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20071" y="5138028"/>
            <a:ext cx="309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Enfants </a:t>
            </a:r>
            <a:endParaRPr lang="fr-CA" sz="28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4690610" y="3933056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4690610" y="4473920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4690610" y="5060898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229939" y="2060848"/>
            <a:ext cx="7734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Prévenir toutes les formes de violence faite aux enfants</a:t>
            </a:r>
            <a:endParaRPr lang="fr-CA" sz="2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372200" y="721606"/>
            <a:ext cx="2189081" cy="854599"/>
          </a:xfrm>
          <a:prstGeom prst="ellipse">
            <a:avLst/>
          </a:prstGeom>
          <a:gradFill flip="none" rotWithShape="1">
            <a:gsLst>
              <a:gs pos="0">
                <a:srgbClr val="EA6C1E"/>
              </a:gs>
              <a:gs pos="20000">
                <a:srgbClr val="EA6C1E"/>
              </a:gs>
              <a:gs pos="100000">
                <a:srgbClr val="F8B80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Georgia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473049" y="836712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FED540"/>
                </a:solidFill>
                <a:latin typeface="Georgia" pitchFamily="18" charset="0"/>
                <a:cs typeface="Arial" pitchFamily="34" charset="0"/>
              </a:rPr>
              <a:t>ESPACE Bois-Francs au Québec depuis </a:t>
            </a:r>
          </a:p>
          <a:p>
            <a:pPr algn="ctr"/>
            <a:r>
              <a:rPr lang="fr-CA" sz="1400" b="1" dirty="0" smtClean="0">
                <a:solidFill>
                  <a:srgbClr val="FED540"/>
                </a:solidFill>
                <a:latin typeface="Georgia" pitchFamily="18" charset="0"/>
                <a:cs typeface="Arial" pitchFamily="34" charset="0"/>
              </a:rPr>
              <a:t>1987</a:t>
            </a:r>
            <a:endParaRPr lang="fr-CA" sz="1400" b="1" dirty="0">
              <a:solidFill>
                <a:srgbClr val="FED540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21" grpId="0"/>
      <p:bldP spid="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829512" y="105273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Objectifs</a:t>
            </a:r>
            <a:endParaRPr lang="fr-CA" sz="28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83768" y="2458437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Outiller les adultes et les enfants à savoir reconnaître la violence. </a:t>
            </a:r>
            <a:endParaRPr lang="fr-CA" sz="28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83768" y="3792596"/>
            <a:ext cx="6408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Donner des moyens concrets pour y faire face.</a:t>
            </a:r>
            <a:endParaRPr lang="fr-CA" sz="28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3608" y="5295744"/>
            <a:ext cx="640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Développer un réseau d’entraide. </a:t>
            </a:r>
            <a:endParaRPr lang="fr-CA" sz="28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954306" y="2689642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954306" y="4000022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954306" y="5257179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191672" y="26064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75656" y="1610797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La vulnérabilité des enfants face à la violence dans notre société </a:t>
            </a:r>
            <a:endParaRPr lang="fr-CA" sz="28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17807" y="3481844"/>
            <a:ext cx="578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Le manque d’information </a:t>
            </a:r>
            <a:endParaRPr lang="fr-CA" sz="28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14346" y="4417948"/>
            <a:ext cx="63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La dépendance envers </a:t>
            </a:r>
            <a:r>
              <a:rPr lang="fr-CA" sz="2800" dirty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l</a:t>
            </a:r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es adultes </a:t>
            </a:r>
            <a:endParaRPr lang="fr-CA" sz="28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42338" y="5354052"/>
            <a:ext cx="63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L’isolement social</a:t>
            </a:r>
            <a:endParaRPr lang="fr-CA" sz="28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1390" y="3430690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81906" y="4297550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19672" y="5229200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2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1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2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1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23928" y="240903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PRÉVENTION AU QUOTIDIEN ET DISCIPLINE POSITIVE</a:t>
            </a:r>
            <a:endParaRPr lang="fr-CA" sz="12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77126" y="5445224"/>
            <a:ext cx="710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fr-CA" sz="20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763688" y="1628800"/>
            <a:ext cx="6048672" cy="4536504"/>
            <a:chOff x="108399778" y="106786177"/>
            <a:chExt cx="3173355" cy="250522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08399778" y="106786177"/>
              <a:ext cx="3173355" cy="2505221"/>
              <a:chOff x="107448440" y="106477084"/>
              <a:chExt cx="3173355" cy="2505221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80" t="16365" r="39583" b="31749"/>
              <a:stretch>
                <a:fillRect/>
              </a:stretch>
            </p:blipFill>
            <p:spPr bwMode="auto">
              <a:xfrm>
                <a:off x="107464539" y="106477084"/>
                <a:ext cx="3157256" cy="2041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71" t="15710" r="38663" b="31094"/>
              <a:stretch>
                <a:fillRect/>
              </a:stretch>
            </p:blipFill>
            <p:spPr bwMode="auto">
              <a:xfrm>
                <a:off x="107448440" y="106889207"/>
                <a:ext cx="3173355" cy="2093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9" t="16365" r="40274" b="72662"/>
            <a:stretch>
              <a:fillRect/>
            </a:stretch>
          </p:blipFill>
          <p:spPr bwMode="auto">
            <a:xfrm>
              <a:off x="108464172" y="106786177"/>
              <a:ext cx="3055878" cy="431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1" name="ZoneTexte 20"/>
          <p:cNvSpPr txBox="1"/>
          <p:nvPr/>
        </p:nvSpPr>
        <p:spPr>
          <a:xfrm>
            <a:off x="1403648" y="96272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  <a:hlinkClick r:id="rId7"/>
              </a:rPr>
              <a:t>Capsule discipline positive </a:t>
            </a:r>
            <a:endParaRPr lang="fr-CA" sz="24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23928" y="240903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PRÉVENTION AU QUOTIDIEN ET DISCIPLINE POSITIVE</a:t>
            </a:r>
            <a:endParaRPr lang="fr-CA" sz="1200" b="1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98838" y="1956679"/>
            <a:ext cx="677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Claires et sécurisants</a:t>
            </a:r>
            <a:endParaRPr lang="fr-CA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98838" y="2603434"/>
            <a:ext cx="710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2774"/>
                </a:solidFill>
                <a:latin typeface="Georgia" pitchFamily="18" charset="0"/>
                <a:cs typeface="Arial" pitchFamily="34" charset="0"/>
              </a:rPr>
              <a:t>Concrètes et réalistes </a:t>
            </a:r>
            <a:endParaRPr lang="fr-CA" sz="20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98838" y="4505260"/>
            <a:ext cx="6671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Conséquences logiques</a:t>
            </a:r>
            <a:endParaRPr lang="fr-CA" sz="2000" dirty="0">
              <a:solidFill>
                <a:srgbClr val="002774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547664" y="1928033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541384" y="2541435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541384" y="3154052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541384" y="4442561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541384" y="3818777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547664" y="1268760"/>
            <a:ext cx="705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b="1" dirty="0" smtClean="0">
                <a:solidFill>
                  <a:schemeClr val="tx2"/>
                </a:solidFill>
                <a:latin typeface="Georgia" pitchFamily="18" charset="0"/>
              </a:rPr>
              <a:t>Les cinq «C»: Établir des règles….</a:t>
            </a:r>
            <a:endParaRPr lang="fr-CA" sz="20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998838" y="325427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2060"/>
                </a:solidFill>
                <a:latin typeface="Georgia" pitchFamily="18" charset="0"/>
              </a:rPr>
              <a:t>Constantes et prévisibles</a:t>
            </a:r>
            <a:endParaRPr lang="fr-CA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077126" y="3905120"/>
            <a:ext cx="4738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2060"/>
                </a:solidFill>
                <a:latin typeface="Georgia" pitchFamily="18" charset="0"/>
              </a:rPr>
              <a:t>Cohérentes</a:t>
            </a:r>
            <a:endParaRPr lang="fr-CA" sz="2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</TotalTime>
  <Words>304</Words>
  <Application>Microsoft Office PowerPoint</Application>
  <PresentationFormat>Affichage à l'écran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Albertus</vt:lpstr>
      <vt:lpstr>Arial</vt:lpstr>
      <vt:lpstr>Baskerville Old Face</vt:lpstr>
      <vt:lpstr>Calibri</vt:lpstr>
      <vt:lpstr>Georgia</vt:lpstr>
      <vt:lpstr>Wingdings</vt:lpstr>
      <vt:lpstr>Thème Office</vt:lpstr>
      <vt:lpstr>Présentation PowerPoint</vt:lpstr>
      <vt:lpstr>Présentation PowerPoint</vt:lpstr>
      <vt:lpstr>Capsule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Animation</dc:creator>
  <cp:lastModifiedBy>Odette</cp:lastModifiedBy>
  <cp:revision>409</cp:revision>
  <cp:lastPrinted>2018-03-21T20:03:59Z</cp:lastPrinted>
  <dcterms:created xsi:type="dcterms:W3CDTF">2013-01-30T14:35:24Z</dcterms:created>
  <dcterms:modified xsi:type="dcterms:W3CDTF">2018-09-13T12:53:35Z</dcterms:modified>
</cp:coreProperties>
</file>