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11" r:id="rId3"/>
    <p:sldId id="257" r:id="rId4"/>
    <p:sldId id="258" r:id="rId5"/>
    <p:sldId id="282" r:id="rId6"/>
    <p:sldId id="280" r:id="rId7"/>
    <p:sldId id="312" r:id="rId8"/>
    <p:sldId id="358" r:id="rId9"/>
    <p:sldId id="315" r:id="rId10"/>
    <p:sldId id="316" r:id="rId11"/>
    <p:sldId id="318" r:id="rId12"/>
    <p:sldId id="319" r:id="rId13"/>
    <p:sldId id="320" r:id="rId14"/>
    <p:sldId id="322" r:id="rId15"/>
    <p:sldId id="321" r:id="rId16"/>
    <p:sldId id="323" r:id="rId17"/>
    <p:sldId id="324" r:id="rId18"/>
    <p:sldId id="317" r:id="rId19"/>
    <p:sldId id="260" r:id="rId20"/>
    <p:sldId id="286" r:id="rId21"/>
    <p:sldId id="335" r:id="rId22"/>
    <p:sldId id="374" r:id="rId23"/>
    <p:sldId id="336" r:id="rId24"/>
    <p:sldId id="372" r:id="rId25"/>
    <p:sldId id="339" r:id="rId26"/>
    <p:sldId id="341" r:id="rId27"/>
    <p:sldId id="342" r:id="rId28"/>
    <p:sldId id="366" r:id="rId29"/>
    <p:sldId id="373" r:id="rId30"/>
    <p:sldId id="359" r:id="rId31"/>
    <p:sldId id="344" r:id="rId32"/>
    <p:sldId id="345" r:id="rId33"/>
    <p:sldId id="347" r:id="rId34"/>
    <p:sldId id="348" r:id="rId35"/>
    <p:sldId id="349" r:id="rId36"/>
    <p:sldId id="350" r:id="rId37"/>
    <p:sldId id="352" r:id="rId38"/>
    <p:sldId id="353" r:id="rId39"/>
    <p:sldId id="355" r:id="rId40"/>
    <p:sldId id="356" r:id="rId41"/>
    <p:sldId id="267" r:id="rId42"/>
    <p:sldId id="266" r:id="rId43"/>
    <p:sldId id="330" r:id="rId44"/>
    <p:sldId id="331" r:id="rId45"/>
    <p:sldId id="332" r:id="rId46"/>
    <p:sldId id="333" r:id="rId47"/>
    <p:sldId id="269" r:id="rId48"/>
    <p:sldId id="360" r:id="rId49"/>
    <p:sldId id="367" r:id="rId50"/>
    <p:sldId id="361" r:id="rId51"/>
    <p:sldId id="370" r:id="rId52"/>
    <p:sldId id="272" r:id="rId53"/>
    <p:sldId id="375" r:id="rId54"/>
    <p:sldId id="277" r:id="rId55"/>
  </p:sldIdLst>
  <p:sldSz cx="9144000" cy="6858000" type="screen4x3"/>
  <p:notesSz cx="6980238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748"/>
    <a:srgbClr val="00B8BA"/>
    <a:srgbClr val="D98509"/>
    <a:srgbClr val="F6A11F"/>
    <a:srgbClr val="00552D"/>
    <a:srgbClr val="65A142"/>
    <a:srgbClr val="AEA40E"/>
    <a:srgbClr val="EB6206"/>
    <a:srgbClr val="0648B4"/>
    <a:srgbClr val="98A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3" autoAdjust="0"/>
    <p:restoredTop sz="98187" autoAdjust="0"/>
  </p:normalViewPr>
  <p:slideViewPr>
    <p:cSldViewPr>
      <p:cViewPr>
        <p:scale>
          <a:sx n="100" d="100"/>
          <a:sy n="100" d="100"/>
        </p:scale>
        <p:origin x="-7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5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083" cy="462429"/>
          </a:xfrm>
          <a:prstGeom prst="rect">
            <a:avLst/>
          </a:prstGeom>
        </p:spPr>
        <p:txBody>
          <a:bodyPr vert="horz" lIns="90068" tIns="45034" rIns="90068" bIns="45034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3590" y="0"/>
            <a:ext cx="3025083" cy="462429"/>
          </a:xfrm>
          <a:prstGeom prst="rect">
            <a:avLst/>
          </a:prstGeom>
        </p:spPr>
        <p:txBody>
          <a:bodyPr vert="horz" lIns="90068" tIns="45034" rIns="90068" bIns="45034" rtlCol="0"/>
          <a:lstStyle>
            <a:lvl1pPr algn="r">
              <a:defRPr sz="1200"/>
            </a:lvl1pPr>
          </a:lstStyle>
          <a:p>
            <a:fld id="{73A0F7BB-F7D4-4BB3-BF23-9DD1DA2D00BF}" type="datetimeFigureOut">
              <a:rPr lang="fr-CA" smtClean="0"/>
              <a:pPr/>
              <a:t>2018-10-13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2084"/>
            <a:ext cx="3025083" cy="462429"/>
          </a:xfrm>
          <a:prstGeom prst="rect">
            <a:avLst/>
          </a:prstGeom>
        </p:spPr>
        <p:txBody>
          <a:bodyPr vert="horz" lIns="90068" tIns="45034" rIns="90068" bIns="45034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3590" y="8772084"/>
            <a:ext cx="3025083" cy="462429"/>
          </a:xfrm>
          <a:prstGeom prst="rect">
            <a:avLst/>
          </a:prstGeom>
        </p:spPr>
        <p:txBody>
          <a:bodyPr vert="horz" lIns="90068" tIns="45034" rIns="90068" bIns="45034" rtlCol="0" anchor="b"/>
          <a:lstStyle>
            <a:lvl1pPr algn="r">
              <a:defRPr sz="1200"/>
            </a:lvl1pPr>
          </a:lstStyle>
          <a:p>
            <a:fld id="{7FBCC794-3AE7-4257-8A72-21C3FA0BDA8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0096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4770" cy="461804"/>
          </a:xfrm>
          <a:prstGeom prst="rect">
            <a:avLst/>
          </a:prstGeom>
        </p:spPr>
        <p:txBody>
          <a:bodyPr vert="horz" lIns="92653" tIns="46327" rIns="92653" bIns="46327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3854" y="0"/>
            <a:ext cx="3024770" cy="461804"/>
          </a:xfrm>
          <a:prstGeom prst="rect">
            <a:avLst/>
          </a:prstGeom>
        </p:spPr>
        <p:txBody>
          <a:bodyPr vert="horz" lIns="92653" tIns="46327" rIns="92653" bIns="46327" rtlCol="0"/>
          <a:lstStyle>
            <a:lvl1pPr algn="r">
              <a:defRPr sz="1200"/>
            </a:lvl1pPr>
          </a:lstStyle>
          <a:p>
            <a:fld id="{9FC7E6EE-CE03-4509-9C6A-5B7C85B5BC26}" type="datetimeFigureOut">
              <a:rPr lang="fr-CA" smtClean="0"/>
              <a:pPr/>
              <a:t>2018-10-13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53" tIns="46327" rIns="92653" bIns="46327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024" y="4387136"/>
            <a:ext cx="5584190" cy="4156234"/>
          </a:xfrm>
          <a:prstGeom prst="rect">
            <a:avLst/>
          </a:prstGeom>
        </p:spPr>
        <p:txBody>
          <a:bodyPr vert="horz" lIns="92653" tIns="46327" rIns="92653" bIns="4632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24770" cy="461804"/>
          </a:xfrm>
          <a:prstGeom prst="rect">
            <a:avLst/>
          </a:prstGeom>
        </p:spPr>
        <p:txBody>
          <a:bodyPr vert="horz" lIns="92653" tIns="46327" rIns="92653" bIns="46327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3854" y="8772669"/>
            <a:ext cx="3024770" cy="461804"/>
          </a:xfrm>
          <a:prstGeom prst="rect">
            <a:avLst/>
          </a:prstGeom>
        </p:spPr>
        <p:txBody>
          <a:bodyPr vert="horz" lIns="92653" tIns="46327" rIns="92653" bIns="46327" rtlCol="0" anchor="b"/>
          <a:lstStyle>
            <a:lvl1pPr algn="r">
              <a:defRPr sz="1200"/>
            </a:lvl1pPr>
          </a:lstStyle>
          <a:p>
            <a:fld id="{53FB396D-B7DB-4CA8-8623-FF8C184EC63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959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1E75-12D2-4406-ABB1-CD1B42B4928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F8A289-A572-41DE-BC51-2048769C49AD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CA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E2493-4073-455D-8A6A-19814FC393B2}" type="slidenum">
              <a:rPr lang="fr-CA" smtClean="0"/>
              <a:pPr/>
              <a:t>44</a:t>
            </a:fld>
            <a:endParaRPr lang="fr-CA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D067E-6BAA-48B7-AE88-8B106EAA123B}" type="slidenum">
              <a:rPr lang="fr-CA" smtClean="0"/>
              <a:pPr/>
              <a:t>48</a:t>
            </a:fld>
            <a:endParaRPr lang="fr-CA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96D-B7DB-4CA8-8623-FF8C184EC639}" type="slidenum">
              <a:rPr lang="fr-CA" smtClean="0"/>
              <a:pPr/>
              <a:t>49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F46F8-0034-4E41-AFED-FAF0C6A0C0D6}" type="slidenum">
              <a:rPr lang="fr-CA" smtClean="0"/>
              <a:pPr/>
              <a:t>50</a:t>
            </a:fld>
            <a:endParaRPr lang="fr-CA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96D-B7DB-4CA8-8623-FF8C184EC639}" type="slidenum">
              <a:rPr lang="fr-CA" smtClean="0"/>
              <a:pPr/>
              <a:t>51</a:t>
            </a:fld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5D6C1-84FA-4151-94B8-C3A93BB0B3FE}" type="slidenum">
              <a:rPr lang="fr-CA" smtClean="0"/>
              <a:pPr/>
              <a:t>53</a:t>
            </a:fld>
            <a:endParaRPr lang="fr-CA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2018-10-13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546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2018-10-13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156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2018-10-13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963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EF7B9-7CB7-46D1-9B14-AB948025C8E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2018-10-13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323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2018-10-13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0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2018-10-13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888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2018-10-13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382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2018-10-13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217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2018-10-13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11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2018-10-13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294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2018-10-13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756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06D1-2E3C-47A9-8899-9180BED0931C}" type="datetimeFigureOut">
              <a:rPr lang="fr-CA" smtClean="0"/>
              <a:pPr/>
              <a:t>2018-10-13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315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AqprJqsLJAhWm64MKHTcNAcgQjRwIBw&amp;url=http://www.greenunivers.com/2014/09/dossier-crowdfunding-le-vrai-du-faux-16-115881/&amp;psig=AFQjCNFU9pwzr5kyXa3J13Al2jnOBmQPzw&amp;ust=1449322396667413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a/url?sa=i&amp;rct=j&amp;q=&amp;esrc=s&amp;source=images&amp;cd=&amp;cad=rja&amp;uact=8&amp;ved=0ahUKEwiAqprJqsLJAhWm64MKHTcNAcgQjRwIBw&amp;url=http://www.greenunivers.com/2014/09/dossier-crowdfunding-le-vrai-du-faux-16-115881/&amp;psig=AFQjCNFU9pwzr5kyXa3J13Al2jnOBmQPzw&amp;ust=144932239666741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a/url?sa=i&amp;rct=j&amp;q=&amp;esrc=s&amp;source=images&amp;cd=&amp;cad=rja&amp;uact=8&amp;ved=0ahUKEwiAqprJqsLJAhWm64MKHTcNAcgQjRwIBw&amp;url=http://www.greenunivers.com/2014/09/dossier-crowdfunding-le-vrai-du-faux-16-115881/&amp;psig=AFQjCNFU9pwzr5kyXa3J13Al2jnOBmQPzw&amp;ust=144932239666741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AqprJqsLJAhWm64MKHTcNAcgQjRwIBw&amp;url=http://www.greenunivers.com/2014/09/dossier-crowdfunding-le-vrai-du-faux-16-115881/&amp;psig=AFQjCNFU9pwzr5kyXa3J13Al2jnOBmQPzw&amp;ust=1449322396667413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4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hyperlink" Target="https://www.google.ca/url?sa=i&amp;rct=j&amp;q=&amp;esrc=s&amp;source=images&amp;cd=&amp;cad=rja&amp;uact=8&amp;ved=0ahUKEwjWisy6sc7RAhUH6YMKHc5bB5kQjRwIBw&amp;url=http://www.clipartbest.com/black-and-white-drama-masks&amp;bvm=bv.144224172,d.amc&amp;psig=AFQjCNGVCUgHoIuT39fliRXzzBpjEX4dAQ&amp;ust=1484921373470866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hyperlink" Target="https://www.google.ca/url?sa=i&amp;rct=j&amp;q=&amp;esrc=s&amp;source=images&amp;cd=&amp;cad=rja&amp;uact=8&amp;ved=0ahUKEwjWisy6sc7RAhUH6YMKHc5bB5kQjRwIBw&amp;url=http://www.clipartbest.com/black-and-white-drama-masks&amp;bvm=bv.144224172,d.amc&amp;psig=AFQjCNGVCUgHoIuT39fliRXzzBpjEX4dAQ&amp;ust=1484921373470866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hyperlink" Target="https://www.google.ca/url?sa=i&amp;rct=j&amp;q=&amp;esrc=s&amp;source=images&amp;cd=&amp;cad=rja&amp;uact=8&amp;ved=0ahUKEwjWisy6sc7RAhUH6YMKHc5bB5kQjRwIBw&amp;url=http://www.clipartbest.com/black-and-white-drama-masks&amp;bvm=bv.144224172,d.amc&amp;psig=AFQjCNGVCUgHoIuT39fliRXzzBpjEX4dAQ&amp;ust=1484921373470866" TargetMode="External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a/url?sa=i&amp;rct=j&amp;q=&amp;esrc=s&amp;source=images&amp;cd=&amp;cad=rja&amp;uact=8&amp;ved=0ahUKEwiAqprJqsLJAhWm64MKHTcNAcgQjRwIBw&amp;url=http://www.greenunivers.com/2014/09/dossier-crowdfunding-le-vrai-du-faux-16-115881/&amp;psig=AFQjCNFU9pwzr5kyXa3J13Al2jnOBmQPzw&amp;ust=1449322396667413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a/url?sa=i&amp;rct=j&amp;q=&amp;esrc=s&amp;source=images&amp;cd=&amp;cad=rja&amp;uact=8&amp;ved=0ahUKEwiAqprJqsLJAhWm64MKHTcNAcgQjRwIBw&amp;url=http://www.greenunivers.com/2014/09/dossier-crowdfunding-le-vrai-du-faux-16-115881/&amp;psig=AFQjCNFU9pwzr5kyXa3J13Al2jnOBmQPzw&amp;ust=1449322396667413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jpeg"/><Relationship Id="rId4" Type="http://schemas.openxmlformats.org/officeDocument/2006/relationships/hyperlink" Target="https://www.google.ca/url?sa=i&amp;rct=j&amp;q=&amp;esrc=s&amp;source=images&amp;cd=&amp;cad=rja&amp;uact=8&amp;ved=0ahUKEwjSneCWgO_RAhVm2IMKHQH7B8AQjRwIBw&amp;url=http://www.dailymail.co.uk/sciencetech/article-3641371/The-science-fizzy-drinks-Researchers-reveal-tapping-stop-exploding-everywhere.html&amp;bvm=bv.145822982,d.amc&amp;psig=AFQjCNG9VqLu9AOJIGTqHFPnRClWXmraSA&amp;ust=1486042017763363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attitudes%20confidence.docx" TargetMode="Externa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hyperlink" Target="https://www.google.ca/url?sa=i&amp;rct=j&amp;q=&amp;esrc=s&amp;source=images&amp;cd=&amp;cad=rja&amp;uact=8&amp;ved=0ahUKEwjs4-fblI_ZAhXRs1kKHSKXAzQQjRwIBw&amp;url=https://www.shutterstock.com/video/clip-2372330-stock-footage-worried-woman-using-her-cellphone-against-a-white-background.html&amp;psig=AOvVaw33Ev2ZSFdeLmKfPw5vefLc&amp;ust=1517933384537543" TargetMode="Externa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hyperlink" Target="https://www.google.ca/url?sa=i&amp;rct=j&amp;q=&amp;esrc=s&amp;source=images&amp;cd=&amp;cad=rja&amp;uact=8&amp;ved=0ahUKEwj77Kykt47XAhXh1IMKHfJ0C9kQjRwIBw&amp;url=http://www.creation-site-mf.com/suivez-nous-sur-facebook/&amp;psig=AOvVaw0UCamXwb83QLr4DGVVr69j&amp;ust=1509112161519502" TargetMode="Externa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ientmd\Desktop\Bon Log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4509120"/>
            <a:ext cx="37444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osange 14"/>
          <p:cNvSpPr/>
          <p:nvPr/>
        </p:nvSpPr>
        <p:spPr>
          <a:xfrm>
            <a:off x="-879702" y="1017136"/>
            <a:ext cx="3600000" cy="3636000"/>
          </a:xfrm>
          <a:prstGeom prst="diamond">
            <a:avLst/>
          </a:prstGeom>
          <a:solidFill>
            <a:srgbClr val="D1D1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0528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0527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284" y="2348880"/>
            <a:ext cx="1199199" cy="107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Losange 27"/>
          <p:cNvSpPr>
            <a:spLocks noChangeAspect="1"/>
          </p:cNvSpPr>
          <p:nvPr/>
        </p:nvSpPr>
        <p:spPr>
          <a:xfrm rot="5400000">
            <a:off x="2737678" y="-1860368"/>
            <a:ext cx="9320228" cy="9396000"/>
          </a:xfrm>
          <a:prstGeom prst="diamond">
            <a:avLst/>
          </a:prstGeom>
          <a:solidFill>
            <a:srgbClr val="F6A1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°</a:t>
            </a:r>
            <a:endParaRPr lang="fr-C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331640" y="836712"/>
            <a:ext cx="276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1400" b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Préscolaire et primaire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229135" y="2066072"/>
            <a:ext cx="4231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4000" b="1" dirty="0" smtClean="0">
                <a:solidFill>
                  <a:schemeClr val="tx2"/>
                </a:solidFill>
                <a:latin typeface="HelloAsparagus" pitchFamily="2" charset="0"/>
                <a:ea typeface="HelloAsparagus" pitchFamily="2" charset="0"/>
                <a:cs typeface="Arial" pitchFamily="34" charset="0"/>
              </a:rPr>
              <a:t>    ATELIER </a:t>
            </a:r>
          </a:p>
          <a:p>
            <a:pPr algn="r"/>
            <a:r>
              <a:rPr lang="fr-CA" sz="4000" b="1" dirty="0" smtClean="0">
                <a:solidFill>
                  <a:schemeClr val="tx2"/>
                </a:solidFill>
                <a:latin typeface="HelloAsparagus" pitchFamily="2" charset="0"/>
                <a:ea typeface="HelloAsparagus" pitchFamily="2" charset="0"/>
                <a:cs typeface="Arial" pitchFamily="34" charset="0"/>
              </a:rPr>
              <a:t>DESTINÉ AUX</a:t>
            </a:r>
          </a:p>
          <a:p>
            <a:pPr algn="r"/>
            <a:r>
              <a:rPr lang="fr-CA" sz="4000" b="1" dirty="0" smtClean="0">
                <a:solidFill>
                  <a:schemeClr val="tx2"/>
                </a:solidFill>
                <a:latin typeface="HelloAsparagus" pitchFamily="2" charset="0"/>
                <a:ea typeface="HelloAsparagus" pitchFamily="2" charset="0"/>
                <a:cs typeface="Arial" pitchFamily="34" charset="0"/>
              </a:rPr>
              <a:t>       PARENTS</a:t>
            </a:r>
            <a:endParaRPr lang="fr-CA" sz="4000" b="1" dirty="0">
              <a:solidFill>
                <a:schemeClr val="tx2"/>
              </a:solidFill>
              <a:latin typeface="HelloAsparagus" pitchFamily="2" charset="0"/>
              <a:ea typeface="HelloAsparagus" pitchFamily="2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95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/>
          </p:cNvSpPr>
          <p:nvPr/>
        </p:nvSpPr>
        <p:spPr bwMode="auto">
          <a:xfrm>
            <a:off x="251520" y="404664"/>
            <a:ext cx="936104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fr-CA" sz="4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Les formes de violence</a:t>
            </a:r>
            <a:endParaRPr lang="fr-CA" sz="4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1700808"/>
            <a:ext cx="45015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EB620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aiandra GD" pitchFamily="34" charset="0"/>
              </a:rPr>
              <a:t>Violence physique</a:t>
            </a:r>
            <a:endParaRPr lang="fr-FR" sz="4000" b="1" dirty="0">
              <a:solidFill>
                <a:srgbClr val="EB620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Maiandra G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3369186"/>
            <a:ext cx="4896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65A1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aiandra GD" pitchFamily="34" charset="0"/>
              </a:rPr>
              <a:t>Violence verbale</a:t>
            </a:r>
            <a:endParaRPr lang="fr-FR" sz="4000" b="1" dirty="0">
              <a:solidFill>
                <a:srgbClr val="65A1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Maiandra G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5976" y="2577098"/>
            <a:ext cx="47525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AEA40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aiandra GD" pitchFamily="34" charset="0"/>
              </a:rPr>
              <a:t>Violence sexuelle</a:t>
            </a:r>
            <a:endParaRPr lang="fr-FR" sz="4000" b="1" dirty="0">
              <a:solidFill>
                <a:srgbClr val="AEA40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Maiandra GD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59521" y="6498737"/>
              <a:ext cx="3520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10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6156176" y="1166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3848" y="4437112"/>
            <a:ext cx="63283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B8B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aiandra GD" pitchFamily="34" charset="0"/>
              </a:rPr>
              <a:t>Violence psychologique</a:t>
            </a:r>
            <a:endParaRPr lang="fr-FR" sz="4000" b="1" dirty="0">
              <a:solidFill>
                <a:srgbClr val="00B8B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Maiandra G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592" y="5373216"/>
            <a:ext cx="3456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6A11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aiandra GD" pitchFamily="34" charset="0"/>
              </a:rPr>
              <a:t>Négligence</a:t>
            </a:r>
            <a:endParaRPr lang="fr-FR" sz="4000" b="1" dirty="0">
              <a:solidFill>
                <a:srgbClr val="F6A11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Maiandra G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8024" y="6021288"/>
            <a:ext cx="3456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55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aiandra GD" pitchFamily="34" charset="0"/>
              </a:rPr>
              <a:t>Intimidation</a:t>
            </a:r>
            <a:endParaRPr lang="fr-FR" sz="4000" b="1" dirty="0">
              <a:solidFill>
                <a:srgbClr val="0055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5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2248" y="269776"/>
            <a:ext cx="8111752" cy="1143000"/>
          </a:xfrm>
        </p:spPr>
        <p:txBody>
          <a:bodyPr/>
          <a:lstStyle/>
          <a:p>
            <a:r>
              <a:rPr lang="fr-C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Intimidation entre enfants</a:t>
            </a:r>
            <a:endParaRPr lang="fr-CA" sz="5400" dirty="0">
              <a:solidFill>
                <a:schemeClr val="tx2"/>
              </a:solidFill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406549"/>
            <a:ext cx="7618040" cy="4830763"/>
          </a:xfrm>
        </p:spPr>
        <p:txBody>
          <a:bodyPr/>
          <a:lstStyle/>
          <a:p>
            <a:pPr marL="0" indent="0">
              <a:buNone/>
            </a:pPr>
            <a:r>
              <a:rPr lang="fr-CA" sz="2800" dirty="0" smtClean="0">
                <a:latin typeface="Maiandra GD" pitchFamily="34" charset="0"/>
              </a:rPr>
              <a:t>Au Canada, il se produit un cas d’intimidation à toutes les _____ minutes dans une cour d’école.</a:t>
            </a:r>
          </a:p>
          <a:p>
            <a:endParaRPr lang="fr-CA" sz="2800" dirty="0" smtClean="0">
              <a:latin typeface="Maiandra GD" pitchFamily="34" charset="0"/>
            </a:endParaRPr>
          </a:p>
          <a:p>
            <a:pPr>
              <a:buNone/>
            </a:pPr>
            <a:endParaRPr lang="fr-CA" sz="2800" dirty="0"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31840" y="177281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latin typeface="Maiandra GD" pitchFamily="34" charset="0"/>
              </a:rPr>
              <a:t>7</a:t>
            </a:r>
            <a:endParaRPr lang="fr-CA" sz="3200" b="1" dirty="0">
              <a:latin typeface="Maiandra GD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31640" y="2564904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latin typeface="Maiandra GD" pitchFamily="34" charset="0"/>
              </a:rPr>
              <a:t>a. 3 minutes</a:t>
            </a:r>
          </a:p>
          <a:p>
            <a:r>
              <a:rPr lang="fr-CA" sz="2400" b="1" dirty="0" smtClean="0">
                <a:latin typeface="Maiandra GD" pitchFamily="34" charset="0"/>
              </a:rPr>
              <a:t>b. 7 minutes</a:t>
            </a:r>
          </a:p>
          <a:p>
            <a:r>
              <a:rPr lang="fr-CA" sz="2400" b="1" dirty="0" smtClean="0">
                <a:latin typeface="Maiandra GD" pitchFamily="34" charset="0"/>
              </a:rPr>
              <a:t>c. 10 minutes</a:t>
            </a:r>
          </a:p>
          <a:p>
            <a:r>
              <a:rPr lang="fr-CA" sz="2400" b="1" dirty="0" smtClean="0">
                <a:latin typeface="Maiandra GD" pitchFamily="34" charset="0"/>
              </a:rPr>
              <a:t>d. 15 minutes</a:t>
            </a:r>
            <a:endParaRPr lang="fr-CA" sz="2400" b="1" dirty="0">
              <a:latin typeface="Maiandra GD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301834" y="6498736"/>
              <a:ext cx="3097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12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6156176" y="1166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2051" name="Picture 3" descr="C:\Users\Animation 2\Desktop\bul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636911"/>
            <a:ext cx="5112568" cy="3404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imation 2\Desktop\shutterstock_132104969-2-752x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557" y="3212976"/>
            <a:ext cx="5202659" cy="3466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41784"/>
            <a:ext cx="8229600" cy="1143000"/>
          </a:xfrm>
        </p:spPr>
        <p:txBody>
          <a:bodyPr/>
          <a:lstStyle/>
          <a:p>
            <a:r>
              <a:rPr lang="fr-C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Violence physique</a:t>
            </a:r>
            <a:endParaRPr lang="fr-CA" sz="5400" dirty="0"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678363"/>
          </a:xfrm>
        </p:spPr>
        <p:txBody>
          <a:bodyPr/>
          <a:lstStyle/>
          <a:p>
            <a:endParaRPr lang="fr-CA" sz="2800" dirty="0" smtClean="0">
              <a:latin typeface="Maiandra GD" pitchFamily="34" charset="0"/>
            </a:endParaRPr>
          </a:p>
          <a:p>
            <a:pPr marL="0" indent="0" algn="ctr">
              <a:buNone/>
            </a:pPr>
            <a:r>
              <a:rPr lang="fr-CA" sz="2800" dirty="0" smtClean="0">
                <a:latin typeface="Maiandra GD" pitchFamily="34" charset="0"/>
              </a:rPr>
              <a:t>La violence physique est facile à reconnaître puisqu’elle laisse toujours des traces.</a:t>
            </a:r>
          </a:p>
          <a:p>
            <a:endParaRPr lang="fr-CA" dirty="0">
              <a:latin typeface="Maiandra GD" pitchFamily="34" charset="0"/>
            </a:endParaRPr>
          </a:p>
        </p:txBody>
      </p:sp>
      <p:pic>
        <p:nvPicPr>
          <p:cNvPr id="6" name="Picture 2" descr="http://www.greenunivers.com/wp-content/uploads/2014/08/vrai-faux-bull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268760"/>
            <a:ext cx="2438400" cy="1116824"/>
          </a:xfrm>
          <a:prstGeom prst="rect">
            <a:avLst/>
          </a:prstGeom>
          <a:noFill/>
        </p:spPr>
      </p:pic>
      <p:grpSp>
        <p:nvGrpSpPr>
          <p:cNvPr id="8" name="Groupe 7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301834" y="6525344"/>
              <a:ext cx="3097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13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6012160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 rot="20358592">
            <a:off x="5515349" y="3762007"/>
            <a:ext cx="417646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Top Secret" pitchFamily="2" charset="0"/>
                <a:ea typeface="+mj-ea"/>
                <a:cs typeface="+mj-cs"/>
              </a:rPr>
              <a:t>Faux</a:t>
            </a:r>
            <a:endParaRPr kumimoji="0" lang="fr-CA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Top Secre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69776"/>
            <a:ext cx="8229600" cy="1143000"/>
          </a:xfrm>
        </p:spPr>
        <p:txBody>
          <a:bodyPr/>
          <a:lstStyle/>
          <a:p>
            <a:r>
              <a:rPr lang="fr-C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Violence psychologique</a:t>
            </a:r>
            <a:endParaRPr lang="fr-CA" sz="5400" dirty="0"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204864"/>
            <a:ext cx="7776864" cy="4944616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fr-CA" sz="2800" dirty="0" smtClean="0">
                <a:latin typeface="Maiandra GD" pitchFamily="34" charset="0"/>
              </a:rPr>
              <a:t>La violence conjugale laisse des séquelles chez les enfants qui y sont exposés.</a:t>
            </a:r>
          </a:p>
          <a:p>
            <a:pPr algn="ctr"/>
            <a:endParaRPr lang="fr-CA" dirty="0">
              <a:latin typeface="Maiandra GD" pitchFamily="34" charset="0"/>
            </a:endParaRPr>
          </a:p>
        </p:txBody>
      </p:sp>
      <p:pic>
        <p:nvPicPr>
          <p:cNvPr id="6" name="Picture 2" descr="http://www.greenunivers.com/wp-content/uploads/2014/08/vrai-faux-bul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124744"/>
            <a:ext cx="2799209" cy="1282080"/>
          </a:xfrm>
          <a:prstGeom prst="rect">
            <a:avLst/>
          </a:prstGeom>
          <a:noFill/>
        </p:spPr>
      </p:pic>
      <p:grpSp>
        <p:nvGrpSpPr>
          <p:cNvPr id="14" name="Groupe 13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301834" y="6498736"/>
              <a:ext cx="3097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14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012160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9" name="Image 18" descr="v. psy.jpg"/>
          <p:cNvPicPr>
            <a:picLocks noChangeAspect="1"/>
          </p:cNvPicPr>
          <p:nvPr/>
        </p:nvPicPr>
        <p:blipFill>
          <a:blip r:embed="rId6" cstate="print"/>
          <a:srcRect b="3138"/>
          <a:stretch>
            <a:fillRect/>
          </a:stretch>
        </p:blipFill>
        <p:spPr>
          <a:xfrm>
            <a:off x="3419872" y="3212976"/>
            <a:ext cx="3257357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itre 1"/>
          <p:cNvSpPr txBox="1">
            <a:spLocks/>
          </p:cNvSpPr>
          <p:nvPr/>
        </p:nvSpPr>
        <p:spPr>
          <a:xfrm rot="20358592">
            <a:off x="6687937" y="3697099"/>
            <a:ext cx="2231577" cy="1678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op Secret" pitchFamily="2" charset="0"/>
                <a:ea typeface="+mj-ea"/>
                <a:cs typeface="+mj-cs"/>
              </a:rPr>
              <a:t>Vrai</a:t>
            </a:r>
            <a:endParaRPr kumimoji="0" lang="fr-CA" sz="8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Top Secre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0912" y="125760"/>
            <a:ext cx="8229600" cy="1143000"/>
          </a:xfrm>
        </p:spPr>
        <p:txBody>
          <a:bodyPr>
            <a:normAutofit/>
          </a:bodyPr>
          <a:lstStyle/>
          <a:p>
            <a:r>
              <a:rPr lang="fr-C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Négligence</a:t>
            </a:r>
            <a:endParaRPr lang="fr-CA" sz="6000" dirty="0"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4678363"/>
          </a:xfrm>
        </p:spPr>
        <p:txBody>
          <a:bodyPr/>
          <a:lstStyle/>
          <a:p>
            <a:pPr algn="ctr">
              <a:buNone/>
            </a:pPr>
            <a:r>
              <a:rPr lang="fr-CA" sz="2800" dirty="0" smtClean="0">
                <a:latin typeface="Maiandra GD" pitchFamily="34" charset="0"/>
              </a:rPr>
              <a:t>    Quelle est la problématique la plus souvent retenue en vertu de la Loi de la protection de la jeunesse pour l’Abitibi-Témiscamingue ?</a:t>
            </a:r>
          </a:p>
          <a:p>
            <a:endParaRPr lang="fr-CA" sz="2800" dirty="0" smtClean="0">
              <a:latin typeface="Maiandra GD" pitchFamily="34" charset="0"/>
            </a:endParaRPr>
          </a:p>
          <a:p>
            <a:endParaRPr lang="fr-CA" sz="2800" dirty="0">
              <a:latin typeface="Maiandra GD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251520" y="6611779"/>
              <a:ext cx="3097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16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156176" y="1166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026" name="Picture 2" descr="\\RÉCEPTION\Espace\Programme ESPACE\Atelier aux adultes\Affiches formes de violence\Négligence.jpg"/>
          <p:cNvPicPr>
            <a:picLocks noChangeAspect="1" noChangeArrowheads="1"/>
          </p:cNvPicPr>
          <p:nvPr/>
        </p:nvPicPr>
        <p:blipFill>
          <a:blip r:embed="rId4" cstate="print"/>
          <a:srcRect t="8400" b="9701"/>
          <a:stretch>
            <a:fillRect/>
          </a:stretch>
        </p:blipFill>
        <p:spPr bwMode="auto">
          <a:xfrm>
            <a:off x="2411760" y="3068960"/>
            <a:ext cx="5400600" cy="3317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ndir un rectangle avec un coin diagonal 23"/>
          <p:cNvSpPr/>
          <p:nvPr/>
        </p:nvSpPr>
        <p:spPr>
          <a:xfrm>
            <a:off x="5436096" y="4581128"/>
            <a:ext cx="3635896" cy="2160240"/>
          </a:xfrm>
          <a:prstGeom prst="round2DiagRect">
            <a:avLst/>
          </a:prstGeom>
          <a:solidFill>
            <a:srgbClr val="F6A11F"/>
          </a:solidFill>
          <a:ln>
            <a:solidFill>
              <a:srgbClr val="D985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6516216" y="5117122"/>
            <a:ext cx="1160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Maiandra GD" pitchFamily="34" charset="0"/>
              </a:rPr>
              <a:t>a. Aucun</a:t>
            </a:r>
            <a:endParaRPr lang="fr-CA" sz="2000" b="1" dirty="0"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16216" y="5405154"/>
            <a:ext cx="187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Maiandra GD" pitchFamily="34" charset="0"/>
              </a:rPr>
              <a:t>b. 1 à 3 enfants</a:t>
            </a:r>
            <a:endParaRPr lang="fr-CA" sz="2000" b="1" dirty="0">
              <a:latin typeface="Maiandra G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16216" y="5693186"/>
            <a:ext cx="18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Maiandra GD" pitchFamily="34" charset="0"/>
              </a:rPr>
              <a:t>c. 2 à 6 enfants</a:t>
            </a:r>
            <a:endParaRPr lang="fr-CA" sz="2000" b="1" dirty="0">
              <a:latin typeface="Maiandra GD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ZoneTexte 18"/>
          <p:cNvSpPr txBox="1"/>
          <p:nvPr/>
        </p:nvSpPr>
        <p:spPr>
          <a:xfrm>
            <a:off x="6012160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chemeClr val="bg1"/>
                </a:solidFill>
                <a:latin typeface="Maiandra GD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chemeClr val="bg1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1720" y="188640"/>
            <a:ext cx="5834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77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  <a:ea typeface="+mj-ea"/>
                <a:cs typeface="+mj-cs"/>
              </a:rPr>
              <a:t>Violence </a:t>
            </a:r>
            <a:r>
              <a:rPr lang="fr-C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774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  <a:ea typeface="+mj-ea"/>
                <a:cs typeface="+mj-cs"/>
              </a:rPr>
              <a:t>conjugale</a:t>
            </a:r>
            <a:endParaRPr lang="fr-CA" dirty="0"/>
          </a:p>
        </p:txBody>
      </p:sp>
      <p:sp>
        <p:nvSpPr>
          <p:cNvPr id="21" name="ZoneTexte 20"/>
          <p:cNvSpPr txBox="1"/>
          <p:nvPr/>
        </p:nvSpPr>
        <p:spPr>
          <a:xfrm>
            <a:off x="301834" y="6498736"/>
            <a:ext cx="309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15</a:t>
            </a:r>
            <a:endParaRPr lang="fr-CA" sz="1000" dirty="0">
              <a:solidFill>
                <a:srgbClr val="1A8080"/>
              </a:solidFill>
              <a:latin typeface="Maiandra GD" pitchFamily="34" charset="0"/>
              <a:cs typeface="Arial" panose="020B0604020202020204" pitchFamily="34" charset="0"/>
            </a:endParaRPr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1115616" y="4536504"/>
            <a:ext cx="4032448" cy="2204864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ZoneTexte 24"/>
          <p:cNvSpPr txBox="1"/>
          <p:nvPr/>
        </p:nvSpPr>
        <p:spPr>
          <a:xfrm>
            <a:off x="1259632" y="5057889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latin typeface="Maiandra GD" pitchFamily="34" charset="0"/>
              </a:rPr>
              <a:t>Au Canada, </a:t>
            </a:r>
            <a:r>
              <a:rPr lang="en-CA" sz="2000" b="1" dirty="0" err="1" smtClean="0">
                <a:latin typeface="Maiandra GD" pitchFamily="34" charset="0"/>
              </a:rPr>
              <a:t>combien</a:t>
            </a:r>
            <a:r>
              <a:rPr lang="en-CA" sz="2000" b="1" dirty="0" smtClean="0">
                <a:latin typeface="Maiandra GD" pitchFamily="34" charset="0"/>
              </a:rPr>
              <a:t> </a:t>
            </a:r>
            <a:r>
              <a:rPr lang="en-CA" sz="2000" b="1" dirty="0" err="1" smtClean="0">
                <a:latin typeface="Maiandra GD" pitchFamily="34" charset="0"/>
              </a:rPr>
              <a:t>d’enfants</a:t>
            </a:r>
            <a:r>
              <a:rPr lang="en-CA" sz="2000" b="1" dirty="0" smtClean="0">
                <a:latin typeface="Maiandra GD" pitchFamily="34" charset="0"/>
              </a:rPr>
              <a:t> par </a:t>
            </a:r>
            <a:r>
              <a:rPr lang="en-CA" sz="2000" b="1" dirty="0" err="1" smtClean="0">
                <a:latin typeface="Maiandra GD" pitchFamily="34" charset="0"/>
              </a:rPr>
              <a:t>classe</a:t>
            </a:r>
            <a:r>
              <a:rPr lang="en-CA" sz="2000" b="1" dirty="0" smtClean="0">
                <a:latin typeface="Maiandra GD" pitchFamily="34" charset="0"/>
              </a:rPr>
              <a:t> </a:t>
            </a:r>
            <a:r>
              <a:rPr lang="en-CA" sz="2000" b="1" dirty="0" err="1" smtClean="0">
                <a:latin typeface="Maiandra GD" pitchFamily="34" charset="0"/>
              </a:rPr>
              <a:t>sont</a:t>
            </a:r>
            <a:r>
              <a:rPr lang="en-CA" sz="2000" b="1" dirty="0" smtClean="0">
                <a:latin typeface="Maiandra GD" pitchFamily="34" charset="0"/>
              </a:rPr>
              <a:t> exposés à des </a:t>
            </a:r>
            <a:r>
              <a:rPr lang="en-CA" sz="2000" b="1" dirty="0" err="1" smtClean="0">
                <a:latin typeface="Maiandra GD" pitchFamily="34" charset="0"/>
              </a:rPr>
              <a:t>actes</a:t>
            </a:r>
            <a:r>
              <a:rPr lang="en-CA" sz="2000" b="1" dirty="0" smtClean="0">
                <a:latin typeface="Maiandra GD" pitchFamily="34" charset="0"/>
              </a:rPr>
              <a:t> de violence </a:t>
            </a:r>
            <a:r>
              <a:rPr lang="en-CA" sz="2000" b="1" dirty="0" err="1" smtClean="0">
                <a:latin typeface="Maiandra GD" pitchFamily="34" charset="0"/>
              </a:rPr>
              <a:t>conjugale</a:t>
            </a:r>
            <a:r>
              <a:rPr lang="en-CA" sz="2000" b="1" dirty="0" smtClean="0">
                <a:latin typeface="Maiandra GD" pitchFamily="34" charset="0"/>
              </a:rPr>
              <a:t> </a:t>
            </a:r>
            <a:r>
              <a:rPr lang="en-CA" sz="2000" b="1" dirty="0" err="1" smtClean="0">
                <a:latin typeface="Maiandra GD" pitchFamily="34" charset="0"/>
              </a:rPr>
              <a:t>dirigés</a:t>
            </a:r>
            <a:r>
              <a:rPr lang="en-CA" sz="2000" b="1" dirty="0" smtClean="0">
                <a:latin typeface="Maiandra GD" pitchFamily="34" charset="0"/>
              </a:rPr>
              <a:t> </a:t>
            </a:r>
            <a:r>
              <a:rPr lang="en-CA" sz="2000" b="1" dirty="0" err="1" smtClean="0">
                <a:latin typeface="Maiandra GD" pitchFamily="34" charset="0"/>
              </a:rPr>
              <a:t>envers</a:t>
            </a:r>
            <a:r>
              <a:rPr lang="en-CA" sz="2000" b="1" dirty="0" smtClean="0">
                <a:latin typeface="Maiandra GD" pitchFamily="34" charset="0"/>
              </a:rPr>
              <a:t> </a:t>
            </a:r>
            <a:r>
              <a:rPr lang="en-CA" sz="2000" b="1" dirty="0" err="1" smtClean="0">
                <a:latin typeface="Maiandra GD" pitchFamily="34" charset="0"/>
              </a:rPr>
              <a:t>leur</a:t>
            </a:r>
            <a:r>
              <a:rPr lang="en-CA" sz="2000" b="1" dirty="0" smtClean="0">
                <a:latin typeface="Maiandra GD" pitchFamily="34" charset="0"/>
              </a:rPr>
              <a:t> </a:t>
            </a:r>
            <a:r>
              <a:rPr lang="en-CA" sz="2000" b="1" dirty="0" err="1" smtClean="0">
                <a:latin typeface="Maiandra GD" pitchFamily="34" charset="0"/>
              </a:rPr>
              <a:t>mère</a:t>
            </a:r>
            <a:r>
              <a:rPr lang="en-CA" sz="2000" b="1" dirty="0" smtClean="0">
                <a:latin typeface="Maiandra GD" pitchFamily="34" charset="0"/>
              </a:rPr>
              <a:t>? </a:t>
            </a:r>
            <a:endParaRPr lang="fr-CA" sz="2000" b="1" dirty="0">
              <a:latin typeface="Maiandra GD" pitchFamily="34" charset="0"/>
            </a:endParaRPr>
          </a:p>
        </p:txBody>
      </p:sp>
      <p:pic>
        <p:nvPicPr>
          <p:cNvPr id="4098" name="Picture 2" descr="C:\Users\Animation 2\Desktop\co-parenting-after-divorce-is-important-for-your-childr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052736"/>
            <a:ext cx="5905500" cy="3324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/>
      <p:bldP spid="8" grpId="1"/>
      <p:bldP spid="9" grpId="0"/>
      <p:bldP spid="9" grpId="1"/>
      <p:bldP spid="10" grpId="0"/>
      <p:bldP spid="22" grpId="0"/>
      <p:bldP spid="23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C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Violence </a:t>
            </a:r>
            <a:r>
              <a:rPr lang="fr-C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sexuelle</a:t>
            </a:r>
            <a:endParaRPr lang="fr-CA" sz="5400" dirty="0"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340768"/>
            <a:ext cx="8229600" cy="5105400"/>
          </a:xfrm>
        </p:spPr>
        <p:txBody>
          <a:bodyPr/>
          <a:lstStyle/>
          <a:p>
            <a:endParaRPr lang="en-CA" sz="3200" b="1" dirty="0" smtClean="0">
              <a:latin typeface="Maiandra GD" pitchFamily="34" charset="0"/>
            </a:endParaRPr>
          </a:p>
          <a:p>
            <a:pPr algn="ctr">
              <a:buNone/>
            </a:pPr>
            <a:r>
              <a:rPr lang="fr-CA" sz="2800" dirty="0" smtClean="0">
                <a:latin typeface="Maiandra GD" pitchFamily="34" charset="0"/>
              </a:rPr>
              <a:t>Augmenter les sentences des agresseurs serait suffisant pour prévenir les agressions sexuelles commises envers les enfants.</a:t>
            </a:r>
          </a:p>
          <a:p>
            <a:endParaRPr lang="fr-CA" dirty="0">
              <a:latin typeface="Maiandra GD" pitchFamily="34" charset="0"/>
            </a:endParaRPr>
          </a:p>
        </p:txBody>
      </p:sp>
      <p:pic>
        <p:nvPicPr>
          <p:cNvPr id="6" name="Picture 2" descr="http://www.greenunivers.com/wp-content/uploads/2014/08/vrai-faux-bul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980728"/>
            <a:ext cx="2438400" cy="1116824"/>
          </a:xfrm>
          <a:prstGeom prst="rect">
            <a:avLst/>
          </a:prstGeom>
          <a:noFill/>
        </p:spPr>
      </p:pic>
      <p:grpSp>
        <p:nvGrpSpPr>
          <p:cNvPr id="8" name="Groupe 7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301834" y="6498737"/>
              <a:ext cx="381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17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Image 14" descr="5086730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3284984"/>
            <a:ext cx="6096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itre 1"/>
          <p:cNvSpPr txBox="1">
            <a:spLocks/>
          </p:cNvSpPr>
          <p:nvPr/>
        </p:nvSpPr>
        <p:spPr>
          <a:xfrm rot="20358592">
            <a:off x="5428852" y="4238680"/>
            <a:ext cx="417646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Top Secret" pitchFamily="2" charset="0"/>
                <a:ea typeface="+mj-ea"/>
                <a:cs typeface="+mj-cs"/>
              </a:rPr>
              <a:t>Faux</a:t>
            </a:r>
            <a:endParaRPr kumimoji="0" lang="fr-CA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Top Secre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301834" y="6498736"/>
              <a:ext cx="381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18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156176" y="1166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chemeClr val="bg1"/>
                </a:solidFill>
                <a:latin typeface="Maiandra GD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chemeClr val="bg1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3" name="Rectangle 16"/>
          <p:cNvSpPr>
            <a:spLocks/>
          </p:cNvSpPr>
          <p:nvPr/>
        </p:nvSpPr>
        <p:spPr bwMode="auto">
          <a:xfrm>
            <a:off x="1403648" y="404664"/>
            <a:ext cx="7416824" cy="1080120"/>
          </a:xfrm>
          <a:prstGeom prst="rect">
            <a:avLst/>
          </a:prstGeom>
          <a:noFill/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fr-CA" sz="2800" b="1" dirty="0" smtClean="0">
                <a:solidFill>
                  <a:srgbClr val="111748"/>
                </a:solidFill>
                <a:latin typeface="Maiandra GD" pitchFamily="34" charset="0"/>
              </a:rPr>
              <a:t>Selon vous, combien d’enfants subiront une agression sexuelle avant l’âge de 18 ans ? </a:t>
            </a:r>
            <a:endParaRPr lang="fr-CA" sz="2800" b="1" dirty="0">
              <a:solidFill>
                <a:srgbClr val="111748"/>
              </a:solidFill>
              <a:latin typeface="Maiandra GD" pitchFamily="34" charset="0"/>
            </a:endParaRPr>
          </a:p>
        </p:txBody>
      </p:sp>
      <p:sp>
        <p:nvSpPr>
          <p:cNvPr id="14" name="Rectangle 25"/>
          <p:cNvSpPr>
            <a:spLocks/>
          </p:cNvSpPr>
          <p:nvPr/>
        </p:nvSpPr>
        <p:spPr bwMode="auto">
          <a:xfrm>
            <a:off x="2771800" y="5157192"/>
            <a:ext cx="4320480" cy="1512168"/>
          </a:xfrm>
          <a:prstGeom prst="rect">
            <a:avLst/>
          </a:prstGeom>
          <a:noFill/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algn="ctr"/>
            <a:r>
              <a:rPr lang="fr-CA" sz="2000" b="1" dirty="0" smtClean="0">
                <a:solidFill>
                  <a:srgbClr val="111748"/>
                </a:solidFill>
                <a:latin typeface="Maiandra GD" pitchFamily="34" charset="0"/>
              </a:rPr>
              <a:t> a. 1/3 fille et 1/6 garçon</a:t>
            </a:r>
          </a:p>
          <a:p>
            <a:pPr marL="457200" indent="-457200" algn="ctr"/>
            <a:endParaRPr lang="fr-CA" sz="2000" b="1" dirty="0" smtClean="0">
              <a:solidFill>
                <a:srgbClr val="111748"/>
              </a:solidFill>
              <a:latin typeface="Maiandra GD" pitchFamily="34" charset="0"/>
            </a:endParaRPr>
          </a:p>
          <a:p>
            <a:pPr marL="457200" indent="-457200" algn="ctr"/>
            <a:r>
              <a:rPr lang="fr-CA" sz="2000" b="1" dirty="0" smtClean="0">
                <a:solidFill>
                  <a:srgbClr val="111748"/>
                </a:solidFill>
                <a:latin typeface="Maiandra GD" pitchFamily="34" charset="0"/>
              </a:rPr>
              <a:t> b. 1/4 fille et 1/5 garçon</a:t>
            </a:r>
          </a:p>
          <a:p>
            <a:pPr marL="457200" indent="-457200" algn="ctr"/>
            <a:endParaRPr lang="fr-CA" sz="2000" b="1" dirty="0" smtClean="0">
              <a:solidFill>
                <a:srgbClr val="111748"/>
              </a:solidFill>
              <a:latin typeface="Maiandra GD" pitchFamily="34" charset="0"/>
            </a:endParaRPr>
          </a:p>
          <a:p>
            <a:pPr marL="457200" indent="-457200" algn="ctr"/>
            <a:r>
              <a:rPr lang="fr-CA" sz="2000" b="1" dirty="0" smtClean="0">
                <a:solidFill>
                  <a:srgbClr val="111748"/>
                </a:solidFill>
                <a:latin typeface="Maiandra GD" pitchFamily="34" charset="0"/>
              </a:rPr>
              <a:t> c. 3/5 filles et 2/5 garçons</a:t>
            </a:r>
          </a:p>
        </p:txBody>
      </p:sp>
      <p:pic>
        <p:nvPicPr>
          <p:cNvPr id="15" name="Image 14" descr="pedophil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628800"/>
            <a:ext cx="4428937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72405"/>
            <a:ext cx="8229600" cy="868363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Violence </a:t>
            </a:r>
            <a:r>
              <a:rPr lang="fr-C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verbale</a:t>
            </a:r>
            <a:endParaRPr lang="fr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2420888"/>
            <a:ext cx="8316416" cy="916360"/>
          </a:xfrm>
        </p:spPr>
        <p:txBody>
          <a:bodyPr>
            <a:normAutofit lnSpcReduction="10000"/>
          </a:bodyPr>
          <a:lstStyle/>
          <a:p>
            <a:pPr marL="441325" indent="0" algn="ctr">
              <a:spcBef>
                <a:spcPts val="0"/>
              </a:spcBef>
              <a:buNone/>
            </a:pPr>
            <a:r>
              <a:rPr lang="fr-CA" sz="2800" dirty="0" smtClean="0">
                <a:latin typeface="Maiandra GD" pitchFamily="34" charset="0"/>
              </a:rPr>
              <a:t>Répéter des mots blessants à un enfant, ce n’est pas grave, des mots, ça ne fait pas mal.</a:t>
            </a:r>
          </a:p>
          <a:p>
            <a:pPr algn="ctr"/>
            <a:endParaRPr lang="fr-CA" dirty="0" smtClean="0">
              <a:latin typeface="Maiandra GD" pitchFamily="34" charset="0"/>
            </a:endParaRPr>
          </a:p>
        </p:txBody>
      </p:sp>
      <p:pic>
        <p:nvPicPr>
          <p:cNvPr id="4" name="Image 3" descr="violence verbale.jpg"/>
          <p:cNvPicPr>
            <a:picLocks noChangeAspect="1"/>
          </p:cNvPicPr>
          <p:nvPr/>
        </p:nvPicPr>
        <p:blipFill>
          <a:blip r:embed="rId2" cstate="print"/>
          <a:srcRect l="8631"/>
          <a:stretch>
            <a:fillRect/>
          </a:stretch>
        </p:blipFill>
        <p:spPr>
          <a:xfrm>
            <a:off x="1835696" y="3284984"/>
            <a:ext cx="6860215" cy="3307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greenunivers.com/wp-content/uploads/2014/08/vrai-faux-bull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232056"/>
            <a:ext cx="2682250" cy="1260840"/>
          </a:xfrm>
          <a:prstGeom prst="rect">
            <a:avLst/>
          </a:prstGeom>
          <a:noFill/>
        </p:spPr>
      </p:pic>
      <p:grpSp>
        <p:nvGrpSpPr>
          <p:cNvPr id="9" name="Groupe 8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301834" y="6498737"/>
              <a:ext cx="3097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11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6156176" y="1166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 rot="20015828">
            <a:off x="5617599" y="4773944"/>
            <a:ext cx="3817858" cy="1711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Top Secret" pitchFamily="2" charset="0"/>
                <a:ea typeface="+mj-ea"/>
                <a:cs typeface="+mj-cs"/>
              </a:rPr>
              <a:t>Faux</a:t>
            </a:r>
            <a:endParaRPr kumimoji="0" lang="fr-CA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Top Secre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12160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3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2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3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339752" y="3060249"/>
            <a:ext cx="578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chemeClr val="accent2"/>
                </a:solidFill>
                <a:latin typeface="Maiandra GD" pitchFamily="34" charset="0"/>
                <a:cs typeface="Arial" pitchFamily="34" charset="0"/>
              </a:rPr>
              <a:t>Le manque d’information </a:t>
            </a:r>
            <a:endParaRPr lang="fr-CA" sz="3200" b="1" dirty="0">
              <a:solidFill>
                <a:schemeClr val="accent2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39752" y="3996353"/>
            <a:ext cx="636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chemeClr val="bg2"/>
                </a:solidFill>
                <a:latin typeface="Maiandra GD" pitchFamily="34" charset="0"/>
                <a:cs typeface="Arial" pitchFamily="34" charset="0"/>
              </a:rPr>
              <a:t>La dépendance envers </a:t>
            </a:r>
            <a:r>
              <a:rPr lang="fr-CA" sz="3200" b="1" dirty="0">
                <a:solidFill>
                  <a:schemeClr val="bg2"/>
                </a:solidFill>
                <a:latin typeface="Maiandra GD" pitchFamily="34" charset="0"/>
                <a:cs typeface="Arial" pitchFamily="34" charset="0"/>
              </a:rPr>
              <a:t>l</a:t>
            </a:r>
            <a:r>
              <a:rPr lang="fr-CA" sz="3200" b="1" dirty="0" smtClean="0">
                <a:solidFill>
                  <a:schemeClr val="bg2"/>
                </a:solidFill>
                <a:latin typeface="Maiandra GD" pitchFamily="34" charset="0"/>
                <a:cs typeface="Arial" pitchFamily="34" charset="0"/>
              </a:rPr>
              <a:t>es adultes </a:t>
            </a:r>
            <a:endParaRPr lang="fr-CA" sz="3200" b="1" dirty="0">
              <a:solidFill>
                <a:schemeClr val="bg2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67744" y="5004465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 </a:t>
            </a:r>
            <a:r>
              <a:rPr lang="fr-CA" sz="3200" b="1" dirty="0" smtClean="0">
                <a:solidFill>
                  <a:schemeClr val="accent1"/>
                </a:solidFill>
                <a:latin typeface="Maiandra GD" pitchFamily="34" charset="0"/>
                <a:cs typeface="Arial" pitchFamily="34" charset="0"/>
              </a:rPr>
              <a:t>L’isolement social</a:t>
            </a:r>
            <a:endParaRPr lang="fr-CA" sz="3200" b="1" dirty="0">
              <a:solidFill>
                <a:schemeClr val="accent1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91680" y="2998642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91680" y="3865258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91680" y="4856116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2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1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2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01834" y="6498736"/>
            <a:ext cx="381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19</a:t>
            </a:r>
            <a:endParaRPr lang="fr-CA" sz="1000" dirty="0">
              <a:solidFill>
                <a:srgbClr val="1A8080"/>
              </a:solidFill>
              <a:latin typeface="Maiandra GD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greenlivingblogorguk.files.wordpress.com/2012/02/social-factor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09120"/>
            <a:ext cx="2250975" cy="2180633"/>
          </a:xfrm>
          <a:prstGeom prst="rect">
            <a:avLst/>
          </a:prstGeom>
          <a:noFill/>
        </p:spPr>
      </p:pic>
      <p:sp>
        <p:nvSpPr>
          <p:cNvPr id="19" name="Rectangle 7"/>
          <p:cNvSpPr>
            <a:spLocks/>
          </p:cNvSpPr>
          <p:nvPr/>
        </p:nvSpPr>
        <p:spPr bwMode="auto">
          <a:xfrm>
            <a:off x="1043608" y="692696"/>
            <a:ext cx="810039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/>
              </a:contourClr>
            </a:sp3d>
          </a:bodyPr>
          <a:lstStyle/>
          <a:p>
            <a:pPr algn="ctr"/>
            <a:r>
              <a:rPr lang="fr-CA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Pourquoi pensez-vous qu’un enfant est vulnérable face à la violence?</a:t>
            </a:r>
            <a:endParaRPr lang="fr-CA" sz="4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568" y="188640"/>
            <a:ext cx="81003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4400" b="1" dirty="0">
                <a:latin typeface="Maiandra GD" pitchFamily="34" charset="0"/>
              </a:rPr>
              <a:t>Déroulement de la rencontre</a:t>
            </a:r>
            <a:endParaRPr lang="fr-CA" sz="4400" dirty="0"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35696" y="573325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solidFill>
                  <a:schemeClr val="accent6"/>
                </a:solidFill>
                <a:latin typeface="Maiandra GD" pitchFamily="34" charset="0"/>
              </a:rPr>
              <a:t>Merci de votre participation!</a:t>
            </a:r>
            <a:endParaRPr lang="fr-CA" sz="4000" b="1" dirty="0">
              <a:solidFill>
                <a:schemeClr val="accent6"/>
              </a:solidFill>
              <a:latin typeface="Maiandra GD" pitchFamily="34" charset="0"/>
            </a:endParaRPr>
          </a:p>
        </p:txBody>
      </p:sp>
      <p:sp>
        <p:nvSpPr>
          <p:cNvPr id="8" name="Rectangle 11"/>
          <p:cNvSpPr>
            <a:spLocks/>
          </p:cNvSpPr>
          <p:nvPr/>
        </p:nvSpPr>
        <p:spPr bwMode="auto">
          <a:xfrm>
            <a:off x="1619672" y="1268760"/>
            <a:ext cx="244827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CA" sz="2400" b="1" dirty="0" smtClean="0">
                <a:solidFill>
                  <a:schemeClr val="bg2"/>
                </a:solidFill>
                <a:latin typeface="Maiandra GD" pitchFamily="34" charset="0"/>
                <a:cs typeface="Open Sans Light" charset="0"/>
                <a:sym typeface="Open Sans Light" charset="0"/>
              </a:rPr>
              <a:t>1- Présentation</a:t>
            </a:r>
            <a:endParaRPr lang="fr-CA" sz="1600" b="1" dirty="0">
              <a:solidFill>
                <a:schemeClr val="bg2"/>
              </a:solidFill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1763688" y="1772816"/>
            <a:ext cx="446449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fr-CA" sz="2400" b="1" dirty="0" smtClean="0">
                <a:solidFill>
                  <a:schemeClr val="accent1"/>
                </a:solidFill>
                <a:latin typeface="Maiandra GD" pitchFamily="34" charset="0"/>
                <a:cs typeface="Open Sans Light" charset="0"/>
                <a:sym typeface="Open Sans Light" charset="0"/>
              </a:rPr>
              <a:t>2- Problématique de la violence </a:t>
            </a:r>
            <a:endParaRPr lang="fr-CA" sz="2400" b="1" dirty="0">
              <a:solidFill>
                <a:schemeClr val="accent1"/>
              </a:solidFill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  <p:sp>
        <p:nvSpPr>
          <p:cNvPr id="10" name="Rectangle 19"/>
          <p:cNvSpPr>
            <a:spLocks/>
          </p:cNvSpPr>
          <p:nvPr/>
        </p:nvSpPr>
        <p:spPr bwMode="auto">
          <a:xfrm>
            <a:off x="1835696" y="2276872"/>
            <a:ext cx="352839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fr-CA" sz="2400" b="1" dirty="0" smtClean="0">
                <a:solidFill>
                  <a:schemeClr val="accent2"/>
                </a:solidFill>
                <a:latin typeface="Maiandra GD" pitchFamily="34" charset="0"/>
                <a:cs typeface="Open Sans Light" charset="0"/>
                <a:sym typeface="Open Sans Light" charset="0"/>
              </a:rPr>
              <a:t>3- Programme ESPACE</a:t>
            </a:r>
            <a:endParaRPr lang="fr-CA" sz="2400" b="1" dirty="0">
              <a:solidFill>
                <a:schemeClr val="accent2"/>
              </a:solidFill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  <p:sp>
        <p:nvSpPr>
          <p:cNvPr id="11" name="Rectangle 31"/>
          <p:cNvSpPr>
            <a:spLocks/>
          </p:cNvSpPr>
          <p:nvPr/>
        </p:nvSpPr>
        <p:spPr bwMode="auto">
          <a:xfrm>
            <a:off x="2483768" y="2780928"/>
            <a:ext cx="63722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61950" indent="-361950"/>
            <a:r>
              <a:rPr lang="fr-CA" sz="2400" b="1" dirty="0" smtClean="0">
                <a:solidFill>
                  <a:srgbClr val="F6A11F"/>
                </a:solidFill>
                <a:latin typeface="Maiandra GD" pitchFamily="34" charset="0"/>
                <a:cs typeface="Open Sans Light" charset="0"/>
                <a:sym typeface="Open Sans Light" charset="0"/>
              </a:rPr>
              <a:t>4- La prévention au quotidien, et la discipline positive</a:t>
            </a:r>
          </a:p>
        </p:txBody>
      </p:sp>
      <p:sp>
        <p:nvSpPr>
          <p:cNvPr id="12" name="Rectangle 23"/>
          <p:cNvSpPr>
            <a:spLocks/>
          </p:cNvSpPr>
          <p:nvPr/>
        </p:nvSpPr>
        <p:spPr bwMode="auto">
          <a:xfrm>
            <a:off x="2987824" y="3645024"/>
            <a:ext cx="50760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CA" sz="2400" b="1" dirty="0" smtClean="0">
                <a:solidFill>
                  <a:schemeClr val="bg2"/>
                </a:solidFill>
                <a:latin typeface="Maiandra GD" pitchFamily="34" charset="0"/>
                <a:cs typeface="Open Sans Light" charset="0"/>
                <a:sym typeface="Open Sans Light" charset="0"/>
              </a:rPr>
              <a:t>5- Comment identifier et aider un </a:t>
            </a:r>
          </a:p>
          <a:p>
            <a:r>
              <a:rPr lang="fr-CA" sz="2400" b="1" dirty="0">
                <a:solidFill>
                  <a:schemeClr val="bg2"/>
                </a:solidFill>
                <a:latin typeface="Maiandra GD" pitchFamily="34" charset="0"/>
                <a:cs typeface="Open Sans Light" charset="0"/>
                <a:sym typeface="Open Sans Light" charset="0"/>
              </a:rPr>
              <a:t> </a:t>
            </a:r>
            <a:r>
              <a:rPr lang="fr-CA" sz="2400" b="1" dirty="0" smtClean="0">
                <a:solidFill>
                  <a:schemeClr val="bg2"/>
                </a:solidFill>
                <a:latin typeface="Maiandra GD" pitchFamily="34" charset="0"/>
                <a:cs typeface="Open Sans Light" charset="0"/>
                <a:sym typeface="Open Sans Light" charset="0"/>
              </a:rPr>
              <a:t>   enfant victime de violence </a:t>
            </a:r>
            <a:endParaRPr lang="fr-CA" sz="2400" b="1" dirty="0">
              <a:solidFill>
                <a:schemeClr val="bg2"/>
              </a:solidFill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  <p:sp>
        <p:nvSpPr>
          <p:cNvPr id="13" name="Rectangle 27"/>
          <p:cNvSpPr>
            <a:spLocks/>
          </p:cNvSpPr>
          <p:nvPr/>
        </p:nvSpPr>
        <p:spPr bwMode="auto">
          <a:xfrm>
            <a:off x="3707904" y="4509120"/>
            <a:ext cx="388843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CA" sz="2400" b="1" dirty="0" smtClean="0">
                <a:solidFill>
                  <a:schemeClr val="accent1"/>
                </a:solidFill>
                <a:latin typeface="Maiandra GD" pitchFamily="34" charset="0"/>
                <a:cs typeface="Open Sans Light" charset="0"/>
                <a:sym typeface="Open Sans Light" charset="0"/>
              </a:rPr>
              <a:t>6- Les ressources d’aide </a:t>
            </a:r>
            <a:endParaRPr lang="fr-CA" sz="2400" b="1" dirty="0">
              <a:solidFill>
                <a:schemeClr val="accent1"/>
              </a:solidFill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  <p:sp>
        <p:nvSpPr>
          <p:cNvPr id="14" name="Rectangle 27"/>
          <p:cNvSpPr>
            <a:spLocks/>
          </p:cNvSpPr>
          <p:nvPr/>
        </p:nvSpPr>
        <p:spPr bwMode="auto">
          <a:xfrm>
            <a:off x="4139952" y="5013176"/>
            <a:ext cx="36724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CA" sz="2400" b="1" dirty="0" smtClean="0">
                <a:solidFill>
                  <a:schemeClr val="accent2"/>
                </a:solidFill>
                <a:latin typeface="Maiandra GD" pitchFamily="34" charset="0"/>
                <a:cs typeface="Open Sans Light" charset="0"/>
                <a:sym typeface="Open Sans Light" charset="0"/>
              </a:rPr>
              <a:t>7- Conclusion et évaluation</a:t>
            </a:r>
            <a:endParaRPr lang="fr-CA" sz="2400" b="1" dirty="0">
              <a:solidFill>
                <a:schemeClr val="accent2"/>
              </a:solidFill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216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5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4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2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25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7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4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28184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19672" y="1628800"/>
            <a:ext cx="669674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28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ESPACE mise sur : </a:t>
            </a:r>
          </a:p>
          <a:p>
            <a:pPr algn="ctr">
              <a:lnSpc>
                <a:spcPct val="115000"/>
              </a:lnSpc>
              <a:buFont typeface="Wingdings" pitchFamily="2" charset="2"/>
              <a:buChar char="ü"/>
              <a:defRPr/>
            </a:pPr>
            <a:r>
              <a:rPr lang="fr-CA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 l’affirmation</a:t>
            </a:r>
          </a:p>
          <a:p>
            <a:pPr algn="ctr">
              <a:lnSpc>
                <a:spcPct val="115000"/>
              </a:lnSpc>
              <a:buFont typeface="Wingdings" pitchFamily="2" charset="2"/>
              <a:buChar char="ü"/>
              <a:defRPr/>
            </a:pPr>
            <a:r>
              <a:rPr lang="fr-CA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 l’entraide </a:t>
            </a:r>
          </a:p>
          <a:p>
            <a:pPr algn="ctr">
              <a:lnSpc>
                <a:spcPct val="115000"/>
              </a:lnSpc>
              <a:buFont typeface="Wingdings" pitchFamily="2" charset="2"/>
              <a:buChar char="ü"/>
              <a:defRPr/>
            </a:pPr>
            <a:r>
              <a:rPr lang="fr-CA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 la force intérieure 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2800" b="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Arial" pitchFamily="34" charset="0"/>
              </a:rPr>
              <a:t>pour prévenir la violence.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23</a:t>
            </a:r>
            <a:endParaRPr lang="fr-CA" sz="1000" dirty="0">
              <a:solidFill>
                <a:srgbClr val="1A8080"/>
              </a:solidFill>
              <a:latin typeface="Maiandra GD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1547664" y="620688"/>
            <a:ext cx="67322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/>
              </a:contourClr>
            </a:sp3d>
          </a:bodyPr>
          <a:lstStyle/>
          <a:p>
            <a:pPr algn="ctr"/>
            <a:r>
              <a:rPr lang="fr-CA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Programme ESPACE</a:t>
            </a:r>
            <a:endParaRPr lang="fr-CA" sz="4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  <p:pic>
        <p:nvPicPr>
          <p:cNvPr id="51202" name="Picture 2" descr="Image associ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195141"/>
            <a:ext cx="4179323" cy="2546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8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03648" y="2204864"/>
            <a:ext cx="40324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atin typeface="Maiandra GD" pitchFamily="34" charset="0"/>
              </a:rPr>
              <a:t>Ateliers adaptés:</a:t>
            </a:r>
          </a:p>
          <a:p>
            <a:pPr algn="l"/>
            <a:endParaRPr lang="fr-CA" sz="1200" dirty="0" smtClean="0">
              <a:latin typeface="Maiandra GD" pitchFamily="34" charset="0"/>
            </a:endParaRPr>
          </a:p>
          <a:p>
            <a:pPr algn="l"/>
            <a:r>
              <a:rPr lang="fr-CA" sz="3200" b="1" dirty="0" smtClean="0">
                <a:latin typeface="Maiandra GD" pitchFamily="34" charset="0"/>
              </a:rPr>
              <a:t>Préscolaire  3-4-5 ans </a:t>
            </a:r>
          </a:p>
          <a:p>
            <a:pPr algn="ctr"/>
            <a:r>
              <a:rPr lang="fr-CA" sz="2400" i="1" dirty="0" smtClean="0">
                <a:latin typeface="Maiandra GD" pitchFamily="34" charset="0"/>
              </a:rPr>
              <a:t>3 périodes de 20 minutes chacune</a:t>
            </a:r>
            <a:endParaRPr lang="fr-CA" sz="2400" i="1" dirty="0">
              <a:latin typeface="Maiandra GD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301834" y="6498736"/>
              <a:ext cx="381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24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228184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5" name="Image 14" descr="iStock_000035758338_Large-2-600x400.jpg"/>
          <p:cNvPicPr>
            <a:picLocks noChangeAspect="1"/>
          </p:cNvPicPr>
          <p:nvPr/>
        </p:nvPicPr>
        <p:blipFill>
          <a:blip r:embed="rId4" cstate="print"/>
          <a:srcRect r="7333" b="8000"/>
          <a:stretch>
            <a:fillRect/>
          </a:stretch>
        </p:blipFill>
        <p:spPr>
          <a:xfrm>
            <a:off x="5436096" y="2132856"/>
            <a:ext cx="3295177" cy="2180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6228184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2343683" y="1917993"/>
            <a:ext cx="6159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ESPACE rencontre tout le milieu de vie. </a:t>
            </a:r>
            <a:endParaRPr lang="fr-CA" sz="22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6"/>
            </p:custDataLst>
          </p:nvPr>
        </p:nvSpPr>
        <p:spPr>
          <a:xfrm>
            <a:off x="2374620" y="2726102"/>
            <a:ext cx="6393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Ateliers adaptés aux différents groupes d’âge.</a:t>
            </a:r>
            <a:endParaRPr lang="fr-CA" sz="22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>
            <p:custDataLst>
              <p:tags r:id="rId7"/>
            </p:custDataLst>
          </p:nvPr>
        </p:nvSpPr>
        <p:spPr>
          <a:xfrm>
            <a:off x="2374620" y="4366265"/>
            <a:ext cx="6362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Trois personnes à l’animation. </a:t>
            </a:r>
            <a:endParaRPr lang="fr-CA" sz="22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75321" y="1891543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54733" y="2497106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54733" y="3271940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2374620" y="3502169"/>
            <a:ext cx="578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M</a:t>
            </a:r>
            <a:r>
              <a:rPr lang="fr-CA" sz="2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êmes notions</a:t>
            </a:r>
            <a:r>
              <a:rPr lang="fr-CA" sz="2200" dirty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 </a:t>
            </a:r>
            <a:r>
              <a:rPr lang="fr-CA" sz="2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pour tous.</a:t>
            </a:r>
            <a:endParaRPr lang="fr-CA" sz="22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12"/>
            </p:custDataLst>
          </p:nvPr>
        </p:nvSpPr>
        <p:spPr>
          <a:xfrm>
            <a:off x="2374620" y="5158353"/>
            <a:ext cx="6517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Mises en situation : version négative puis positive.</a:t>
            </a:r>
            <a:endParaRPr lang="fr-CA" sz="22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>
            <p:custDataLst>
              <p:tags r:id="rId13"/>
            </p:custDataLst>
          </p:nvPr>
        </p:nvSpPr>
        <p:spPr>
          <a:xfrm>
            <a:off x="2374620" y="5950441"/>
            <a:ext cx="6805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V</a:t>
            </a:r>
            <a:r>
              <a:rPr lang="fr-CA" sz="2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ictime est à tour de rôle une fille et un garçon.</a:t>
            </a:r>
            <a:endParaRPr lang="fr-CA" sz="22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54733" y="4222778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54733" y="4945378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32788" y="5720212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>
            <p:custDataLst>
              <p:tags r:id="rId17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14</a:t>
            </a:r>
            <a:endParaRPr lang="fr-CA" sz="1000" dirty="0">
              <a:solidFill>
                <a:srgbClr val="1A8080"/>
              </a:solidFill>
              <a:latin typeface="Maiandra GD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>
            <p:custDataLst>
              <p:tags r:id="rId18"/>
            </p:custDataLst>
          </p:nvPr>
        </p:nvSpPr>
        <p:spPr>
          <a:xfrm>
            <a:off x="1654733" y="692696"/>
            <a:ext cx="723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latin typeface="Maiandra GD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475656" y="889556"/>
            <a:ext cx="7344747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Quelques généralités…</a:t>
            </a:r>
            <a:endParaRPr lang="fr-CA" sz="28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1"/>
      <p:bldP spid="11" grpId="0"/>
      <p:bldP spid="15" grpId="0"/>
      <p:bldP spid="16" grpId="0"/>
      <p:bldP spid="17" grpId="0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547664" y="33265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latin typeface="Maiandra GD" pitchFamily="34" charset="0"/>
              </a:rPr>
              <a:t>Préscolaire : Contenu du jour 1 </a:t>
            </a:r>
            <a:endParaRPr lang="fr-CA" b="1" dirty="0">
              <a:latin typeface="Maiandra GD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0" y="-1"/>
            <a:ext cx="1194443" cy="6858001"/>
            <a:chOff x="-172849" y="-1"/>
            <a:chExt cx="1194443" cy="685800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301834" y="6453336"/>
              <a:ext cx="3529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27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228184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75656" y="98072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CA" sz="2000" dirty="0" smtClean="0">
                <a:solidFill>
                  <a:schemeClr val="bg2"/>
                </a:solidFill>
                <a:latin typeface="Maiandra GD" pitchFamily="34" charset="0"/>
              </a:rPr>
              <a:t>   Droits: Sécurité, force et liberté</a:t>
            </a:r>
            <a:endParaRPr lang="fr-CA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CA" sz="2000" dirty="0" smtClean="0">
                <a:solidFill>
                  <a:schemeClr val="accent1"/>
                </a:solidFill>
                <a:latin typeface="Maiandra GD" pitchFamily="34" charset="0"/>
              </a:rPr>
              <a:t>   L’intimidation entre enfants</a:t>
            </a:r>
          </a:p>
          <a:p>
            <a:pPr>
              <a:buFont typeface="Wingdings" pitchFamily="2" charset="2"/>
              <a:buChar char="v"/>
            </a:pPr>
            <a:r>
              <a:rPr lang="fr-CA" sz="2000" dirty="0" smtClean="0">
                <a:solidFill>
                  <a:schemeClr val="accent2"/>
                </a:solidFill>
                <a:latin typeface="Maiandra GD" pitchFamily="34" charset="0"/>
              </a:rPr>
              <a:t>   Recherche de solutions</a:t>
            </a:r>
            <a:endParaRPr lang="fr-CA" sz="2000" dirty="0" smtClean="0">
              <a:latin typeface="Maiandra GD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475656" y="220486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latin typeface="Maiandra GD" pitchFamily="34" charset="0"/>
              </a:rPr>
              <a:t>Contenu du jour 2 </a:t>
            </a:r>
            <a:endParaRPr lang="fr-CA" b="1" dirty="0">
              <a:latin typeface="Maiandra GD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547664" y="2564904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v"/>
            </a:pPr>
            <a:r>
              <a:rPr lang="fr-CA" sz="2000" dirty="0" smtClean="0">
                <a:solidFill>
                  <a:schemeClr val="bg2"/>
                </a:solidFill>
                <a:latin typeface="Maiandra GD" pitchFamily="34" charset="0"/>
              </a:rPr>
              <a:t>Marionnettes: enfants qui protègent leurs droits face à une personne qu’elles connaissent pas;</a:t>
            </a:r>
          </a:p>
          <a:p>
            <a:pPr marL="361950" indent="-361950">
              <a:buFont typeface="Wingdings" pitchFamily="2" charset="2"/>
              <a:buChar char="v"/>
            </a:pPr>
            <a:r>
              <a:rPr lang="fr-CA" sz="2000" dirty="0" smtClean="0">
                <a:solidFill>
                  <a:schemeClr val="accent1"/>
                </a:solidFill>
                <a:latin typeface="Maiandra GD" pitchFamily="34" charset="0"/>
              </a:rPr>
              <a:t>Règles de sécurité, autodéfense avec le cri;</a:t>
            </a:r>
          </a:p>
          <a:p>
            <a:pPr marL="361950" indent="-361950">
              <a:buFont typeface="Wingdings" pitchFamily="2" charset="2"/>
              <a:buChar char="v"/>
            </a:pPr>
            <a:r>
              <a:rPr lang="fr-CA" sz="2000" dirty="0" smtClean="0">
                <a:solidFill>
                  <a:schemeClr val="accent2"/>
                </a:solidFill>
                <a:latin typeface="Maiandra GD" pitchFamily="34" charset="0"/>
              </a:rPr>
              <a:t>Rencontre individuelle</a:t>
            </a:r>
          </a:p>
        </p:txBody>
      </p:sp>
      <p:pic>
        <p:nvPicPr>
          <p:cNvPr id="22" name="Picture 2" descr="\\RÉCEPTION\Espace\Photo ESPACE\Marionnettes\DSC00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764704"/>
            <a:ext cx="3327642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ZoneTexte 22"/>
          <p:cNvSpPr txBox="1"/>
          <p:nvPr/>
        </p:nvSpPr>
        <p:spPr>
          <a:xfrm>
            <a:off x="1547664" y="4710043"/>
            <a:ext cx="71287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v"/>
              <a:defRPr/>
            </a:pPr>
            <a:r>
              <a:rPr lang="fr-CA" sz="2000" dirty="0" smtClean="0">
                <a:solidFill>
                  <a:schemeClr val="bg2"/>
                </a:solidFill>
                <a:latin typeface="Maiandra GD" pitchFamily="34" charset="0"/>
              </a:rPr>
              <a:t>Parties du corps</a:t>
            </a:r>
          </a:p>
          <a:p>
            <a:pPr marL="361950" indent="-361950">
              <a:buFont typeface="Wingdings" pitchFamily="2" charset="2"/>
              <a:buChar char="v"/>
              <a:defRPr/>
            </a:pPr>
            <a:r>
              <a:rPr lang="en-CA" sz="2000" dirty="0" err="1" smtClean="0">
                <a:solidFill>
                  <a:schemeClr val="accent1"/>
                </a:solidFill>
                <a:latin typeface="Maiandra GD" pitchFamily="34" charset="0"/>
              </a:rPr>
              <a:t>Bons</a:t>
            </a:r>
            <a:r>
              <a:rPr lang="en-CA" sz="2000" dirty="0" smtClean="0">
                <a:solidFill>
                  <a:schemeClr val="accent1"/>
                </a:solidFill>
                <a:latin typeface="Maiandra GD" pitchFamily="34" charset="0"/>
              </a:rPr>
              <a:t> et </a:t>
            </a:r>
            <a:r>
              <a:rPr lang="en-CA" sz="2000" dirty="0" err="1" smtClean="0">
                <a:solidFill>
                  <a:schemeClr val="accent1"/>
                </a:solidFill>
                <a:latin typeface="Maiandra GD" pitchFamily="34" charset="0"/>
              </a:rPr>
              <a:t>mauvais</a:t>
            </a:r>
            <a:r>
              <a:rPr lang="en-CA" sz="2000" dirty="0" smtClean="0">
                <a:solidFill>
                  <a:schemeClr val="accent1"/>
                </a:solidFill>
                <a:latin typeface="Maiandra GD" pitchFamily="34" charset="0"/>
              </a:rPr>
              <a:t> </a:t>
            </a:r>
            <a:r>
              <a:rPr lang="en-CA" sz="2000" dirty="0" err="1" smtClean="0">
                <a:solidFill>
                  <a:schemeClr val="accent1"/>
                </a:solidFill>
                <a:latin typeface="Maiandra GD" pitchFamily="34" charset="0"/>
              </a:rPr>
              <a:t>touchers</a:t>
            </a:r>
            <a:endParaRPr lang="en-CA" sz="2000" dirty="0" smtClean="0">
              <a:solidFill>
                <a:schemeClr val="accent1"/>
              </a:solidFill>
              <a:latin typeface="Maiandra GD" pitchFamily="34" charset="0"/>
            </a:endParaRPr>
          </a:p>
          <a:p>
            <a:pPr marL="361950" indent="-361950">
              <a:buFont typeface="Wingdings" pitchFamily="2" charset="2"/>
              <a:buChar char="v"/>
              <a:defRPr/>
            </a:pPr>
            <a:r>
              <a:rPr lang="en-CA" sz="2000" dirty="0" err="1" smtClean="0">
                <a:solidFill>
                  <a:schemeClr val="accent2"/>
                </a:solidFill>
                <a:latin typeface="Maiandra GD" pitchFamily="34" charset="0"/>
              </a:rPr>
              <a:t>Bons</a:t>
            </a:r>
            <a:r>
              <a:rPr lang="en-CA" sz="2000" dirty="0" smtClean="0">
                <a:solidFill>
                  <a:schemeClr val="accent2"/>
                </a:solidFill>
                <a:latin typeface="Maiandra GD" pitchFamily="34" charset="0"/>
              </a:rPr>
              <a:t> et </a:t>
            </a:r>
            <a:r>
              <a:rPr lang="en-CA" sz="2000" dirty="0" err="1" smtClean="0">
                <a:solidFill>
                  <a:schemeClr val="accent2"/>
                </a:solidFill>
                <a:latin typeface="Maiandra GD" pitchFamily="34" charset="0"/>
              </a:rPr>
              <a:t>mauvais</a:t>
            </a:r>
            <a:r>
              <a:rPr lang="en-CA" sz="2000" dirty="0" smtClean="0">
                <a:solidFill>
                  <a:schemeClr val="accent2"/>
                </a:solidFill>
                <a:latin typeface="Maiandra GD" pitchFamily="34" charset="0"/>
              </a:rPr>
              <a:t> secrets</a:t>
            </a:r>
          </a:p>
          <a:p>
            <a:pPr marL="361950" indent="-361950">
              <a:buFont typeface="Wingdings" pitchFamily="2" charset="2"/>
              <a:buChar char="v"/>
              <a:defRPr/>
            </a:pPr>
            <a:r>
              <a:rPr lang="en-CA" sz="2000" dirty="0" err="1" smtClean="0">
                <a:solidFill>
                  <a:schemeClr val="accent6"/>
                </a:solidFill>
                <a:latin typeface="Maiandra GD" pitchFamily="34" charset="0"/>
              </a:rPr>
              <a:t>Parler</a:t>
            </a:r>
            <a:r>
              <a:rPr lang="en-CA" sz="2000" dirty="0" smtClean="0">
                <a:solidFill>
                  <a:schemeClr val="accent6"/>
                </a:solidFill>
                <a:latin typeface="Maiandra GD" pitchFamily="34" charset="0"/>
              </a:rPr>
              <a:t> à un </a:t>
            </a:r>
            <a:r>
              <a:rPr lang="en-CA" sz="2000" dirty="0" err="1" smtClean="0">
                <a:solidFill>
                  <a:schemeClr val="accent6"/>
                </a:solidFill>
                <a:latin typeface="Maiandra GD" pitchFamily="34" charset="0"/>
              </a:rPr>
              <a:t>adulte</a:t>
            </a:r>
            <a:r>
              <a:rPr lang="en-CA" sz="2000" dirty="0" smtClean="0">
                <a:solidFill>
                  <a:schemeClr val="accent6"/>
                </a:solidFill>
                <a:latin typeface="Maiandra GD" pitchFamily="34" charset="0"/>
              </a:rPr>
              <a:t> de </a:t>
            </a:r>
            <a:r>
              <a:rPr lang="en-CA" sz="2000" dirty="0" err="1" smtClean="0">
                <a:solidFill>
                  <a:schemeClr val="accent6"/>
                </a:solidFill>
                <a:latin typeface="Maiandra GD" pitchFamily="34" charset="0"/>
              </a:rPr>
              <a:t>confiance</a:t>
            </a:r>
            <a:endParaRPr lang="fr-CA" sz="2000" dirty="0">
              <a:solidFill>
                <a:schemeClr val="accent6"/>
              </a:solidFill>
              <a:latin typeface="Maiandra GD" pitchFamily="34" charset="0"/>
            </a:endParaRPr>
          </a:p>
          <a:p>
            <a:pPr marL="361950" indent="-361950">
              <a:buFont typeface="Wingdings" pitchFamily="2" charset="2"/>
              <a:buChar char="v"/>
              <a:defRPr/>
            </a:pPr>
            <a:r>
              <a:rPr lang="fr-CA" sz="2000" dirty="0" smtClean="0">
                <a:solidFill>
                  <a:schemeClr val="accent1"/>
                </a:solidFill>
                <a:latin typeface="Maiandra GD" pitchFamily="34" charset="0"/>
              </a:rPr>
              <a:t>Rencontre </a:t>
            </a:r>
            <a:r>
              <a:rPr lang="fr-CA" sz="2000" dirty="0">
                <a:solidFill>
                  <a:schemeClr val="accent1"/>
                </a:solidFill>
                <a:latin typeface="Maiandra GD" pitchFamily="34" charset="0"/>
              </a:rPr>
              <a:t>individuelle et période d’activités.</a:t>
            </a:r>
          </a:p>
          <a:p>
            <a:r>
              <a:rPr lang="fr-CA" dirty="0" smtClean="0">
                <a:latin typeface="Maiandra GD" pitchFamily="34" charset="0"/>
              </a:rPr>
              <a:t>  </a:t>
            </a:r>
          </a:p>
          <a:p>
            <a:endParaRPr lang="fr-CA" dirty="0" smtClean="0">
              <a:latin typeface="Maiandra GD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47664" y="439704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latin typeface="Maiandra GD" pitchFamily="34" charset="0"/>
              </a:rPr>
              <a:t>Contenu du jour 3 </a:t>
            </a:r>
            <a:endParaRPr lang="fr-CA" b="1" dirty="0">
              <a:latin typeface="Maiandra GD" pitchFamily="34" charset="0"/>
            </a:endParaRPr>
          </a:p>
        </p:txBody>
      </p:sp>
      <p:pic>
        <p:nvPicPr>
          <p:cNvPr id="48130" name="Picture 2" descr="Résultats de recherche d'images pour « secret clipart »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3371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547664" y="33265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latin typeface="Maiandra GD" pitchFamily="34" charset="0"/>
              </a:rPr>
              <a:t>Primaire: </a:t>
            </a:r>
          </a:p>
          <a:p>
            <a:r>
              <a:rPr lang="fr-CA" sz="2000" b="1" dirty="0" smtClean="0">
                <a:latin typeface="Maiandra GD" pitchFamily="34" charset="0"/>
              </a:rPr>
              <a:t> </a:t>
            </a:r>
            <a:endParaRPr lang="fr-CA" b="1" dirty="0">
              <a:latin typeface="Maiandra GD" pitchFamily="34" charset="0"/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0" y="-1"/>
            <a:ext cx="1194443" cy="6858001"/>
            <a:chOff x="-172849" y="-1"/>
            <a:chExt cx="1194443" cy="685800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301834" y="6453336"/>
              <a:ext cx="3529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27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228184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75656" y="980728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CA" sz="2400" dirty="0" smtClean="0">
                <a:solidFill>
                  <a:schemeClr val="bg2"/>
                </a:solidFill>
                <a:latin typeface="Maiandra GD" pitchFamily="34" charset="0"/>
              </a:rPr>
              <a:t>   Droits: Sécurité, force et liberté;</a:t>
            </a:r>
            <a:endParaRPr lang="fr-CA" sz="24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CA" sz="2400" dirty="0" smtClean="0">
                <a:solidFill>
                  <a:schemeClr val="accent6"/>
                </a:solidFill>
                <a:latin typeface="Maiandra GD" pitchFamily="34" charset="0"/>
              </a:rPr>
              <a:t>   Les règles pour protéger les droits;</a:t>
            </a:r>
          </a:p>
          <a:p>
            <a:pPr>
              <a:buFont typeface="Wingdings" pitchFamily="2" charset="2"/>
              <a:buChar char="v"/>
            </a:pPr>
            <a:r>
              <a:rPr lang="fr-CA" sz="2400" dirty="0" smtClean="0">
                <a:solidFill>
                  <a:srgbClr val="00B8BA"/>
                </a:solidFill>
                <a:latin typeface="Maiandra GD" pitchFamily="34" charset="0"/>
              </a:rPr>
              <a:t>   Intimidation;</a:t>
            </a:r>
          </a:p>
          <a:p>
            <a:pPr>
              <a:buFont typeface="Wingdings" pitchFamily="2" charset="2"/>
              <a:buChar char="v"/>
            </a:pPr>
            <a:r>
              <a:rPr lang="fr-CA" sz="2400" dirty="0" smtClean="0">
                <a:solidFill>
                  <a:schemeClr val="accent2"/>
                </a:solidFill>
                <a:latin typeface="Maiandra GD" pitchFamily="34" charset="0"/>
              </a:rPr>
              <a:t>   Stratégies;</a:t>
            </a:r>
            <a:endParaRPr lang="fr-CA" sz="2400" dirty="0" smtClean="0">
              <a:latin typeface="Maiandra GD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483768" y="286745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v"/>
            </a:pPr>
            <a:r>
              <a:rPr lang="fr-CA" sz="2400" dirty="0" smtClean="0">
                <a:solidFill>
                  <a:srgbClr val="111748"/>
                </a:solidFill>
                <a:latin typeface="Maiandra GD" pitchFamily="34" charset="0"/>
              </a:rPr>
              <a:t>  Inconnus rencontrés sur Internet;</a:t>
            </a:r>
          </a:p>
          <a:p>
            <a:pPr marL="361950" indent="-361950">
              <a:buFont typeface="Wingdings" pitchFamily="2" charset="2"/>
              <a:buChar char="v"/>
            </a:pPr>
            <a:r>
              <a:rPr lang="fr-CA" sz="2400" dirty="0" smtClean="0">
                <a:solidFill>
                  <a:schemeClr val="accent1"/>
                </a:solidFill>
                <a:latin typeface="Maiandra GD" pitchFamily="34" charset="0"/>
              </a:rPr>
              <a:t>  Mise en situation avec une personne connue,        autodéfense avec le cri;</a:t>
            </a:r>
          </a:p>
          <a:p>
            <a:pPr marL="361950" indent="-361950">
              <a:buFont typeface="Wingdings" pitchFamily="2" charset="2"/>
              <a:buChar char="v"/>
            </a:pPr>
            <a:r>
              <a:rPr lang="fr-CA" sz="2400" dirty="0" smtClean="0">
                <a:solidFill>
                  <a:schemeClr val="bg2"/>
                </a:solidFill>
                <a:latin typeface="Maiandra GD" pitchFamily="34" charset="0"/>
              </a:rPr>
              <a:t>  Violence sexuelle;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187624" y="4734342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v"/>
              <a:defRPr/>
            </a:pPr>
            <a:r>
              <a:rPr lang="en-CA" sz="2400" dirty="0" smtClean="0">
                <a:solidFill>
                  <a:schemeClr val="accent6"/>
                </a:solidFill>
                <a:latin typeface="Maiandra GD" pitchFamily="34" charset="0"/>
              </a:rPr>
              <a:t>  </a:t>
            </a:r>
            <a:r>
              <a:rPr lang="en-CA" sz="2400" dirty="0" err="1" smtClean="0">
                <a:solidFill>
                  <a:schemeClr val="accent6"/>
                </a:solidFill>
                <a:latin typeface="Maiandra GD" pitchFamily="34" charset="0"/>
              </a:rPr>
              <a:t>Parler</a:t>
            </a:r>
            <a:r>
              <a:rPr lang="en-CA" sz="2400" dirty="0" smtClean="0">
                <a:solidFill>
                  <a:schemeClr val="accent6"/>
                </a:solidFill>
                <a:latin typeface="Maiandra GD" pitchFamily="34" charset="0"/>
              </a:rPr>
              <a:t> à un </a:t>
            </a:r>
            <a:r>
              <a:rPr lang="en-CA" sz="2400" dirty="0" err="1" smtClean="0">
                <a:solidFill>
                  <a:schemeClr val="accent6"/>
                </a:solidFill>
                <a:latin typeface="Maiandra GD" pitchFamily="34" charset="0"/>
              </a:rPr>
              <a:t>adulte</a:t>
            </a:r>
            <a:r>
              <a:rPr lang="en-CA" sz="2400" dirty="0" smtClean="0">
                <a:solidFill>
                  <a:schemeClr val="accent6"/>
                </a:solidFill>
                <a:latin typeface="Maiandra GD" pitchFamily="34" charset="0"/>
              </a:rPr>
              <a:t> de </a:t>
            </a:r>
            <a:r>
              <a:rPr lang="en-CA" sz="2400" dirty="0" err="1" smtClean="0">
                <a:solidFill>
                  <a:schemeClr val="accent6"/>
                </a:solidFill>
                <a:latin typeface="Maiandra GD" pitchFamily="34" charset="0"/>
              </a:rPr>
              <a:t>confiance</a:t>
            </a:r>
            <a:r>
              <a:rPr lang="en-CA" sz="2400" dirty="0" smtClean="0">
                <a:solidFill>
                  <a:schemeClr val="accent6"/>
                </a:solidFill>
                <a:latin typeface="Maiandra GD" pitchFamily="34" charset="0"/>
              </a:rPr>
              <a:t>;</a:t>
            </a:r>
            <a:endParaRPr lang="fr-CA" sz="2400" dirty="0">
              <a:solidFill>
                <a:schemeClr val="accent6"/>
              </a:solidFill>
              <a:latin typeface="Maiandra GD" pitchFamily="34" charset="0"/>
            </a:endParaRPr>
          </a:p>
          <a:p>
            <a:pPr marL="361950" indent="-361950">
              <a:buFont typeface="Wingdings" pitchFamily="2" charset="2"/>
              <a:buChar char="v"/>
              <a:defRPr/>
            </a:pPr>
            <a:r>
              <a:rPr lang="fr-CA" sz="2400" dirty="0" smtClean="0">
                <a:solidFill>
                  <a:srgbClr val="111748"/>
                </a:solidFill>
                <a:latin typeface="Maiandra GD" pitchFamily="34" charset="0"/>
              </a:rPr>
              <a:t>  Aide-mémoire;</a:t>
            </a:r>
          </a:p>
          <a:p>
            <a:pPr marL="361950" indent="-361950">
              <a:buFont typeface="Wingdings" pitchFamily="2" charset="2"/>
              <a:buChar char="v"/>
              <a:defRPr/>
            </a:pPr>
            <a:r>
              <a:rPr lang="fr-CA" sz="2400" dirty="0" smtClean="0">
                <a:solidFill>
                  <a:schemeClr val="accent2"/>
                </a:solidFill>
                <a:latin typeface="Maiandra GD" pitchFamily="34" charset="0"/>
              </a:rPr>
              <a:t>  Rencontre </a:t>
            </a:r>
            <a:r>
              <a:rPr lang="fr-CA" sz="2400" dirty="0">
                <a:solidFill>
                  <a:schemeClr val="accent2"/>
                </a:solidFill>
                <a:latin typeface="Maiandra GD" pitchFamily="34" charset="0"/>
              </a:rPr>
              <a:t>individuelle </a:t>
            </a:r>
            <a:r>
              <a:rPr lang="fr-CA" sz="2400" dirty="0" smtClean="0">
                <a:solidFill>
                  <a:schemeClr val="accent2"/>
                </a:solidFill>
                <a:latin typeface="Maiandra GD" pitchFamily="34" charset="0"/>
              </a:rPr>
              <a:t>;</a:t>
            </a:r>
          </a:p>
          <a:p>
            <a:pPr marL="361950" indent="-361950">
              <a:buFont typeface="Wingdings" pitchFamily="2" charset="2"/>
              <a:buChar char="v"/>
              <a:defRPr/>
            </a:pPr>
            <a:r>
              <a:rPr lang="fr-CA" sz="2400" dirty="0" smtClean="0">
                <a:solidFill>
                  <a:schemeClr val="accent1"/>
                </a:solidFill>
                <a:latin typeface="Maiandra GD" pitchFamily="34" charset="0"/>
              </a:rPr>
              <a:t>  Période </a:t>
            </a:r>
            <a:r>
              <a:rPr lang="fr-CA" sz="2400" dirty="0">
                <a:solidFill>
                  <a:schemeClr val="accent1"/>
                </a:solidFill>
                <a:latin typeface="Maiandra GD" pitchFamily="34" charset="0"/>
              </a:rPr>
              <a:t>d’activités.</a:t>
            </a:r>
          </a:p>
          <a:p>
            <a:r>
              <a:rPr lang="fr-CA" dirty="0" smtClean="0">
                <a:latin typeface="Maiandra GD" pitchFamily="34" charset="0"/>
              </a:rPr>
              <a:t>  </a:t>
            </a:r>
          </a:p>
          <a:p>
            <a:endParaRPr lang="fr-CA" dirty="0" smtClean="0">
              <a:latin typeface="Maiandra GD" pitchFamily="34" charset="0"/>
            </a:endParaRPr>
          </a:p>
        </p:txBody>
      </p:sp>
      <p:pic>
        <p:nvPicPr>
          <p:cNvPr id="25" name="Image 24" descr="Droit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3756864"/>
            <a:ext cx="4176464" cy="2696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664" y="1844824"/>
            <a:ext cx="3096344" cy="6762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fr-CA" sz="2800" dirty="0" smtClean="0">
                <a:latin typeface="Maiandra GD" pitchFamily="34" charset="0"/>
              </a:rPr>
              <a:t> Pratique du cri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4283968" y="5157192"/>
            <a:ext cx="37444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fr-CA" sz="2800" dirty="0" smtClean="0">
                <a:latin typeface="Maiandra GD" pitchFamily="34" charset="0"/>
              </a:rPr>
              <a:t> Présentation </a:t>
            </a:r>
            <a:r>
              <a:rPr lang="fr-CA" sz="2800" dirty="0">
                <a:latin typeface="Maiandra GD" pitchFamily="34" charset="0"/>
              </a:rPr>
              <a:t>d’une </a:t>
            </a:r>
            <a:r>
              <a:rPr lang="fr-CA" sz="2800" dirty="0" smtClean="0">
                <a:latin typeface="Maiandra GD" pitchFamily="34" charset="0"/>
              </a:rPr>
              <a:t> mise en situation</a:t>
            </a:r>
            <a:endParaRPr lang="fr-CA" sz="2800" dirty="0"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72200" y="11663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301834" y="6498736"/>
              <a:ext cx="381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30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Image 13" descr="mas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4149080"/>
            <a:ext cx="2464796" cy="2402658"/>
          </a:xfrm>
          <a:prstGeom prst="rect">
            <a:avLst/>
          </a:prstGeom>
        </p:spPr>
      </p:pic>
      <p:pic>
        <p:nvPicPr>
          <p:cNvPr id="35842" name="Picture 2" descr="Résultats de recherche d'images pour « enfant qui cri »"/>
          <p:cNvPicPr>
            <a:picLocks noChangeAspect="1" noChangeArrowheads="1"/>
          </p:cNvPicPr>
          <p:nvPr/>
        </p:nvPicPr>
        <p:blipFill>
          <a:blip r:embed="rId6" cstate="print"/>
          <a:srcRect l="10428" r="18198"/>
          <a:stretch>
            <a:fillRect/>
          </a:stretch>
        </p:blipFill>
        <p:spPr bwMode="auto">
          <a:xfrm>
            <a:off x="4572000" y="1268761"/>
            <a:ext cx="316082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7"/>
          <p:cNvSpPr>
            <a:spLocks/>
          </p:cNvSpPr>
          <p:nvPr/>
        </p:nvSpPr>
        <p:spPr bwMode="auto">
          <a:xfrm>
            <a:off x="323528" y="476672"/>
            <a:ext cx="67322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/>
              </a:contourClr>
            </a:sp3d>
          </a:bodyPr>
          <a:lstStyle/>
          <a:p>
            <a:pPr algn="ctr"/>
            <a:r>
              <a:rPr lang="fr-CA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Programme ESPACE</a:t>
            </a:r>
            <a:endParaRPr lang="fr-CA" sz="4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301834" y="6498736"/>
              <a:ext cx="381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31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Image 7" descr="Non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6469" t="2827" r="15118"/>
          <a:stretch>
            <a:fillRect/>
          </a:stretch>
        </p:blipFill>
        <p:spPr>
          <a:xfrm>
            <a:off x="1909192" y="1654508"/>
            <a:ext cx="2590800" cy="2782604"/>
          </a:xfrm>
          <a:prstGeom prst="rect">
            <a:avLst/>
          </a:prstGeom>
        </p:spPr>
      </p:pic>
      <p:pic>
        <p:nvPicPr>
          <p:cNvPr id="9" name="Image 8" descr="Aide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1545704"/>
            <a:ext cx="3651255" cy="2819400"/>
          </a:xfrm>
          <a:prstGeom prst="rect">
            <a:avLst/>
          </a:prstGeom>
        </p:spPr>
      </p:pic>
      <p:pic>
        <p:nvPicPr>
          <p:cNvPr id="10" name="Image 9" descr="Adulte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4218384"/>
            <a:ext cx="4130814" cy="2667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228184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755576" y="620688"/>
            <a:ext cx="81369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/>
              </a:contourClr>
            </a:sp3d>
          </a:bodyPr>
          <a:lstStyle/>
          <a:p>
            <a:pPr algn="ctr"/>
            <a:r>
              <a:rPr lang="fr-CA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Retour et stratégies utilisées </a:t>
            </a:r>
            <a:endParaRPr lang="fr-CA" sz="4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6228184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301834" y="6498736"/>
              <a:ext cx="381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32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798" name="AutoShape 6" descr="Résultats de recherche d'images pour « acting clipart black and white »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6" name="Image 15" descr="mas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204864"/>
            <a:ext cx="3168352" cy="3088477"/>
          </a:xfrm>
          <a:prstGeom prst="rect">
            <a:avLst/>
          </a:prstGeom>
        </p:spPr>
      </p:pic>
      <p:sp>
        <p:nvSpPr>
          <p:cNvPr id="15" name="Rectangle 7"/>
          <p:cNvSpPr>
            <a:spLocks/>
          </p:cNvSpPr>
          <p:nvPr/>
        </p:nvSpPr>
        <p:spPr bwMode="auto">
          <a:xfrm>
            <a:off x="1115616" y="836712"/>
            <a:ext cx="67322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/>
              </a:contourClr>
            </a:sp3d>
          </a:bodyPr>
          <a:lstStyle/>
          <a:p>
            <a:pPr algn="ctr"/>
            <a:r>
              <a:rPr lang="fr-CA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Mise en situation </a:t>
            </a:r>
            <a:endParaRPr lang="fr-CA" sz="4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6228184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grpSp>
        <p:nvGrpSpPr>
          <p:cNvPr id="2" name="Groupe 9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301834" y="6498736"/>
              <a:ext cx="381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32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798" name="AutoShape 6" descr="Résultats de recherche d'images pour « acting clipart black and white »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043608" y="1268760"/>
            <a:ext cx="8100392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/>
              </a:contourClr>
            </a:sp3d>
          </a:bodyPr>
          <a:lstStyle/>
          <a:p>
            <a:pPr algn="ctr"/>
            <a:r>
              <a:rPr lang="fr-CA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Quelles sont les réactions possibles face à un programme comme celui d’ESPACE?</a:t>
            </a:r>
            <a:endParaRPr lang="fr-CA" sz="4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284984"/>
            <a:ext cx="4536504" cy="30279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301834" y="6498736"/>
              <a:ext cx="3817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32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6228184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33798" name="AutoShape 6" descr="Résultats de recherche d'images pour « acting clipart black and white »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043608" y="1268760"/>
            <a:ext cx="8100392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/>
              </a:contourClr>
            </a:sp3d>
          </a:bodyPr>
          <a:lstStyle/>
          <a:p>
            <a:pPr algn="ctr"/>
            <a:r>
              <a:rPr lang="fr-CA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Cahiers d’activités en complément au programme ESPACE</a:t>
            </a:r>
            <a:endParaRPr lang="fr-CA" sz="4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43337">
            <a:off x="6921774" y="3471711"/>
            <a:ext cx="1665059" cy="216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27229">
            <a:off x="5381458" y="2732192"/>
            <a:ext cx="1665059" cy="216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2781168"/>
            <a:ext cx="1673642" cy="216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27531">
            <a:off x="1983346" y="2723733"/>
            <a:ext cx="1669352" cy="216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92592">
            <a:off x="376917" y="3485396"/>
            <a:ext cx="1665059" cy="216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0528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0527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02378" y="5013176"/>
            <a:ext cx="290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3</a:t>
            </a:r>
            <a:r>
              <a:rPr lang="fr-CA" sz="28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 volets </a:t>
            </a:r>
            <a:endParaRPr lang="fr-CA" sz="28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98126" y="4489956"/>
            <a:ext cx="275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Personnel </a:t>
            </a:r>
            <a:endParaRPr lang="fr-CA" sz="28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20072" y="513802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Parents</a:t>
            </a:r>
            <a:endParaRPr lang="fr-CA" sz="28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20071" y="5714092"/>
            <a:ext cx="309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Enfants </a:t>
            </a:r>
            <a:endParaRPr lang="fr-CA" sz="28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4690610" y="4521481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4690610" y="5049984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4690610" y="5661248"/>
            <a:ext cx="457454" cy="6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229939" y="3573016"/>
            <a:ext cx="7734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Prévenir toutes les formes de violence faite aux enfants. </a:t>
            </a:r>
            <a:endParaRPr lang="fr-CA" sz="22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6873663" y="1650699"/>
            <a:ext cx="1517354" cy="657654"/>
          </a:xfrm>
          <a:prstGeom prst="ellipse">
            <a:avLst/>
          </a:prstGeom>
          <a:gradFill flip="none" rotWithShape="1">
            <a:gsLst>
              <a:gs pos="0">
                <a:srgbClr val="EA6C1E"/>
              </a:gs>
              <a:gs pos="20000">
                <a:srgbClr val="EA6C1E"/>
              </a:gs>
              <a:gs pos="100000">
                <a:srgbClr val="F8B80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Maiandra GD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732240" y="17179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FED540"/>
                </a:solidFill>
                <a:latin typeface="Maiandra GD" pitchFamily="34" charset="0"/>
                <a:cs typeface="Arial" pitchFamily="34" charset="0"/>
              </a:rPr>
              <a:t>Depuis </a:t>
            </a:r>
          </a:p>
          <a:p>
            <a:pPr algn="ctr"/>
            <a:r>
              <a:rPr lang="fr-CA" sz="1400" b="1" dirty="0" smtClean="0">
                <a:solidFill>
                  <a:srgbClr val="FED540"/>
                </a:solidFill>
                <a:latin typeface="Maiandra GD" pitchFamily="34" charset="0"/>
                <a:cs typeface="Arial" pitchFamily="34" charset="0"/>
              </a:rPr>
              <a:t>1988</a:t>
            </a:r>
            <a:endParaRPr lang="fr-CA" sz="1400" b="1" dirty="0">
              <a:solidFill>
                <a:srgbClr val="FED540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3</a:t>
            </a:r>
            <a:endParaRPr lang="fr-CA" sz="1000" dirty="0">
              <a:solidFill>
                <a:srgbClr val="1A8080"/>
              </a:solidFill>
              <a:latin typeface="Maiandra GD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 descr="Logo chois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404664"/>
            <a:ext cx="4377351" cy="297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0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301834" y="6525344"/>
              <a:ext cx="4537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33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23728" y="1196752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Jeu questionnaire sur la discipline positive</a:t>
            </a:r>
            <a:endParaRPr lang="fr-CA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139952" y="240903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PRÉVENTION AU QUOTIDIEN ET DISCIPLINE POSITIVE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026" name="Picture 2" descr="Résultats de recherche d'images pour « enfant jeu questionnaire 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573016"/>
            <a:ext cx="4038600" cy="26955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H="1">
            <a:off x="1259632" y="134076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latin typeface="Maiandra GD" pitchFamily="34" charset="0"/>
              </a:rPr>
              <a:t>Faire de la prévention c’est:</a:t>
            </a:r>
            <a:endParaRPr lang="fr-CA" sz="2400" b="1" dirty="0"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80120" y="2060848"/>
            <a:ext cx="810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fr-CA" sz="2000" dirty="0" smtClean="0">
                <a:solidFill>
                  <a:schemeClr val="bg2"/>
                </a:solidFill>
                <a:latin typeface="Maiandra GD" pitchFamily="34" charset="0"/>
              </a:rPr>
              <a:t>a. Créer des moments de complicité et construire des relations basées sur le respect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16632" y="2924944"/>
            <a:ext cx="7631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fr-CA" sz="2000" dirty="0" smtClean="0">
                <a:solidFill>
                  <a:schemeClr val="accent1"/>
                </a:solidFill>
                <a:latin typeface="Maiandra GD" pitchFamily="34" charset="0"/>
              </a:rPr>
              <a:t>b. Parler uniquement de violence, des mises en garde contre les inconnus et des comportements à adopter</a:t>
            </a:r>
          </a:p>
          <a:p>
            <a:endParaRPr lang="fr-CA" sz="20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15616" y="378904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fr-CA" sz="2000" dirty="0" smtClean="0">
                <a:solidFill>
                  <a:schemeClr val="accent2"/>
                </a:solidFill>
                <a:latin typeface="Maiandra GD" pitchFamily="34" charset="0"/>
              </a:rPr>
              <a:t>c. Favoriser le développement de la confiance en soi chez l'enfant, de son autonomie, sa force et son affirmation </a:t>
            </a:r>
          </a:p>
          <a:p>
            <a:endParaRPr lang="fr-CA" sz="2000" dirty="0">
              <a:solidFill>
                <a:schemeClr val="accent2"/>
              </a:solidFill>
              <a:latin typeface="Maiandra GD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87624" y="4725144"/>
            <a:ext cx="4015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 smtClean="0">
                <a:solidFill>
                  <a:schemeClr val="accent6"/>
                </a:solidFill>
                <a:latin typeface="Maiandra GD" pitchFamily="34" charset="0"/>
              </a:rPr>
              <a:t>d. Possible d'en faire au quotidien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251520" y="6498736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34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3923928" y="240903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PRÉVENTION AU QUOTIDIEN ET DISCIPLINE POSITIVE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1"/>
      <p:bldP spid="9" grpId="2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-36512" y="0"/>
            <a:ext cx="1194443" cy="6858001"/>
            <a:chOff x="-172849" y="-1"/>
            <a:chExt cx="1194443" cy="6858001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251520" y="649873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15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187624" y="0"/>
            <a:ext cx="795637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CA" sz="2400" b="1" dirty="0" smtClean="0">
                <a:solidFill>
                  <a:schemeClr val="tx1"/>
                </a:solidFill>
                <a:latin typeface="Maiandra GD" pitchFamily="34" charset="0"/>
              </a:rPr>
              <a:t>Reliez les attitudes qui permettent de renforcer les enfants en tant que personne digne d'attention et de respect avec les gestes du quotidien: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15616" y="1340768"/>
            <a:ext cx="331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A" dirty="0" smtClean="0">
                <a:solidFill>
                  <a:schemeClr val="accent6"/>
                </a:solidFill>
                <a:latin typeface="Maiandra GD" pitchFamily="34" charset="0"/>
              </a:rPr>
              <a:t>Faites sentir à votre enfant que vous l'aimez</a:t>
            </a:r>
          </a:p>
          <a:p>
            <a:pPr algn="ctr"/>
            <a:endParaRPr lang="fr-CA" dirty="0"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87624" y="234888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A" dirty="0" smtClean="0">
                <a:solidFill>
                  <a:schemeClr val="bg2"/>
                </a:solidFill>
                <a:latin typeface="Maiandra GD" pitchFamily="34" charset="0"/>
              </a:rPr>
              <a:t>Parlez avec votre enfant et prenez le temps de l'écouter </a:t>
            </a:r>
          </a:p>
          <a:p>
            <a:pPr algn="ctr"/>
            <a:endParaRPr lang="fr-CA" dirty="0">
              <a:latin typeface="Maiandra G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20072" y="3524815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A" dirty="0" smtClean="0">
                <a:solidFill>
                  <a:schemeClr val="accent6"/>
                </a:solidFill>
                <a:latin typeface="Maiandra GD" pitchFamily="34" charset="0"/>
              </a:rPr>
              <a:t>En lui prodiguant des caresses qui lui font du bien et qui sont rassurantes</a:t>
            </a:r>
          </a:p>
          <a:p>
            <a:pPr algn="ctr"/>
            <a:endParaRPr lang="fr-CA" dirty="0">
              <a:latin typeface="Maiandra GD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92080" y="2228671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A" dirty="0" smtClean="0">
                <a:solidFill>
                  <a:schemeClr val="bg2"/>
                </a:solidFill>
                <a:latin typeface="Maiandra GD" pitchFamily="34" charset="0"/>
              </a:rPr>
              <a:t>En tenant compte de ses arguments et de ses opinions, en l'encourageant à les partager</a:t>
            </a:r>
          </a:p>
          <a:p>
            <a:pPr algn="ctr"/>
            <a:endParaRPr lang="fr-CA" dirty="0">
              <a:latin typeface="Maiandra GD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87624" y="351378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A" dirty="0" smtClean="0">
                <a:solidFill>
                  <a:schemeClr val="accent1"/>
                </a:solidFill>
                <a:latin typeface="Maiandra GD" pitchFamily="34" charset="0"/>
              </a:rPr>
              <a:t>Montrez à votre enfant que vous lui faites confiance </a:t>
            </a:r>
          </a:p>
          <a:p>
            <a:endParaRPr lang="fr-CA" dirty="0">
              <a:solidFill>
                <a:schemeClr val="accent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20072" y="4737918"/>
            <a:ext cx="37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A" dirty="0" smtClean="0">
                <a:solidFill>
                  <a:schemeClr val="accent1"/>
                </a:solidFill>
                <a:latin typeface="Maiandra GD" pitchFamily="34" charset="0"/>
              </a:rPr>
              <a:t>En encourageant et en soutenant ses efforts</a:t>
            </a:r>
          </a:p>
          <a:p>
            <a:pPr algn="ctr"/>
            <a:endParaRPr lang="fr-CA" dirty="0">
              <a:latin typeface="Maiandra G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59632" y="450912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A" dirty="0" smtClean="0">
                <a:solidFill>
                  <a:schemeClr val="accent2"/>
                </a:solidFill>
                <a:latin typeface="Maiandra GD" pitchFamily="34" charset="0"/>
              </a:rPr>
              <a:t>Aidez votre enfant à devenir responsable </a:t>
            </a:r>
          </a:p>
          <a:p>
            <a:pPr algn="ctr"/>
            <a:endParaRPr lang="fr-CA" dirty="0">
              <a:latin typeface="Maiandra GD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92080" y="5674022"/>
            <a:ext cx="37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A" dirty="0" smtClean="0">
                <a:solidFill>
                  <a:schemeClr val="accent2"/>
                </a:solidFill>
                <a:latin typeface="Maiandra GD" pitchFamily="34" charset="0"/>
              </a:rPr>
              <a:t>En l'aidant à assumer ses décisions, ses choix et même ses erreurs</a:t>
            </a:r>
          </a:p>
          <a:p>
            <a:pPr algn="ctr"/>
            <a:endParaRPr lang="fr-CA" dirty="0">
              <a:latin typeface="Maiandra GD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87624" y="5445224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A" dirty="0" smtClean="0">
                <a:latin typeface="Maiandra GD" pitchFamily="34" charset="0"/>
              </a:rPr>
              <a:t>Permettez à votre enfant de découvrir que vous n'êtes pas une personne parfaite </a:t>
            </a:r>
          </a:p>
          <a:p>
            <a:pPr algn="ctr"/>
            <a:endParaRPr lang="fr-CA" dirty="0">
              <a:latin typeface="Maiandra GD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292080" y="1412776"/>
            <a:ext cx="373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fr-CA" dirty="0" smtClean="0">
                <a:latin typeface="Maiandra GD" pitchFamily="34" charset="0"/>
              </a:rPr>
              <a:t>En vous excusant lorsque nécessaire</a:t>
            </a:r>
          </a:p>
          <a:p>
            <a:pPr algn="ctr"/>
            <a:endParaRPr lang="fr-CA" dirty="0">
              <a:latin typeface="Maiandra GD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3923928" y="1700808"/>
            <a:ext cx="1512168" cy="187220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067944" y="2708920"/>
            <a:ext cx="187220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995936" y="3933056"/>
            <a:ext cx="1368152" cy="8640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3851920" y="4869160"/>
            <a:ext cx="1584176" cy="115212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>
            <a:off x="3851920" y="1772816"/>
            <a:ext cx="1584176" cy="424847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63688" y="1211268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dirty="0" smtClean="0">
                <a:latin typeface="Maiandra GD" pitchFamily="34" charset="0"/>
              </a:rPr>
              <a:t>Faire de la prévention c'est aussi donner aux enfants une information </a:t>
            </a:r>
            <a:r>
              <a:rPr lang="fr-CA" sz="2400" u="sng" dirty="0" smtClean="0">
                <a:latin typeface="Maiandra GD" pitchFamily="34" charset="0"/>
              </a:rPr>
              <a:t>___________</a:t>
            </a:r>
            <a:r>
              <a:rPr lang="fr-CA" sz="2400" dirty="0" smtClean="0">
                <a:latin typeface="Maiandra GD" pitchFamily="34" charset="0"/>
              </a:rPr>
              <a:t> et  </a:t>
            </a:r>
            <a:r>
              <a:rPr lang="fr-CA" sz="2400" u="sng" dirty="0" smtClean="0">
                <a:latin typeface="Maiandra GD" pitchFamily="34" charset="0"/>
              </a:rPr>
              <a:t>_________</a:t>
            </a:r>
            <a:r>
              <a:rPr lang="fr-CA" sz="2400" dirty="0" smtClean="0">
                <a:latin typeface="Maiandra GD" pitchFamily="34" charset="0"/>
              </a:rPr>
              <a:t> sur la prévention de la violence. </a:t>
            </a:r>
            <a:endParaRPr lang="fr-CA" sz="2400" dirty="0"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52120" y="1556792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accent6"/>
                </a:solidFill>
                <a:latin typeface="Maiandra GD" pitchFamily="34" charset="0"/>
              </a:rPr>
              <a:t>constructive</a:t>
            </a:r>
            <a:endParaRPr lang="fr-CA" b="1" dirty="0">
              <a:solidFill>
                <a:schemeClr val="accent6"/>
              </a:solidFill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55776" y="1916832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bg2"/>
                </a:solidFill>
                <a:latin typeface="Maiandra GD" pitchFamily="34" charset="0"/>
              </a:rPr>
              <a:t>rassurante</a:t>
            </a:r>
            <a:endParaRPr lang="fr-CA" b="1" dirty="0">
              <a:solidFill>
                <a:schemeClr val="bg2"/>
              </a:solidFill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15616" y="566124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chemeClr val="accent4">
                    <a:lumMod val="75000"/>
                  </a:schemeClr>
                </a:solidFill>
                <a:latin typeface="Maiandra GD" pitchFamily="34" charset="0"/>
              </a:rPr>
              <a:t>Outillez votre enfant sur les façons de prévenir ou de faire face à toutes les situations de violence. </a:t>
            </a:r>
          </a:p>
          <a:p>
            <a:pPr algn="ctr"/>
            <a:endParaRPr lang="fr-CA" sz="2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251520" y="649873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15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3923928" y="240903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PRÉVENTION AU QUOTIDIEN ET DISCIPLINE POSITIVE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7" name="Image 16" descr="ik-naitre-grandir-communication-parent-enf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212976"/>
            <a:ext cx="4680520" cy="20477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7664" y="162880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b="1" dirty="0" smtClean="0">
                <a:latin typeface="Maiandra GD" pitchFamily="34" charset="0"/>
              </a:rPr>
              <a:t>Il est facile de faire de la prévention dans le feu de l'action.</a:t>
            </a:r>
            <a:endParaRPr lang="fr-CA" sz="2400" b="1" dirty="0">
              <a:latin typeface="Maiandra GD" pitchFamily="34" charset="0"/>
            </a:endParaRPr>
          </a:p>
        </p:txBody>
      </p:sp>
      <p:pic>
        <p:nvPicPr>
          <p:cNvPr id="8" name="Picture 2" descr="http://www.greenunivers.com/wp-content/uploads/2014/08/vrai-faux-bul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04664"/>
            <a:ext cx="2438400" cy="1116824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691680" y="3852337"/>
            <a:ext cx="363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latin typeface="Maiandra GD" pitchFamily="34" charset="0"/>
              </a:rPr>
              <a:t>À quel moment?</a:t>
            </a:r>
            <a:endParaRPr lang="fr-CA" sz="3200" b="1" dirty="0">
              <a:latin typeface="Maiandra GD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31640" y="455151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fr-CA" sz="2400" dirty="0" smtClean="0">
                <a:solidFill>
                  <a:srgbClr val="008000"/>
                </a:solidFill>
                <a:latin typeface="Maiandra GD" pitchFamily="34" charset="0"/>
              </a:rPr>
              <a:t> L'attention de l'enfant</a:t>
            </a:r>
            <a:endParaRPr lang="fr-CA" sz="2400" dirty="0">
              <a:latin typeface="Maiandra G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31640" y="5199583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fr-CA" sz="2400" dirty="0" smtClean="0">
                <a:solidFill>
                  <a:srgbClr val="F6A11F"/>
                </a:solidFill>
                <a:latin typeface="Maiandra GD" pitchFamily="34" charset="0"/>
              </a:rPr>
              <a:t> Situations de la vie quotidienne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259632" y="5847655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fr-CA" sz="2400" dirty="0" smtClean="0">
                <a:solidFill>
                  <a:schemeClr val="accent1"/>
                </a:solidFill>
                <a:latin typeface="Maiandra GD" pitchFamily="34" charset="0"/>
              </a:rPr>
              <a:t> Nouvelles expériences</a:t>
            </a:r>
            <a:endParaRPr lang="fr-CA" sz="2400" dirty="0">
              <a:solidFill>
                <a:srgbClr val="008000"/>
              </a:solidFill>
              <a:latin typeface="Maiandra GD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251520" y="649873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15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4103440" y="18864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PRÉVENTION AU QUOTIDIEN ET DISCIPLINE POSITIVE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 rot="20358592">
            <a:off x="5284835" y="1889799"/>
            <a:ext cx="417646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Top Secret" pitchFamily="2" charset="0"/>
                <a:ea typeface="+mj-ea"/>
                <a:cs typeface="+mj-cs"/>
              </a:rPr>
              <a:t>Faux</a:t>
            </a:r>
            <a:endParaRPr kumimoji="0" lang="fr-CA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Top Secre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251520" y="649873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15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4139952" y="116632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PRÉVENTION AU QUOTIDIEN ET DISCIPLINE POSITIVE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1043608" y="548680"/>
            <a:ext cx="810039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/>
              </a:contourClr>
            </a:sp3d>
          </a:bodyPr>
          <a:lstStyle/>
          <a:p>
            <a:pPr algn="ctr"/>
            <a:r>
              <a:rPr lang="fr-CA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3 stratégies pour faire face à des situations de violence?</a:t>
            </a:r>
            <a:endParaRPr lang="fr-CA" sz="32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  <p:pic>
        <p:nvPicPr>
          <p:cNvPr id="18" name="Image 17" descr="Non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6469" t="2827" r="15118"/>
          <a:stretch>
            <a:fillRect/>
          </a:stretch>
        </p:blipFill>
        <p:spPr>
          <a:xfrm>
            <a:off x="1909192" y="1654508"/>
            <a:ext cx="2590800" cy="2782604"/>
          </a:xfrm>
          <a:prstGeom prst="rect">
            <a:avLst/>
          </a:prstGeom>
        </p:spPr>
      </p:pic>
      <p:pic>
        <p:nvPicPr>
          <p:cNvPr id="20" name="Image 19" descr="Aide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1545704"/>
            <a:ext cx="3651255" cy="2819400"/>
          </a:xfrm>
          <a:prstGeom prst="rect">
            <a:avLst/>
          </a:prstGeom>
        </p:spPr>
      </p:pic>
      <p:pic>
        <p:nvPicPr>
          <p:cNvPr id="21" name="Image 20" descr="Adulte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4218384"/>
            <a:ext cx="4130814" cy="2667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187624" y="3429000"/>
            <a:ext cx="741682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fr-CA" sz="2400" dirty="0" smtClean="0">
                <a:solidFill>
                  <a:schemeClr val="bg2"/>
                </a:solidFill>
                <a:latin typeface="Maiandra GD" pitchFamily="34" charset="0"/>
              </a:rPr>
              <a:t> Sexualité 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fr-CA" sz="2400" dirty="0" smtClean="0">
                <a:solidFill>
                  <a:schemeClr val="accent1"/>
                </a:solidFill>
                <a:latin typeface="Maiandra GD" pitchFamily="34" charset="0"/>
              </a:rPr>
              <a:t> Différence entre les touchers 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fr-CA" sz="2400" dirty="0" smtClean="0">
                <a:solidFill>
                  <a:schemeClr val="accent6"/>
                </a:solidFill>
                <a:latin typeface="Maiandra GD" pitchFamily="34" charset="0"/>
              </a:rPr>
              <a:t> Chantage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fr-CA" sz="2400" dirty="0" smtClean="0">
                <a:solidFill>
                  <a:schemeClr val="accent3"/>
                </a:solidFill>
                <a:latin typeface="Maiandra GD" pitchFamily="34" charset="0"/>
              </a:rPr>
              <a:t> Bons et mauvais secrets 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fr-CA" sz="2400" dirty="0" smtClean="0">
                <a:solidFill>
                  <a:schemeClr val="tx2"/>
                </a:solidFill>
                <a:latin typeface="Maiandra GD" pitchFamily="34" charset="0"/>
              </a:rPr>
              <a:t> Droit de ne pas obéir et de briser une promesse</a:t>
            </a:r>
          </a:p>
          <a:p>
            <a:pPr>
              <a:spcBef>
                <a:spcPts val="600"/>
              </a:spcBef>
            </a:pPr>
            <a:endParaRPr lang="fr-CA" dirty="0">
              <a:latin typeface="Maiandra GD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251520" y="649873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15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4283968" y="96887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PRÉVENTION AU QUOTIDIEN ET DISCIPLINE POSITIVE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4067944" y="2204864"/>
            <a:ext cx="136815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/>
              </a:contourClr>
            </a:sp3d>
          </a:bodyPr>
          <a:lstStyle/>
          <a:p>
            <a:pPr algn="ctr"/>
            <a:endParaRPr lang="fr-CA" sz="36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827584" y="692696"/>
            <a:ext cx="810039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/>
              </a:contourClr>
            </a:sp3d>
          </a:bodyPr>
          <a:lstStyle/>
          <a:p>
            <a:pPr algn="ctr"/>
            <a:r>
              <a:rPr lang="fr-CA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Quels sont les sujets qu’il est important d’aborder lorsqu’on parle de prévention</a:t>
            </a:r>
            <a:r>
              <a:rPr lang="fr-CA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?</a:t>
            </a:r>
            <a:endParaRPr lang="fr-CA" sz="36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204864"/>
            <a:ext cx="570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b="1" dirty="0" smtClean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C.</a:t>
            </a:r>
            <a:endParaRPr lang="fr-CA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greenunivers.com/wp-content/uploads/2014/08/vrai-faux-bul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548680"/>
            <a:ext cx="2910053" cy="1332848"/>
          </a:xfrm>
          <a:prstGeom prst="rect">
            <a:avLst/>
          </a:prstGeom>
          <a:noFill/>
        </p:spPr>
      </p:pic>
      <p:grpSp>
        <p:nvGrpSpPr>
          <p:cNvPr id="9" name="Groupe 8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251520" y="649873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15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103440" y="18864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PRÉVENTION AU QUOTIDIEN ET DISCIPLINE POSITIVE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7" name="Image 16" descr="estime-de-soi-garçon.jpg"/>
          <p:cNvPicPr>
            <a:picLocks noChangeAspect="1"/>
          </p:cNvPicPr>
          <p:nvPr/>
        </p:nvPicPr>
        <p:blipFill>
          <a:blip r:embed="rId6" cstate="print"/>
          <a:srcRect t="7858" r="-187"/>
          <a:stretch>
            <a:fillRect/>
          </a:stretch>
        </p:blipFill>
        <p:spPr>
          <a:xfrm>
            <a:off x="2555776" y="3212976"/>
            <a:ext cx="2448272" cy="3377530"/>
          </a:xfrm>
          <a:prstGeom prst="rect">
            <a:avLst/>
          </a:prstGeom>
        </p:spPr>
      </p:pic>
      <p:sp>
        <p:nvSpPr>
          <p:cNvPr id="16" name="Titre 1"/>
          <p:cNvSpPr txBox="1">
            <a:spLocks/>
          </p:cNvSpPr>
          <p:nvPr/>
        </p:nvSpPr>
        <p:spPr>
          <a:xfrm rot="20358592">
            <a:off x="4758758" y="3600049"/>
            <a:ext cx="417646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op Secret" pitchFamily="2" charset="0"/>
                <a:ea typeface="+mj-ea"/>
                <a:cs typeface="+mj-cs"/>
              </a:rPr>
              <a:t>Vrai</a:t>
            </a:r>
            <a:endParaRPr kumimoji="0" lang="fr-CA" sz="8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Top Secret" pitchFamily="2" charset="0"/>
              <a:ea typeface="+mj-ea"/>
              <a:cs typeface="+mj-cs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115616" y="1916832"/>
            <a:ext cx="74888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/>
              </a:contourClr>
            </a:sp3d>
          </a:bodyPr>
          <a:lstStyle/>
          <a:p>
            <a:pPr algn="ctr"/>
            <a:r>
              <a:rPr lang="fr-CA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Des enfants affirmatifs sont moins </a:t>
            </a:r>
          </a:p>
          <a:p>
            <a:pPr algn="ctr"/>
            <a:r>
              <a:rPr lang="fr-CA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vulnérables face à la violence?</a:t>
            </a:r>
            <a:endParaRPr lang="fr-CA" sz="32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ZoneTexte 28"/>
            <p:cNvSpPr txBox="1"/>
            <p:nvPr/>
          </p:nvSpPr>
          <p:spPr>
            <a:xfrm>
              <a:off x="251520" y="649873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15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251520" y="6926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A" sz="2800" b="1" dirty="0" smtClean="0">
                <a:latin typeface="Maiandra GD" pitchFamily="34" charset="0"/>
              </a:rPr>
              <a:t>Pour se développer les enfants ont besoin d'un environnement prévisible et de règles qui sont:  </a:t>
            </a:r>
          </a:p>
          <a:p>
            <a:pPr algn="ctr"/>
            <a:endParaRPr lang="fr-CA" sz="2400" b="1" dirty="0">
              <a:solidFill>
                <a:schemeClr val="bg2"/>
              </a:solidFill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30484" y="2315781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Maiandra GD" pitchFamily="34" charset="0"/>
              </a:rPr>
              <a:t>_  _  _  _  _  _  _</a:t>
            </a:r>
            <a:endParaRPr lang="fr-CA" sz="2400" dirty="0" smtClean="0">
              <a:latin typeface="Maiandra GD" pitchFamily="34" charset="0"/>
            </a:endParaRPr>
          </a:p>
          <a:p>
            <a:endParaRPr lang="fr-CA" sz="2400" dirty="0"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93322" y="2675821"/>
            <a:ext cx="251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latin typeface="Maiandra GD" pitchFamily="34" charset="0"/>
              </a:rPr>
              <a:t>i</a:t>
            </a:r>
            <a:r>
              <a:rPr lang="en-CA" sz="2400" dirty="0" smtClean="0">
                <a:latin typeface="Maiandra GD" pitchFamily="34" charset="0"/>
              </a:rPr>
              <a:t>   r   l  s   e  c  a </a:t>
            </a:r>
            <a:endParaRPr lang="fr-CA" sz="2400" dirty="0" smtClean="0">
              <a:latin typeface="Maiandra GD" pitchFamily="34" charset="0"/>
            </a:endParaRPr>
          </a:p>
          <a:p>
            <a:endParaRPr lang="fr-CA" sz="2400" dirty="0">
              <a:latin typeface="Maiandra G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92080" y="2372687"/>
            <a:ext cx="3429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Maiandra GD" pitchFamily="34" charset="0"/>
              </a:rPr>
              <a:t>_  _  _  _  _  _  _  _  _  _ </a:t>
            </a:r>
            <a:endParaRPr lang="fr-CA" sz="2400" dirty="0" smtClean="0">
              <a:latin typeface="Maiandra GD" pitchFamily="34" charset="0"/>
            </a:endParaRPr>
          </a:p>
          <a:p>
            <a:endParaRPr lang="fr-CA" sz="2400" dirty="0" smtClean="0">
              <a:latin typeface="Maiandra GD" pitchFamily="34" charset="0"/>
            </a:endParaRPr>
          </a:p>
          <a:p>
            <a:endParaRPr lang="fr-CA" sz="2400" dirty="0">
              <a:latin typeface="Maiandra GD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75656" y="4038163"/>
            <a:ext cx="3005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Maiandra GD" pitchFamily="34" charset="0"/>
              </a:rPr>
              <a:t>_  _  _  _  _  _  _  _  _</a:t>
            </a:r>
            <a:endParaRPr lang="fr-CA" sz="2400" dirty="0" smtClean="0">
              <a:latin typeface="Maiandra GD" pitchFamily="34" charset="0"/>
            </a:endParaRPr>
          </a:p>
          <a:p>
            <a:endParaRPr lang="fr-CA" sz="2400" dirty="0">
              <a:latin typeface="Maiandra GD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36096" y="4077072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Maiandra GD" pitchFamily="34" charset="0"/>
              </a:rPr>
              <a:t>_  _  _  _  _  _  _  _  _  _</a:t>
            </a:r>
            <a:endParaRPr lang="fr-CA" sz="2400" dirty="0" smtClean="0">
              <a:latin typeface="Maiandra G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15816" y="5661248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Maiandra GD" pitchFamily="34" charset="0"/>
              </a:rPr>
              <a:t>_  _  _  _  _  _  _  _  _  _  _  _  </a:t>
            </a:r>
            <a:endParaRPr lang="fr-CA" sz="2400" dirty="0" smtClean="0">
              <a:latin typeface="Maiandra GD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92080" y="2742019"/>
            <a:ext cx="3361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Maiandra GD" pitchFamily="34" charset="0"/>
              </a:rPr>
              <a:t>s   t  s   t  n  c  a  o  e  n</a:t>
            </a:r>
            <a:endParaRPr lang="fr-CA" sz="2400" dirty="0" smtClean="0">
              <a:latin typeface="Maiandra GD" pitchFamily="34" charset="0"/>
            </a:endParaRPr>
          </a:p>
          <a:p>
            <a:endParaRPr lang="fr-CA" sz="2400" dirty="0">
              <a:latin typeface="Maiandra GD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36692" y="4398203"/>
            <a:ext cx="3307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Maiandra GD" pitchFamily="34" charset="0"/>
              </a:rPr>
              <a:t> è  c   o  c  t   e  r   n  s</a:t>
            </a:r>
            <a:endParaRPr lang="fr-CA" sz="2400" dirty="0" smtClean="0">
              <a:latin typeface="Maiandra GD" pitchFamily="34" charset="0"/>
            </a:endParaRPr>
          </a:p>
          <a:p>
            <a:endParaRPr lang="fr-CA" sz="2400" dirty="0">
              <a:latin typeface="Maiandra GD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436096" y="4479503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Maiandra GD" pitchFamily="34" charset="0"/>
              </a:rPr>
              <a:t>h  e  o  s  c   é  t  n  e  r</a:t>
            </a:r>
            <a:endParaRPr lang="fr-CA" sz="2400" dirty="0" smtClean="0">
              <a:latin typeface="Maiandra GD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15816" y="5982379"/>
            <a:ext cx="4019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Maiandra GD" pitchFamily="34" charset="0"/>
              </a:rPr>
              <a:t>c  é  q  s  o  u  n  e  s  t  e  n</a:t>
            </a:r>
            <a:endParaRPr lang="fr-CA" sz="2400" dirty="0" smtClean="0">
              <a:latin typeface="Maiandra GD" pitchFamily="34" charset="0"/>
            </a:endParaRPr>
          </a:p>
          <a:p>
            <a:endParaRPr lang="fr-CA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693322" y="2276872"/>
            <a:ext cx="2454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bg2"/>
                </a:solidFill>
                <a:latin typeface="Maiandra GD" pitchFamily="34" charset="0"/>
              </a:rPr>
              <a:t>c   l  a   </a:t>
            </a:r>
            <a:r>
              <a:rPr lang="en-CA" sz="2400" b="1" dirty="0" err="1" smtClean="0">
                <a:solidFill>
                  <a:schemeClr val="bg2"/>
                </a:solidFill>
                <a:latin typeface="Maiandra GD" pitchFamily="34" charset="0"/>
              </a:rPr>
              <a:t>i</a:t>
            </a:r>
            <a:r>
              <a:rPr lang="en-CA" sz="2400" b="1" dirty="0" smtClean="0">
                <a:solidFill>
                  <a:schemeClr val="bg2"/>
                </a:solidFill>
                <a:latin typeface="Maiandra GD" pitchFamily="34" charset="0"/>
              </a:rPr>
              <a:t>   r  e  s </a:t>
            </a:r>
            <a:endParaRPr lang="fr-CA" sz="2400" b="1" dirty="0" smtClean="0">
              <a:solidFill>
                <a:schemeClr val="bg2"/>
              </a:solidFill>
              <a:latin typeface="Maiandra GD" pitchFamily="34" charset="0"/>
            </a:endParaRPr>
          </a:p>
          <a:p>
            <a:endParaRPr lang="fr-CA" sz="2400" dirty="0">
              <a:solidFill>
                <a:srgbClr val="008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292080" y="2309971"/>
            <a:ext cx="327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accent1"/>
                </a:solidFill>
                <a:latin typeface="Maiandra GD" pitchFamily="34" charset="0"/>
              </a:rPr>
              <a:t>c  o n  s   t  a  n  t  e   s</a:t>
            </a:r>
            <a:endParaRPr lang="fr-CA" sz="2400" b="1" dirty="0" smtClean="0">
              <a:solidFill>
                <a:schemeClr val="accent1"/>
              </a:solidFill>
              <a:latin typeface="Maiandra GD" pitchFamily="34" charset="0"/>
            </a:endParaRPr>
          </a:p>
          <a:p>
            <a:endParaRPr lang="fr-CA" sz="2400" dirty="0">
              <a:solidFill>
                <a:srgbClr val="008000"/>
              </a:solidFill>
              <a:latin typeface="Maiandra GD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408700" y="3966155"/>
            <a:ext cx="3038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accent3"/>
                </a:solidFill>
                <a:latin typeface="Maiandra GD" pitchFamily="34" charset="0"/>
              </a:rPr>
              <a:t>c  o  n  c  r   è  t   e  s</a:t>
            </a:r>
            <a:endParaRPr lang="fr-CA" sz="2400" b="1" dirty="0" smtClean="0">
              <a:solidFill>
                <a:schemeClr val="accent3"/>
              </a:solidFill>
              <a:latin typeface="Maiandra GD" pitchFamily="34" charset="0"/>
            </a:endParaRPr>
          </a:p>
          <a:p>
            <a:endParaRPr lang="fr-CA" sz="2400" dirty="0">
              <a:solidFill>
                <a:srgbClr val="008000"/>
              </a:solidFill>
              <a:latin typeface="Maiandra GD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436096" y="3975447"/>
            <a:ext cx="3323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accent6"/>
                </a:solidFill>
                <a:latin typeface="Maiandra GD" pitchFamily="34" charset="0"/>
              </a:rPr>
              <a:t>c  o  h  é  r  e  n   t  e  s</a:t>
            </a:r>
            <a:endParaRPr lang="fr-CA" sz="2400" b="1" dirty="0" smtClean="0">
              <a:solidFill>
                <a:schemeClr val="accent6"/>
              </a:solidFill>
              <a:latin typeface="Maiandra GD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43808" y="5589240"/>
            <a:ext cx="4019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F6A11F"/>
                </a:solidFill>
                <a:latin typeface="Maiandra GD" pitchFamily="34" charset="0"/>
              </a:rPr>
              <a:t>c  o  n  s  é  q  u  e  n  t  e  s</a:t>
            </a:r>
            <a:endParaRPr lang="fr-CA" sz="2400" b="1" dirty="0" smtClean="0">
              <a:solidFill>
                <a:srgbClr val="F6A11F"/>
              </a:solidFill>
              <a:latin typeface="Maiandra GD" pitchFamily="34" charset="0"/>
            </a:endParaRPr>
          </a:p>
          <a:p>
            <a:endParaRPr lang="fr-CA" sz="2400" dirty="0">
              <a:solidFill>
                <a:srgbClr val="008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03440" y="18864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PRÉVENTION AU QUOTIDIEN ET DISCIPLINE POSITIVE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115616" y="24208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Maiandra GD" pitchFamily="34" charset="0"/>
              </a:rPr>
              <a:t>1.</a:t>
            </a:r>
            <a:endParaRPr lang="fr-CA" dirty="0">
              <a:latin typeface="Maiandra GD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716016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Maiandra GD" pitchFamily="34" charset="0"/>
              </a:rPr>
              <a:t>2.</a:t>
            </a:r>
            <a:endParaRPr lang="fr-CA" dirty="0">
              <a:latin typeface="Maiandra GD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43608" y="41490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Maiandra GD" pitchFamily="34" charset="0"/>
              </a:rPr>
              <a:t>3.</a:t>
            </a:r>
            <a:endParaRPr lang="fr-CA" dirty="0">
              <a:latin typeface="Maiandra GD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932040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Maiandra GD" pitchFamily="34" charset="0"/>
              </a:rPr>
              <a:t>4.</a:t>
            </a:r>
            <a:endParaRPr lang="fr-CA" dirty="0">
              <a:latin typeface="Maiandra GD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339752" y="58772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Maiandra GD" pitchFamily="34" charset="0"/>
              </a:rPr>
              <a:t>5.</a:t>
            </a:r>
            <a:endParaRPr lang="fr-CA" dirty="0">
              <a:latin typeface="Maiandra G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251520" y="649873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15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971600" y="908720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A" sz="2200" b="1" dirty="0" smtClean="0">
                <a:latin typeface="Maiandra GD" pitchFamily="34" charset="0"/>
              </a:rPr>
              <a:t>Comment transformer ces phrases afin de favoriser</a:t>
            </a:r>
          </a:p>
          <a:p>
            <a:pPr lvl="0" algn="ctr"/>
            <a:r>
              <a:rPr lang="fr-CA" sz="2200" b="1" dirty="0" smtClean="0">
                <a:latin typeface="Maiandra GD" pitchFamily="34" charset="0"/>
              </a:rPr>
              <a:t> le développement de l'estime de soi </a:t>
            </a:r>
          </a:p>
          <a:p>
            <a:pPr lvl="0" algn="ctr"/>
            <a:r>
              <a:rPr lang="fr-CA" sz="2200" b="1" dirty="0" smtClean="0">
                <a:latin typeface="Maiandra GD" pitchFamily="34" charset="0"/>
              </a:rPr>
              <a:t>et qu'elles reflètent la discipline positive? </a:t>
            </a:r>
          </a:p>
          <a:p>
            <a:pPr algn="ctr"/>
            <a:endParaRPr lang="fr-CA" sz="2200" b="1" dirty="0"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59632" y="2708920"/>
            <a:ext cx="4192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Maiandra GD" pitchFamily="34" charset="0"/>
              </a:rPr>
              <a:t>«T'écoutes jamais quand je te parle!»</a:t>
            </a:r>
          </a:p>
          <a:p>
            <a:endParaRPr lang="fr-CA" sz="2000" i="1" dirty="0">
              <a:latin typeface="Maiandra G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31640" y="321297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2000" dirty="0" smtClean="0">
                <a:solidFill>
                  <a:schemeClr val="accent1"/>
                </a:solidFill>
                <a:latin typeface="Maiandra GD" pitchFamily="34" charset="0"/>
              </a:rPr>
              <a:t>J'aimerais te parler alors pourrais-tu arrêter de jouer un petit moment, me regarder et me répondre. </a:t>
            </a:r>
          </a:p>
          <a:p>
            <a:endParaRPr lang="fr-CA" sz="2000" dirty="0">
              <a:solidFill>
                <a:schemeClr val="tx2">
                  <a:lumMod val="60000"/>
                  <a:lumOff val="40000"/>
                </a:schemeClr>
              </a:solidFill>
              <a:latin typeface="Maiandra G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59632" y="4653136"/>
            <a:ext cx="573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Maiandra GD" pitchFamily="34" charset="0"/>
              </a:rPr>
              <a:t>«Tu manges tout le temps, y'a des heures pour ça!»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96144" y="5229200"/>
            <a:ext cx="7596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2000" dirty="0" smtClean="0">
                <a:solidFill>
                  <a:schemeClr val="accent1"/>
                </a:solidFill>
                <a:latin typeface="Maiandra GD" pitchFamily="34" charset="0"/>
              </a:rPr>
              <a:t>Je constates que tu as faim et c'est normal, c'est bientôt l'heure du souper. Prends une pomme ou une carotte pour t'aider à patienter jusqu'au repas. </a:t>
            </a:r>
          </a:p>
          <a:p>
            <a:endParaRPr lang="fr-CA" sz="2000" dirty="0">
              <a:solidFill>
                <a:schemeClr val="tx2">
                  <a:lumMod val="60000"/>
                  <a:lumOff val="40000"/>
                </a:schemeClr>
              </a:solidFill>
              <a:latin typeface="Maiandra GD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103440" y="18864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PRÉVENTION AU QUOTIDIEN ET DISCIPLINE POSITIVE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0528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0527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01" y="332656"/>
            <a:ext cx="3742479" cy="41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606694"/>
            <a:ext cx="1637441" cy="141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34" y="4653136"/>
            <a:ext cx="904706" cy="122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761431" cy="117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86" y="4653136"/>
            <a:ext cx="749908" cy="11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osange 28"/>
          <p:cNvSpPr/>
          <p:nvPr/>
        </p:nvSpPr>
        <p:spPr>
          <a:xfrm rot="16200000">
            <a:off x="5004048" y="773466"/>
            <a:ext cx="3600000" cy="3636000"/>
          </a:xfrm>
          <a:prstGeom prst="diamond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9000">
                <a:srgbClr val="CFCFCF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57150">
            <a:solidFill>
              <a:srgbClr val="F8B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Maiandra GD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220072" y="2438450"/>
            <a:ext cx="3101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10 organismes </a:t>
            </a:r>
          </a:p>
          <a:p>
            <a:pPr algn="ctr"/>
            <a:r>
              <a:rPr lang="fr-CA" sz="28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au Québec </a:t>
            </a:r>
            <a:endParaRPr lang="fr-CA" sz="28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b="43976"/>
          <a:stretch/>
        </p:blipFill>
        <p:spPr bwMode="auto">
          <a:xfrm>
            <a:off x="5940152" y="1718370"/>
            <a:ext cx="1692188" cy="59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3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2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3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1013914" y="6074132"/>
            <a:ext cx="813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www.espacesansviolence.org</a:t>
            </a:r>
            <a:endParaRPr lang="fr-CA" sz="28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62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868144" y="3789040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latin typeface="Maiandra GD" pitchFamily="34" charset="0"/>
              </a:rPr>
              <a:t>3R</a:t>
            </a:r>
          </a:p>
          <a:p>
            <a:r>
              <a:rPr lang="fr-CA" sz="3200" b="1" dirty="0" smtClean="0">
                <a:solidFill>
                  <a:schemeClr val="bg2"/>
                </a:solidFill>
                <a:latin typeface="Maiandra GD" pitchFamily="34" charset="0"/>
              </a:rPr>
              <a:t>Reculer</a:t>
            </a:r>
            <a:endParaRPr lang="fr-CA" sz="3200" dirty="0" smtClean="0">
              <a:solidFill>
                <a:schemeClr val="bg2"/>
              </a:solidFill>
              <a:latin typeface="Maiandra GD" pitchFamily="34" charset="0"/>
            </a:endParaRPr>
          </a:p>
          <a:p>
            <a:r>
              <a:rPr lang="fr-CA" sz="3200" b="1" dirty="0" smtClean="0">
                <a:solidFill>
                  <a:schemeClr val="accent6"/>
                </a:solidFill>
                <a:latin typeface="Maiandra GD" pitchFamily="34" charset="0"/>
              </a:rPr>
              <a:t>Respirer</a:t>
            </a:r>
            <a:endParaRPr lang="fr-CA" sz="3200" dirty="0" smtClean="0">
              <a:solidFill>
                <a:schemeClr val="accent6"/>
              </a:solidFill>
              <a:latin typeface="Maiandra GD" pitchFamily="34" charset="0"/>
            </a:endParaRPr>
          </a:p>
          <a:p>
            <a:r>
              <a:rPr lang="fr-CA" sz="3200" b="1" dirty="0" smtClean="0">
                <a:solidFill>
                  <a:schemeClr val="accent1"/>
                </a:solidFill>
                <a:latin typeface="Maiandra GD" pitchFamily="34" charset="0"/>
              </a:rPr>
              <a:t>Réagir</a:t>
            </a:r>
            <a:endParaRPr lang="fr-CA" sz="28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251520" y="649873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15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103440" y="18864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PRÉVENTION AU QUOTIDIEN ET DISCIPLINE POSITIVE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23554" name="Picture 2" descr="Résultats de recherche d'images pour « soda can explode 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7354"/>
          <a:stretch>
            <a:fillRect/>
          </a:stretch>
        </p:blipFill>
        <p:spPr bwMode="auto">
          <a:xfrm>
            <a:off x="1763688" y="3645024"/>
            <a:ext cx="3600400" cy="2223746"/>
          </a:xfrm>
          <a:prstGeom prst="rect">
            <a:avLst/>
          </a:prstGeom>
          <a:noFill/>
        </p:spPr>
      </p:pic>
      <p:sp>
        <p:nvSpPr>
          <p:cNvPr id="16" name="Rectangle 7"/>
          <p:cNvSpPr>
            <a:spLocks/>
          </p:cNvSpPr>
          <p:nvPr/>
        </p:nvSpPr>
        <p:spPr bwMode="auto">
          <a:xfrm>
            <a:off x="971600" y="908720"/>
            <a:ext cx="810039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/>
              </a:contourClr>
            </a:sp3d>
          </a:bodyPr>
          <a:lstStyle/>
          <a:p>
            <a:pPr algn="ctr"/>
            <a:r>
              <a:rPr lang="fr-CA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Lorsque la situation me dépasse…</a:t>
            </a:r>
          </a:p>
          <a:p>
            <a:pPr algn="ctr"/>
            <a:r>
              <a:rPr lang="fr-CA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 je peux: </a:t>
            </a:r>
            <a:endParaRPr lang="fr-CA" sz="36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88024" y="2206605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600" b="1" dirty="0" smtClean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e.</a:t>
            </a:r>
            <a:endParaRPr lang="fr-CA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23928" y="240903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PRÉVENTION AU QUOTIDIEN ET DISCIPLINE POSITIVE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65046" y="1700808"/>
            <a:ext cx="710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accent2"/>
                </a:solidFill>
                <a:latin typeface="Maiandra GD" pitchFamily="34" charset="0"/>
                <a:cs typeface="Arial" pitchFamily="34" charset="0"/>
              </a:rPr>
              <a:t>Souligner les bons comportements. </a:t>
            </a:r>
            <a:endParaRPr lang="fr-CA" sz="2800" dirty="0">
              <a:solidFill>
                <a:schemeClr val="accent2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077126" y="2636912"/>
            <a:ext cx="710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2"/>
                </a:solidFill>
                <a:latin typeface="Maiandra GD" pitchFamily="34" charset="0"/>
                <a:cs typeface="Arial" pitchFamily="34" charset="0"/>
              </a:rPr>
              <a:t>Décrire le comportement et non l’enfant.</a:t>
            </a:r>
            <a:endParaRPr lang="fr-CA" sz="2800" dirty="0">
              <a:solidFill>
                <a:schemeClr val="bg2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77126" y="3573016"/>
            <a:ext cx="710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accent1"/>
                </a:solidFill>
                <a:latin typeface="Maiandra GD" pitchFamily="34" charset="0"/>
                <a:cs typeface="Arial" pitchFamily="34" charset="0"/>
              </a:rPr>
              <a:t>Développer l’estime de soi. </a:t>
            </a:r>
            <a:endParaRPr lang="fr-CA" sz="2800" dirty="0">
              <a:solidFill>
                <a:schemeClr val="accent1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77126" y="4489956"/>
            <a:ext cx="710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accent2"/>
                </a:solidFill>
                <a:latin typeface="Maiandra GD" pitchFamily="34" charset="0"/>
                <a:cs typeface="Arial" pitchFamily="34" charset="0"/>
              </a:rPr>
              <a:t>Offrir des choix.</a:t>
            </a:r>
            <a:endParaRPr lang="fr-CA" sz="2800" dirty="0">
              <a:solidFill>
                <a:schemeClr val="accent2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51720" y="5498068"/>
            <a:ext cx="710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2"/>
                </a:solidFill>
                <a:latin typeface="Maiandra GD" pitchFamily="34" charset="0"/>
                <a:cs typeface="Arial" pitchFamily="34" charset="0"/>
              </a:rPr>
              <a:t>Laisser faire ses propres constats. </a:t>
            </a:r>
            <a:endParaRPr lang="fr-CA" sz="2800" dirty="0">
              <a:solidFill>
                <a:schemeClr val="bg2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568999" y="1713169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07592" y="2636912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19672" y="3573016"/>
            <a:ext cx="457454" cy="6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19672" y="4593489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19672" y="5445224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19672" y="4593488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21</a:t>
            </a:r>
            <a:endParaRPr lang="fr-CA" sz="1000" dirty="0">
              <a:solidFill>
                <a:srgbClr val="1A8080"/>
              </a:solidFill>
              <a:latin typeface="Maiandra GD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7"/>
          <p:cNvSpPr>
            <a:spLocks/>
          </p:cNvSpPr>
          <p:nvPr/>
        </p:nvSpPr>
        <p:spPr bwMode="auto">
          <a:xfrm>
            <a:off x="1043608" y="764704"/>
            <a:ext cx="7632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/>
              </a:contourClr>
            </a:sp3d>
          </a:bodyPr>
          <a:lstStyle/>
          <a:p>
            <a:pPr algn="ctr"/>
            <a:r>
              <a:rPr lang="fr-CA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Quelques méthodes de discipline positive</a:t>
            </a:r>
            <a:endParaRPr lang="fr-CA" sz="32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2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23928" y="240903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PRÉVENTION AU QUOTIDIEN ET DISCIPLINE POSITIVE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1" t="11852" r="32222" b="7852"/>
          <a:stretch/>
        </p:blipFill>
        <p:spPr bwMode="auto">
          <a:xfrm>
            <a:off x="3563888" y="1376040"/>
            <a:ext cx="3031272" cy="450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22"/>
          <p:cNvSpPr txBox="1">
            <a:spLocks noChangeArrowheads="1"/>
          </p:cNvSpPr>
          <p:nvPr/>
        </p:nvSpPr>
        <p:spPr bwMode="auto">
          <a:xfrm>
            <a:off x="3671900" y="6021328"/>
            <a:ext cx="2815248" cy="28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fr-CA" sz="2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Chapitre 2 - page 8</a:t>
            </a:r>
            <a:endParaRPr kumimoji="0" lang="fr-FR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8" name="Étoile à 12 branches 7"/>
          <p:cNvSpPr/>
          <p:nvPr/>
        </p:nvSpPr>
        <p:spPr>
          <a:xfrm>
            <a:off x="7452320" y="6237827"/>
            <a:ext cx="1440160" cy="431533"/>
          </a:xfrm>
          <a:prstGeom prst="star12">
            <a:avLst/>
          </a:prstGeom>
          <a:gradFill flip="none" rotWithShape="1">
            <a:gsLst>
              <a:gs pos="45000">
                <a:srgbClr val="FFBF3F"/>
              </a:gs>
              <a:gs pos="100000">
                <a:srgbClr val="EA6C1E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Maiandra G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82707" y="6309835"/>
            <a:ext cx="851393" cy="27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fr-CA" sz="11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Pochette</a:t>
            </a:r>
            <a:endParaRPr lang="fr-CA" sz="11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19</a:t>
            </a:r>
            <a:endParaRPr lang="fr-CA" sz="1000" dirty="0">
              <a:solidFill>
                <a:srgbClr val="1A8080"/>
              </a:solidFill>
              <a:latin typeface="Maiandra G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916832"/>
            <a:ext cx="8028384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2600" dirty="0" smtClean="0">
                <a:solidFill>
                  <a:schemeClr val="tx2"/>
                </a:solidFill>
                <a:latin typeface="Maiandra GD" pitchFamily="34" charset="0"/>
              </a:rPr>
              <a:t>Des changements </a:t>
            </a:r>
            <a:r>
              <a:rPr lang="fr-CA" sz="2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soudains</a:t>
            </a:r>
            <a:r>
              <a:rPr lang="fr-CA" sz="2600" dirty="0" smtClean="0">
                <a:latin typeface="Maiandra GD" pitchFamily="34" charset="0"/>
              </a:rPr>
              <a:t> et </a:t>
            </a:r>
            <a:r>
              <a:rPr lang="fr-CA" sz="2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inhabituels</a:t>
            </a:r>
            <a:r>
              <a:rPr lang="fr-CA" sz="2600" dirty="0" smtClean="0">
                <a:solidFill>
                  <a:srgbClr val="C00000"/>
                </a:solidFill>
                <a:latin typeface="Maiandra GD" pitchFamily="34" charset="0"/>
              </a:rPr>
              <a:t> </a:t>
            </a:r>
            <a:r>
              <a:rPr lang="fr-CA" sz="2600" dirty="0" smtClean="0">
                <a:solidFill>
                  <a:schemeClr val="tx2"/>
                </a:solidFill>
                <a:latin typeface="Maiandra GD" pitchFamily="34" charset="0"/>
              </a:rPr>
              <a:t>dans le comportement de l’enfant.</a:t>
            </a:r>
          </a:p>
          <a:p>
            <a:pPr>
              <a:buNone/>
            </a:pPr>
            <a:endParaRPr lang="fr-CA" sz="24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fr-CA" sz="2600" dirty="0" smtClean="0">
                <a:solidFill>
                  <a:schemeClr val="tx2"/>
                </a:solidFill>
                <a:latin typeface="Maiandra GD" pitchFamily="34" charset="0"/>
              </a:rPr>
              <a:t>La plupart du temps, ce stress est causé par:</a:t>
            </a:r>
          </a:p>
          <a:p>
            <a:pPr marL="0" indent="0">
              <a:buFont typeface="Wingdings" pitchFamily="2" charset="2"/>
              <a:buChar char="Ø"/>
            </a:pPr>
            <a:r>
              <a:rPr lang="fr-CA" sz="2600" dirty="0" smtClean="0">
                <a:solidFill>
                  <a:schemeClr val="tx2"/>
                </a:solidFill>
                <a:latin typeface="Maiandra GD" pitchFamily="34" charset="0"/>
              </a:rPr>
              <a:t>  Une situation nouvelle </a:t>
            </a:r>
          </a:p>
          <a:p>
            <a:pPr marL="0" indent="0">
              <a:buFont typeface="Wingdings" pitchFamily="2" charset="2"/>
              <a:buChar char="Ø"/>
            </a:pPr>
            <a:r>
              <a:rPr lang="fr-CA" sz="2600" dirty="0" smtClean="0">
                <a:solidFill>
                  <a:schemeClr val="tx2"/>
                </a:solidFill>
                <a:latin typeface="Maiandra GD" pitchFamily="34" charset="0"/>
              </a:rPr>
              <a:t>  Des moments difficiles</a:t>
            </a:r>
          </a:p>
          <a:p>
            <a:pPr marL="0" indent="0">
              <a:buNone/>
            </a:pPr>
            <a:endParaRPr lang="fr-CA" sz="2400" dirty="0" smtClean="0">
              <a:latin typeface="Maiandra GD" pitchFamily="34" charset="0"/>
            </a:endParaRPr>
          </a:p>
          <a:p>
            <a:pPr algn="ctr">
              <a:buNone/>
            </a:pPr>
            <a:r>
              <a:rPr lang="fr-CA" sz="2600" b="1" dirty="0" smtClean="0">
                <a:solidFill>
                  <a:schemeClr val="tx2"/>
                </a:solidFill>
                <a:latin typeface="Maiandra GD" pitchFamily="34" charset="0"/>
              </a:rPr>
              <a:t>Mais la raison de son stress pourrait être tout autre: </a:t>
            </a:r>
          </a:p>
          <a:p>
            <a:pPr algn="ctr">
              <a:buNone/>
            </a:pPr>
            <a:r>
              <a:rPr lang="fr-CA" sz="26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l’enfant est peut-être victime de violence.</a:t>
            </a:r>
          </a:p>
          <a:p>
            <a:pPr algn="ctr">
              <a:buNone/>
            </a:pPr>
            <a:endParaRPr lang="fr-CA" sz="2600" b="1" dirty="0" smtClean="0">
              <a:latin typeface="Maiandra GD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301834" y="6498736"/>
              <a:ext cx="2297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5580112" y="96887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PISTE POUR VÉRIFIER SI UN ENFANT… 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6" y="47667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CA" sz="3600" b="1" dirty="0" smtClean="0">
                <a:ln w="11430"/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Comment savoir si un enfant est victime de violence?</a:t>
            </a:r>
            <a:endParaRPr lang="fr-CA" sz="3600" b="1" dirty="0">
              <a:ln w="11430"/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301834" y="6498736"/>
              <a:ext cx="2297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907704" y="4941168"/>
            <a:ext cx="6336704" cy="1015663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A" sz="2000" dirty="0" smtClean="0">
                <a:solidFill>
                  <a:schemeClr val="tx2"/>
                </a:solidFill>
                <a:latin typeface="Maiandra GD" pitchFamily="34" charset="0"/>
              </a:rPr>
              <a:t>Un seul indice n’est pas suffisant pour conclure à une situation de violence, 3 sont plus révélateurs</a:t>
            </a:r>
          </a:p>
          <a:p>
            <a:pPr algn="ctr">
              <a:defRPr/>
            </a:pPr>
            <a:endParaRPr lang="fr-C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223120" y="2564904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La séparation</a:t>
            </a:r>
            <a:r>
              <a:rPr kumimoji="0" lang="fr-CA" sz="28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de ses parents ?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79712" y="335699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A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La violence psychologique ou verbale ?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580112" y="96887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PISTE POUR VÉRIFIER SI UN ENFANT… 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4" y="1052736"/>
            <a:ext cx="8950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CA" sz="3000" b="1" dirty="0" smtClean="0">
                <a:ln w="11430"/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Quels changements de comportements </a:t>
            </a:r>
          </a:p>
          <a:p>
            <a:pPr lvl="0" algn="ctr"/>
            <a:r>
              <a:rPr lang="fr-CA" sz="3000" b="1" dirty="0" smtClean="0">
                <a:ln w="11430"/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pouvons nous observer chez un enfant qui vit:  </a:t>
            </a:r>
            <a:endParaRPr lang="fr-CA" sz="3000" b="1" dirty="0">
              <a:ln w="11430"/>
              <a:solidFill>
                <a:srgbClr val="0027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  <p:sp>
        <p:nvSpPr>
          <p:cNvPr id="25" name="Étoile à 12 branches 24"/>
          <p:cNvSpPr/>
          <p:nvPr/>
        </p:nvSpPr>
        <p:spPr>
          <a:xfrm>
            <a:off x="7452320" y="6237827"/>
            <a:ext cx="1440160" cy="431533"/>
          </a:xfrm>
          <a:prstGeom prst="star12">
            <a:avLst/>
          </a:prstGeom>
          <a:gradFill flip="none" rotWithShape="1">
            <a:gsLst>
              <a:gs pos="45000">
                <a:srgbClr val="FFBF3F"/>
              </a:gs>
              <a:gs pos="100000">
                <a:srgbClr val="EA6C1E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Maiandra GD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782707" y="6309835"/>
            <a:ext cx="851393" cy="27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fr-CA" sz="11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Pochette</a:t>
            </a:r>
            <a:endParaRPr lang="fr-CA" sz="11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8" name="Image 17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548680"/>
            <a:ext cx="4466333" cy="57696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7" grpId="0"/>
      <p:bldP spid="25" grpId="0" animBg="1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052736"/>
            <a:ext cx="7812360" cy="11521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CA" sz="2800" b="1" dirty="0" smtClean="0">
                <a:latin typeface="Maiandra GD" pitchFamily="34" charset="0"/>
              </a:rPr>
              <a:t>Tous les enfants ne réagissent pas de la</a:t>
            </a:r>
          </a:p>
          <a:p>
            <a:pPr algn="ctr">
              <a:spcBef>
                <a:spcPts val="0"/>
              </a:spcBef>
              <a:buNone/>
            </a:pPr>
            <a:r>
              <a:rPr lang="fr-CA" sz="2800" b="1" dirty="0" smtClean="0">
                <a:latin typeface="Maiandra GD" pitchFamily="34" charset="0"/>
              </a:rPr>
              <a:t>même façon à la violence. </a:t>
            </a:r>
          </a:p>
          <a:p>
            <a:pPr>
              <a:buFont typeface="Wingdings" pitchFamily="2" charset="2"/>
              <a:buChar char=""/>
            </a:pPr>
            <a:endParaRPr lang="fr-CA" sz="800" dirty="0" smtClean="0">
              <a:latin typeface="Maiandra GD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3284984"/>
            <a:ext cx="7992888" cy="233910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72000" rtlCol="0">
            <a:spAutoFit/>
          </a:bodyPr>
          <a:lstStyle/>
          <a:p>
            <a:pPr algn="ctr"/>
            <a:r>
              <a:rPr lang="fr-CA" sz="2400" b="1" dirty="0" smtClean="0">
                <a:latin typeface="Maiandra GD" pitchFamily="34" charset="0"/>
              </a:rPr>
              <a:t>Certains enfants se confient facilement, d’autres peuvent garder le silence ou mentir pour différentes raisons:</a:t>
            </a:r>
          </a:p>
          <a:p>
            <a:endParaRPr lang="fr-CA" sz="1000" dirty="0" smtClean="0">
              <a:latin typeface="Maiandra GD" pitchFamily="34" charset="0"/>
            </a:endParaRPr>
          </a:p>
          <a:p>
            <a:pPr lvl="4">
              <a:buSzPct val="100000"/>
              <a:buFont typeface="Wingdings" pitchFamily="2" charset="2"/>
              <a:buChar char="v"/>
            </a:pPr>
            <a:r>
              <a:rPr lang="fr-CA" sz="2200" dirty="0" smtClean="0">
                <a:solidFill>
                  <a:schemeClr val="bg2"/>
                </a:solidFill>
                <a:latin typeface="Maiandra GD" pitchFamily="34" charset="0"/>
              </a:rPr>
              <a:t> Par </a:t>
            </a:r>
            <a:r>
              <a:rPr lang="fr-CA" sz="2200" b="1" dirty="0" smtClean="0">
                <a:solidFill>
                  <a:schemeClr val="bg2"/>
                </a:solidFill>
                <a:latin typeface="Maiandra GD" pitchFamily="34" charset="0"/>
              </a:rPr>
              <a:t>peur</a:t>
            </a:r>
            <a:r>
              <a:rPr lang="fr-CA" sz="2200" dirty="0" smtClean="0">
                <a:solidFill>
                  <a:schemeClr val="bg2"/>
                </a:solidFill>
                <a:latin typeface="Maiandra GD" pitchFamily="34" charset="0"/>
              </a:rPr>
              <a:t> de ne pas être crus;</a:t>
            </a:r>
          </a:p>
          <a:p>
            <a:pPr lvl="5">
              <a:buSzPct val="100000"/>
              <a:buFont typeface="Wingdings" pitchFamily="2" charset="2"/>
              <a:buChar char="v"/>
            </a:pPr>
            <a:r>
              <a:rPr lang="fr-CA" sz="2200" dirty="0" smtClean="0">
                <a:solidFill>
                  <a:schemeClr val="accent1"/>
                </a:solidFill>
                <a:latin typeface="Maiandra GD" pitchFamily="34" charset="0"/>
              </a:rPr>
              <a:t> Par crainte de </a:t>
            </a:r>
            <a:r>
              <a:rPr lang="fr-CA" sz="2200" b="1" dirty="0" smtClean="0">
                <a:solidFill>
                  <a:schemeClr val="accent1"/>
                </a:solidFill>
                <a:latin typeface="Maiandra GD" pitchFamily="34" charset="0"/>
              </a:rPr>
              <a:t>représailles</a:t>
            </a:r>
            <a:r>
              <a:rPr lang="fr-CA" sz="2200" dirty="0" smtClean="0">
                <a:solidFill>
                  <a:schemeClr val="accent1"/>
                </a:solidFill>
                <a:latin typeface="Maiandra GD" pitchFamily="34" charset="0"/>
              </a:rPr>
              <a:t>;</a:t>
            </a:r>
          </a:p>
          <a:p>
            <a:pPr lvl="6">
              <a:buSzPct val="100000"/>
              <a:buFont typeface="Wingdings" pitchFamily="2" charset="2"/>
              <a:buChar char="v"/>
            </a:pPr>
            <a:r>
              <a:rPr lang="fr-CA" sz="2200" dirty="0" smtClean="0">
                <a:solidFill>
                  <a:schemeClr val="accent2"/>
                </a:solidFill>
                <a:latin typeface="Maiandra GD" pitchFamily="34" charset="0"/>
              </a:rPr>
              <a:t> Par sentiment de </a:t>
            </a:r>
            <a:r>
              <a:rPr lang="fr-CA" sz="2200" b="1" dirty="0" smtClean="0">
                <a:solidFill>
                  <a:schemeClr val="accent2"/>
                </a:solidFill>
                <a:latin typeface="Maiandra GD" pitchFamily="34" charset="0"/>
              </a:rPr>
              <a:t>culpabilité</a:t>
            </a:r>
            <a:r>
              <a:rPr lang="fr-CA" sz="2200" dirty="0" smtClean="0">
                <a:solidFill>
                  <a:schemeClr val="accent2"/>
                </a:solidFill>
                <a:latin typeface="Maiandra GD" pitchFamily="34" charset="0"/>
              </a:rPr>
              <a:t>;</a:t>
            </a:r>
          </a:p>
          <a:p>
            <a:pPr lvl="7">
              <a:buSzPct val="100000"/>
              <a:buFont typeface="Wingdings" pitchFamily="2" charset="2"/>
              <a:buChar char="v"/>
            </a:pPr>
            <a:r>
              <a:rPr lang="fr-CA" sz="2200" dirty="0" smtClean="0">
                <a:solidFill>
                  <a:schemeClr val="accent6"/>
                </a:solidFill>
                <a:latin typeface="Maiandra GD" pitchFamily="34" charset="0"/>
              </a:rPr>
              <a:t> Pour </a:t>
            </a:r>
            <a:r>
              <a:rPr lang="fr-CA" sz="2200" b="1" dirty="0" smtClean="0">
                <a:solidFill>
                  <a:schemeClr val="accent6"/>
                </a:solidFill>
                <a:latin typeface="Maiandra GD" pitchFamily="34" charset="0"/>
              </a:rPr>
              <a:t>protéger</a:t>
            </a:r>
            <a:r>
              <a:rPr lang="fr-CA" sz="2200" dirty="0" smtClean="0">
                <a:solidFill>
                  <a:schemeClr val="accent6"/>
                </a:solidFill>
                <a:latin typeface="Maiandra GD" pitchFamily="34" charset="0"/>
              </a:rPr>
              <a:t> l’agresseur.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-180528" y="0"/>
            <a:ext cx="1194443" cy="6858001"/>
            <a:chOff x="-172849" y="-1"/>
            <a:chExt cx="1194443" cy="685800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301834" y="6498736"/>
              <a:ext cx="2297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5580112" y="96887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PISTE POUR VÉRIFIER SI UN ENFANT… 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1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6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8100392" cy="1143000"/>
          </a:xfrm>
        </p:spPr>
        <p:txBody>
          <a:bodyPr>
            <a:noAutofit/>
          </a:bodyPr>
          <a:lstStyle/>
          <a:p>
            <a:r>
              <a:rPr lang="fr-CA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Comment aller vérifier vos doutes ?</a:t>
            </a:r>
            <a:endParaRPr lang="fr-CA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15616" y="5085184"/>
            <a:ext cx="8352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Maiandra GD" pitchFamily="34" charset="0"/>
              </a:rPr>
              <a:t>	</a:t>
            </a:r>
            <a:endParaRPr lang="fr-CA" sz="2800" b="1" dirty="0" smtClean="0">
              <a:latin typeface="Maiandra GD" pitchFamily="34" charset="0"/>
            </a:endParaRPr>
          </a:p>
          <a:p>
            <a:endParaRPr lang="fr-CA" sz="900" dirty="0" smtClean="0">
              <a:latin typeface="Maiandra GD" pitchFamily="34" charset="0"/>
            </a:endParaRPr>
          </a:p>
          <a:p>
            <a:r>
              <a:rPr lang="fr-CA" sz="2800" dirty="0" smtClean="0">
                <a:latin typeface="Maiandra GD" pitchFamily="34" charset="0"/>
              </a:rPr>
              <a:t>	</a:t>
            </a:r>
            <a:endParaRPr lang="fr-CA" sz="2800" b="1" dirty="0" smtClean="0">
              <a:latin typeface="Maiandra GD" pitchFamily="34" charset="0"/>
            </a:endParaRPr>
          </a:p>
          <a:p>
            <a:endParaRPr lang="fr-CA" sz="900" dirty="0" smtClean="0">
              <a:latin typeface="Maiandra GD" pitchFamily="34" charset="0"/>
            </a:endParaRPr>
          </a:p>
          <a:p>
            <a:r>
              <a:rPr lang="fr-CA" sz="2800" dirty="0" smtClean="0">
                <a:latin typeface="Maiandra GD" pitchFamily="34" charset="0"/>
              </a:rPr>
              <a:t>	</a:t>
            </a:r>
            <a:endParaRPr lang="fr-CA" sz="900" dirty="0" smtClean="0">
              <a:latin typeface="Maiandra GD" pitchFamily="34" charset="0"/>
            </a:endParaRPr>
          </a:p>
          <a:p>
            <a:r>
              <a:rPr lang="fr-CA" sz="2800" dirty="0" smtClean="0">
                <a:latin typeface="Maiandra GD" pitchFamily="34" charset="0"/>
              </a:rPr>
              <a:t>	</a:t>
            </a:r>
            <a:endParaRPr lang="en-CA" sz="2400" b="1" i="1" dirty="0" smtClean="0">
              <a:latin typeface="Maiandra GD" pitchFamily="34" charset="0"/>
            </a:endParaRPr>
          </a:p>
          <a:p>
            <a:pPr algn="ctr"/>
            <a:endParaRPr lang="en-CA" sz="2400" b="1" i="1" dirty="0" err="1" smtClean="0">
              <a:solidFill>
                <a:schemeClr val="bg2"/>
              </a:solidFill>
              <a:latin typeface="Maiandra GD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301834" y="6498736"/>
              <a:ext cx="2297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386800" y="2276872"/>
            <a:ext cx="592912" cy="63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417767" y="3140968"/>
            <a:ext cx="561945" cy="6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399394" y="4179575"/>
            <a:ext cx="580318" cy="76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386800" y="5311988"/>
            <a:ext cx="592912" cy="63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580112" y="168895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PISTE POUR VÉRIFIER SI UN ENFANT… 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60946" y="2348880"/>
            <a:ext cx="1842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 smtClean="0">
                <a:solidFill>
                  <a:srgbClr val="002774"/>
                </a:solidFill>
                <a:latin typeface="Maiandra GD" pitchFamily="34" charset="0"/>
              </a:rPr>
              <a:t>Premiers pas</a:t>
            </a:r>
            <a:endParaRPr lang="fr-CA" sz="1600" dirty="0"/>
          </a:p>
        </p:txBody>
      </p:sp>
      <p:sp>
        <p:nvSpPr>
          <p:cNvPr id="19" name="Rectangle 18"/>
          <p:cNvSpPr/>
          <p:nvPr/>
        </p:nvSpPr>
        <p:spPr>
          <a:xfrm>
            <a:off x="2051720" y="3327375"/>
            <a:ext cx="7470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 smtClean="0">
                <a:solidFill>
                  <a:srgbClr val="002774"/>
                </a:solidFill>
                <a:latin typeface="Maiandra GD" pitchFamily="34" charset="0"/>
              </a:rPr>
              <a:t>En parlant de nos </a:t>
            </a:r>
            <a:r>
              <a:rPr lang="fr-CA" sz="2400" b="1" dirty="0" smtClean="0">
                <a:solidFill>
                  <a:srgbClr val="002774"/>
                </a:solidFill>
                <a:latin typeface="Maiandra GD" pitchFamily="34" charset="0"/>
              </a:rPr>
              <a:t>doutes</a:t>
            </a:r>
            <a:r>
              <a:rPr lang="fr-CA" sz="2400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fr-CA" sz="2400" dirty="0" smtClean="0">
                <a:solidFill>
                  <a:srgbClr val="002774"/>
                </a:solidFill>
                <a:latin typeface="Maiandra GD" pitchFamily="34" charset="0"/>
              </a:rPr>
              <a:t>et de nos </a:t>
            </a:r>
            <a:r>
              <a:rPr lang="fr-CA" sz="2400" b="1" dirty="0" smtClean="0">
                <a:solidFill>
                  <a:srgbClr val="002774"/>
                </a:solidFill>
                <a:latin typeface="Maiandra GD" pitchFamily="34" charset="0"/>
              </a:rPr>
              <a:t>inquiétudes</a:t>
            </a:r>
            <a:endParaRPr lang="fr-CA" sz="1600" dirty="0"/>
          </a:p>
        </p:txBody>
      </p:sp>
      <p:sp>
        <p:nvSpPr>
          <p:cNvPr id="20" name="Rectangle 19"/>
          <p:cNvSpPr/>
          <p:nvPr/>
        </p:nvSpPr>
        <p:spPr>
          <a:xfrm>
            <a:off x="2069976" y="4335487"/>
            <a:ext cx="7614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sz="2400" b="1" dirty="0" smtClean="0">
                <a:solidFill>
                  <a:srgbClr val="002774"/>
                </a:solidFill>
                <a:latin typeface="Maiandra GD" pitchFamily="34" charset="0"/>
              </a:rPr>
              <a:t>Climat</a:t>
            </a:r>
            <a:r>
              <a:rPr lang="fr-CA" sz="2400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fr-CA" sz="2400" b="1" dirty="0" smtClean="0">
                <a:solidFill>
                  <a:srgbClr val="002774"/>
                </a:solidFill>
                <a:latin typeface="Maiandra GD" pitchFamily="34" charset="0"/>
              </a:rPr>
              <a:t>de</a:t>
            </a:r>
            <a:r>
              <a:rPr lang="fr-CA" sz="2400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fr-CA" sz="2400" b="1" dirty="0" smtClean="0">
                <a:solidFill>
                  <a:srgbClr val="002774"/>
                </a:solidFill>
                <a:latin typeface="Maiandra GD" pitchFamily="34" charset="0"/>
              </a:rPr>
              <a:t>confiance</a:t>
            </a:r>
            <a:r>
              <a:rPr lang="fr-CA" sz="2400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fr-CA" sz="2400" dirty="0" smtClean="0">
                <a:solidFill>
                  <a:srgbClr val="002774"/>
                </a:solidFill>
                <a:latin typeface="Maiandra GD" pitchFamily="34" charset="0"/>
              </a:rPr>
              <a:t>et </a:t>
            </a:r>
            <a:r>
              <a:rPr lang="fr-CA" sz="2400" b="1" dirty="0" smtClean="0">
                <a:solidFill>
                  <a:srgbClr val="002774"/>
                </a:solidFill>
                <a:latin typeface="Maiandra GD" pitchFamily="34" charset="0"/>
              </a:rPr>
              <a:t>d’ouverture</a:t>
            </a:r>
            <a:r>
              <a:rPr lang="fr-CA" sz="2400" dirty="0" smtClean="0">
                <a:solidFill>
                  <a:srgbClr val="002774"/>
                </a:solidFill>
                <a:latin typeface="Maiandra GD" pitchFamily="34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51720" y="537321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sz="2400" dirty="0" smtClean="0">
                <a:solidFill>
                  <a:srgbClr val="002774"/>
                </a:solidFill>
                <a:latin typeface="Maiandra GD" pitchFamily="34" charset="0"/>
              </a:rPr>
              <a:t>R</a:t>
            </a:r>
            <a:r>
              <a:rPr lang="fr-CA" sz="2400" b="1" dirty="0" smtClean="0">
                <a:solidFill>
                  <a:srgbClr val="002774"/>
                </a:solidFill>
                <a:latin typeface="Maiandra GD" pitchFamily="34" charset="0"/>
              </a:rPr>
              <a:t>ythme</a:t>
            </a:r>
            <a:r>
              <a:rPr lang="fr-CA" sz="2400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fr-CA" sz="2400" dirty="0" smtClean="0">
                <a:solidFill>
                  <a:srgbClr val="002774"/>
                </a:solidFill>
                <a:latin typeface="Maiandra GD" pitchFamily="34" charset="0"/>
              </a:rPr>
              <a:t>et les </a:t>
            </a:r>
            <a:r>
              <a:rPr lang="fr-CA" sz="2400" b="1" dirty="0" smtClean="0">
                <a:solidFill>
                  <a:srgbClr val="002774"/>
                </a:solidFill>
                <a:latin typeface="Maiandra GD" pitchFamily="34" charset="0"/>
              </a:rPr>
              <a:t>besoins</a:t>
            </a:r>
            <a:r>
              <a:rPr lang="fr-CA" sz="2400" dirty="0" smtClean="0">
                <a:solidFill>
                  <a:srgbClr val="002774"/>
                </a:solidFill>
                <a:latin typeface="Maiandra GD" pitchFamily="34" charset="0"/>
              </a:rPr>
              <a:t> de l’enfant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07904" y="240903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QUAND L’ENFANT SE CONFIE À VOUS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9" name="Étoile à 12 branches 8"/>
          <p:cNvSpPr/>
          <p:nvPr/>
        </p:nvSpPr>
        <p:spPr>
          <a:xfrm>
            <a:off x="7452320" y="6237827"/>
            <a:ext cx="1440160" cy="431533"/>
          </a:xfrm>
          <a:prstGeom prst="star12">
            <a:avLst/>
          </a:prstGeom>
          <a:gradFill flip="none" rotWithShape="1">
            <a:gsLst>
              <a:gs pos="45000">
                <a:srgbClr val="FFBF3F"/>
              </a:gs>
              <a:gs pos="100000">
                <a:srgbClr val="EA6C1E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Maiandra GD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82707" y="6309835"/>
            <a:ext cx="851393" cy="27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fr-CA" sz="11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Pochette</a:t>
            </a:r>
            <a:endParaRPr lang="fr-CA" sz="11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3648" y="290578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Mise en situation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5400000">
            <a:off x="4401714" y="1746246"/>
            <a:ext cx="772919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16200000">
            <a:off x="4545730" y="-865209"/>
            <a:ext cx="772919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>
            <a:hlinkClick r:id="rId5" action="ppaction://hlinkfile"/>
          </p:cNvPr>
          <p:cNvSpPr txBox="1"/>
          <p:nvPr/>
        </p:nvSpPr>
        <p:spPr>
          <a:xfrm>
            <a:off x="1403648" y="362586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« Attitudes qui nuisent à la confidence » </a:t>
            </a:r>
            <a:endParaRPr lang="fr-CA" sz="28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26</a:t>
            </a:r>
            <a:endParaRPr lang="fr-CA" sz="1000" dirty="0">
              <a:solidFill>
                <a:srgbClr val="1A8080"/>
              </a:solidFill>
              <a:latin typeface="Maiandra GD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5" action="ppaction://hlinkfile"/>
          </p:cNvPr>
          <p:cNvSpPr txBox="1"/>
          <p:nvPr/>
        </p:nvSpPr>
        <p:spPr>
          <a:xfrm>
            <a:off x="1403648" y="362586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« Attitudes qui favorisent la confidence » </a:t>
            </a:r>
            <a:endParaRPr lang="fr-CA" sz="28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6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6" grpId="0"/>
      <p:bldP spid="16" grpId="1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251520" y="649873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28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8100392" cy="98072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31750">
              <a:bevelT w="31750" h="31750"/>
              <a:extrusionClr>
                <a:schemeClr val="bg1">
                  <a:lumMod val="75000"/>
                </a:schemeClr>
              </a:extrusionClr>
              <a:contourClr>
                <a:schemeClr val="tx2"/>
              </a:contourClr>
            </a:sp3d>
          </a:bodyPr>
          <a:lstStyle/>
          <a:p>
            <a:r>
              <a:rPr lang="fr-CA" b="1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iandra GD" pitchFamily="34" charset="0"/>
              </a:rPr>
              <a:t>Comment intervenir lorsqu’un enfant se confie à vous?</a:t>
            </a:r>
            <a:endParaRPr lang="fr-CA" b="1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07904" y="240903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QUAND L’ENFANT SE CONFIE À VOUS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5362" name="Picture 2" descr="Image associ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564904"/>
            <a:ext cx="699210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Étoile à 12 branches 19"/>
          <p:cNvSpPr/>
          <p:nvPr/>
        </p:nvSpPr>
        <p:spPr>
          <a:xfrm>
            <a:off x="7452320" y="6237827"/>
            <a:ext cx="1440160" cy="431533"/>
          </a:xfrm>
          <a:prstGeom prst="star12">
            <a:avLst/>
          </a:prstGeom>
          <a:gradFill flip="none" rotWithShape="1">
            <a:gsLst>
              <a:gs pos="45000">
                <a:srgbClr val="FFBF3F"/>
              </a:gs>
              <a:gs pos="100000">
                <a:srgbClr val="EA6C1E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Maiandra GD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782707" y="6309835"/>
            <a:ext cx="851393" cy="27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fr-CA" sz="11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Pochette</a:t>
            </a:r>
            <a:endParaRPr lang="fr-CA" sz="11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rganigramme : Connecteur 11"/>
          <p:cNvSpPr>
            <a:spLocks noChangeAspect="1"/>
          </p:cNvSpPr>
          <p:nvPr/>
        </p:nvSpPr>
        <p:spPr>
          <a:xfrm>
            <a:off x="1475656" y="620688"/>
            <a:ext cx="7169556" cy="5991318"/>
          </a:xfrm>
          <a:prstGeom prst="flowChartConnector">
            <a:avLst/>
          </a:prstGeom>
          <a:solidFill>
            <a:srgbClr val="FBE197"/>
          </a:solidFill>
          <a:ln>
            <a:solidFill>
              <a:srgbClr val="FED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Maiandra GD" pitchFamily="34" charset="0"/>
            </a:endParaRPr>
          </a:p>
        </p:txBody>
      </p:sp>
      <p:sp>
        <p:nvSpPr>
          <p:cNvPr id="13" name="Organigramme : Connecteur 12"/>
          <p:cNvSpPr>
            <a:spLocks noChangeAspect="1"/>
          </p:cNvSpPr>
          <p:nvPr/>
        </p:nvSpPr>
        <p:spPr>
          <a:xfrm>
            <a:off x="2627784" y="1412776"/>
            <a:ext cx="5153801" cy="4473727"/>
          </a:xfrm>
          <a:prstGeom prst="flowChartConnector">
            <a:avLst/>
          </a:prstGeom>
          <a:solidFill>
            <a:srgbClr val="FAD672"/>
          </a:solidFill>
          <a:ln>
            <a:solidFill>
              <a:srgbClr val="FED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Maiandra GD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28184" y="24090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060"/>
                </a:solidFill>
                <a:latin typeface="Maiandra GD" pitchFamily="34" charset="0"/>
                <a:cs typeface="Arial" pitchFamily="34" charset="0"/>
              </a:rPr>
              <a:t>RESSOURCES</a:t>
            </a:r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 DU MILIEU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37504" y="116632"/>
            <a:ext cx="4824536" cy="4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fr-CA" sz="2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Qui peut m’aider ?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011247" y="1844824"/>
            <a:ext cx="2232248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MILIEU DE L’ENFANT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227756" y="6021288"/>
            <a:ext cx="183620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Organismes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 communautaires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994778" y="4617147"/>
            <a:ext cx="1639322" cy="51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Groupes 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d’entraide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691680" y="4617147"/>
            <a:ext cx="1340085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Hôpitaux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75656" y="3068960"/>
            <a:ext cx="1109734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DPJ</a:t>
            </a:r>
          </a:p>
        </p:txBody>
      </p:sp>
      <p:sp>
        <p:nvSpPr>
          <p:cNvPr id="25" name="Organigramme : Connecteur 24"/>
          <p:cNvSpPr>
            <a:spLocks noChangeAspect="1"/>
          </p:cNvSpPr>
          <p:nvPr/>
        </p:nvSpPr>
        <p:spPr>
          <a:xfrm>
            <a:off x="4012295" y="2529773"/>
            <a:ext cx="2267127" cy="2267379"/>
          </a:xfrm>
          <a:prstGeom prst="flowChartConnector">
            <a:avLst/>
          </a:prstGeom>
          <a:solidFill>
            <a:srgbClr val="F9CB49"/>
          </a:solidFill>
          <a:ln>
            <a:solidFill>
              <a:srgbClr val="FED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Maiandra GD" pitchFamily="34" charset="0"/>
            </a:endParaRPr>
          </a:p>
        </p:txBody>
      </p:sp>
      <p:sp>
        <p:nvSpPr>
          <p:cNvPr id="26" name="Organigramme : Connecteur 25"/>
          <p:cNvSpPr>
            <a:spLocks noChangeAspect="1"/>
          </p:cNvSpPr>
          <p:nvPr/>
        </p:nvSpPr>
        <p:spPr>
          <a:xfrm>
            <a:off x="4785940" y="3357154"/>
            <a:ext cx="719838" cy="719918"/>
          </a:xfrm>
          <a:prstGeom prst="flowChartConnector">
            <a:avLst/>
          </a:prstGeom>
          <a:solidFill>
            <a:srgbClr val="FCE8AE"/>
          </a:solidFill>
          <a:ln>
            <a:solidFill>
              <a:srgbClr val="FED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Maiandra GD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499992" y="357301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MOI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07891" y="4276429"/>
            <a:ext cx="1275936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Collègues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150160" y="3564763"/>
            <a:ext cx="1510072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Voisins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599892" y="3552158"/>
            <a:ext cx="1669543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Amis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355976" y="2728867"/>
            <a:ext cx="1542790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PROCHES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642845" y="3041037"/>
            <a:ext cx="1010438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F</a:t>
            </a: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amille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031940" y="949762"/>
            <a:ext cx="2232248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AUTRES RESSOURCES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940152" y="2561381"/>
            <a:ext cx="1506636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Direction</a:t>
            </a:r>
            <a:endParaRPr lang="fr-CA" sz="1100" dirty="0" smtClean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084168" y="4000022"/>
            <a:ext cx="144882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Services 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</a:t>
            </a: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rofessionnels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608650" y="3932514"/>
            <a:ext cx="17048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Personnel 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éducatif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753610" y="2561382"/>
            <a:ext cx="1692563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Secrétariat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719747" y="4847714"/>
            <a:ext cx="1340085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CLSC 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588224" y="1600711"/>
            <a:ext cx="1340085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811 </a:t>
            </a:r>
          </a:p>
        </p:txBody>
      </p:sp>
      <p:sp>
        <p:nvSpPr>
          <p:cNvPr id="43" name="Étoile à 12 branches 42"/>
          <p:cNvSpPr/>
          <p:nvPr/>
        </p:nvSpPr>
        <p:spPr>
          <a:xfrm>
            <a:off x="7452320" y="6237827"/>
            <a:ext cx="1440160" cy="431533"/>
          </a:xfrm>
          <a:prstGeom prst="star12">
            <a:avLst/>
          </a:prstGeom>
          <a:gradFill flip="none" rotWithShape="1">
            <a:gsLst>
              <a:gs pos="45000">
                <a:srgbClr val="FFBF3F"/>
              </a:gs>
              <a:gs pos="100000">
                <a:srgbClr val="EA6C1E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Maiandra GD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782707" y="6309835"/>
            <a:ext cx="851393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fr-CA" sz="11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Pochette</a:t>
            </a:r>
            <a:endParaRPr lang="fr-CA" sz="11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331640" y="6146139"/>
            <a:ext cx="1517354" cy="523221"/>
          </a:xfrm>
          <a:prstGeom prst="ellipse">
            <a:avLst/>
          </a:prstGeom>
          <a:gradFill flip="none" rotWithShape="1">
            <a:gsLst>
              <a:gs pos="0">
                <a:srgbClr val="EA6C1E"/>
              </a:gs>
              <a:gs pos="20000">
                <a:srgbClr val="EA6C1E"/>
              </a:gs>
              <a:gs pos="100000">
                <a:srgbClr val="F8B80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Maiandra GD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187624" y="61461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rgbClr val="FED540"/>
                </a:solidFill>
                <a:latin typeface="Maiandra GD" pitchFamily="34" charset="0"/>
                <a:cs typeface="Arial" pitchFamily="34" charset="0"/>
              </a:rPr>
              <a:t>Table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55</a:t>
            </a:r>
            <a:endParaRPr lang="fr-CA" sz="1000" dirty="0">
              <a:solidFill>
                <a:srgbClr val="1A8080"/>
              </a:solidFill>
              <a:latin typeface="Maiandra GD" pitchFamily="34" charset="0"/>
              <a:cs typeface="Arial" panose="020B060402020202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355976" y="5085184"/>
            <a:ext cx="1622386" cy="5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Responsable alimentaire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030523" y="1600711"/>
            <a:ext cx="1692563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Police </a:t>
            </a:r>
          </a:p>
        </p:txBody>
      </p:sp>
    </p:spTree>
    <p:extLst>
      <p:ext uri="{BB962C8B-B14F-4D97-AF65-F5344CB8AC3E}">
        <p14:creationId xmlns:p14="http://schemas.microsoft.com/office/powerpoint/2010/main" val="15279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/>
      <p:bldP spid="18" grpId="0"/>
      <p:bldP spid="19" grpId="0"/>
      <p:bldP spid="20" grpId="0"/>
      <p:bldP spid="21" grpId="0"/>
      <p:bldP spid="22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  <p:bldP spid="42" grpId="0"/>
      <p:bldP spid="43" grpId="0" animBg="1"/>
      <p:bldP spid="44" grpId="0"/>
      <p:bldP spid="47" grpId="0" animBg="1"/>
      <p:bldP spid="48" grpId="0"/>
      <p:bldP spid="4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29512" y="1262175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Objectifs</a:t>
            </a:r>
            <a:endParaRPr lang="fr-CA" sz="28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83768" y="2458437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Outiller les adultes et les enfants à savoir reconnaître la violence. </a:t>
            </a:r>
            <a:endParaRPr lang="fr-CA" sz="28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83768" y="3792596"/>
            <a:ext cx="6408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Donner des moyens concrets pour y faire face.</a:t>
            </a:r>
          </a:p>
          <a:p>
            <a:endParaRPr lang="fr-CA" sz="28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3608" y="5295744"/>
            <a:ext cx="640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Développer un réseau d’entraide. </a:t>
            </a:r>
            <a:endParaRPr lang="fr-CA" sz="28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954306" y="2689642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954306" y="4000022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954306" y="5257179"/>
            <a:ext cx="457454" cy="6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5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251520" y="649873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28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2" y="1340768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fr-C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111748"/>
                    </a:gs>
                    <a:gs pos="13000">
                      <a:schemeClr val="bg1">
                        <a:lumMod val="75000"/>
                      </a:schemeClr>
                    </a:gs>
                    <a:gs pos="28000">
                      <a:schemeClr val="bg1">
                        <a:lumMod val="65000"/>
                      </a:schemeClr>
                    </a:gs>
                    <a:gs pos="42999">
                      <a:srgbClr val="111748"/>
                    </a:gs>
                    <a:gs pos="58000">
                      <a:srgbClr val="111748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111748"/>
                    </a:gs>
                  </a:gsLst>
                  <a:lin ang="5400000" scaled="0"/>
                </a:gradFill>
                <a:latin typeface="Maiandra GD" pitchFamily="34" charset="0"/>
              </a:rPr>
              <a:t>Si vous souhaitez faire un signalement à la DPJ…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228184" y="11663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060"/>
                </a:solidFill>
                <a:latin typeface="Maiandra GD" pitchFamily="34" charset="0"/>
                <a:cs typeface="Arial" pitchFamily="34" charset="0"/>
              </a:rPr>
              <a:t>RESSOURCES</a:t>
            </a:r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 DU MILIEU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4" name="Picture 2" descr="Image associé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3371" t="1826" r="18744"/>
          <a:stretch>
            <a:fillRect/>
          </a:stretch>
        </p:blipFill>
        <p:spPr bwMode="auto">
          <a:xfrm>
            <a:off x="2699792" y="2924944"/>
            <a:ext cx="3801127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9144000" cy="715963"/>
          </a:xfrm>
        </p:spPr>
        <p:txBody>
          <a:bodyPr/>
          <a:lstStyle/>
          <a:p>
            <a:r>
              <a:rPr lang="en-CA" sz="3600" b="1" dirty="0" smtClean="0">
                <a:latin typeface="Maiandra GD" pitchFamily="34" charset="0"/>
              </a:rPr>
              <a:t>Service de police</a:t>
            </a:r>
            <a:endParaRPr lang="fr-CA" sz="3600" b="1" dirty="0">
              <a:latin typeface="Maiandra GD" pitchFamily="34" charset="0"/>
            </a:endParaRPr>
          </a:p>
        </p:txBody>
      </p:sp>
      <p:pic>
        <p:nvPicPr>
          <p:cNvPr id="62466" name="Picture 2" descr="Résultats de recherche d'images pour « police autochtone 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052736"/>
            <a:ext cx="4903142" cy="3266992"/>
          </a:xfrm>
          <a:prstGeom prst="rect">
            <a:avLst/>
          </a:prstGeom>
          <a:noFill/>
        </p:spPr>
      </p:pic>
      <p:grpSp>
        <p:nvGrpSpPr>
          <p:cNvPr id="3" name="Groupe 6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251520" y="649873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59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547664" y="4797152"/>
            <a:ext cx="7164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dirty="0" smtClean="0">
                <a:latin typeface="Maiandra GD" pitchFamily="34" charset="0"/>
              </a:rPr>
              <a:t>Si l’on souhaite qu’un individu soit arrêté, la police doit être contactée</a:t>
            </a:r>
            <a:endParaRPr lang="fr-CA" sz="2200" dirty="0">
              <a:latin typeface="Maiandra GD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51712" y="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060"/>
                </a:solidFill>
                <a:latin typeface="Maiandra GD" pitchFamily="34" charset="0"/>
                <a:cs typeface="Arial" pitchFamily="34" charset="0"/>
              </a:rPr>
              <a:t>RESSOURCES</a:t>
            </a:r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 DU MILIEU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380312" y="265806"/>
            <a:ext cx="1425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CONCLUSION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5656" y="1592114"/>
            <a:ext cx="7332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En s’impliquant en prévention, les adultes peuvent faire en sorte que les enfants…</a:t>
            </a:r>
            <a:endParaRPr lang="fr-CA" sz="28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17807" y="3068960"/>
            <a:ext cx="578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soient mieux informés sur la violence et qu’ils sachent comment réagir;</a:t>
            </a:r>
            <a:endParaRPr lang="fr-CA" sz="22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314346" y="4129916"/>
            <a:ext cx="6362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soient moins dépendants des adultes pour répondre à leurs besoins;</a:t>
            </a:r>
            <a:endParaRPr lang="fr-CA" sz="22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42338" y="5230361"/>
            <a:ext cx="6362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 soient moins isolés des ressources d’aide.</a:t>
            </a:r>
            <a:endParaRPr lang="fr-CA" sz="2200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71390" y="2996952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71390" y="4000022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71390" y="5072140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Espace réservé du contenu 3" descr="mains-ensemble.jpg"/>
          <p:cNvPicPr>
            <a:picLocks noGrp="1"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72849" y="2906085"/>
            <a:ext cx="1192086" cy="114078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30</a:t>
            </a:r>
            <a:endParaRPr lang="fr-CA" sz="1000" dirty="0">
              <a:solidFill>
                <a:srgbClr val="1A8080"/>
              </a:solidFill>
              <a:latin typeface="Maiandra G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6285384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fr-C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Conclusion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792" y="2276872"/>
            <a:ext cx="5257800" cy="2016224"/>
          </a:xfrm>
        </p:spPr>
        <p:txBody>
          <a:bodyPr/>
          <a:lstStyle/>
          <a:p>
            <a:pPr eaLnBrk="1" hangingPunct="1">
              <a:buClr>
                <a:srgbClr val="008000"/>
              </a:buClr>
              <a:buNone/>
            </a:pPr>
            <a:r>
              <a:rPr lang="fr-CA" sz="2400" b="1" dirty="0" smtClean="0">
                <a:solidFill>
                  <a:schemeClr val="bg2"/>
                </a:solidFill>
                <a:latin typeface="Maiandra GD" pitchFamily="34" charset="0"/>
                <a:sym typeface="Wingdings" pitchFamily="2" charset="2"/>
              </a:rPr>
              <a:t> </a:t>
            </a:r>
            <a:r>
              <a:rPr lang="fr-CA" sz="2400" b="1" dirty="0" smtClean="0">
                <a:solidFill>
                  <a:schemeClr val="bg2"/>
                </a:solidFill>
                <a:latin typeface="Maiandra GD" pitchFamily="34" charset="0"/>
              </a:rPr>
              <a:t>Pensons à des gestes simples ;</a:t>
            </a:r>
          </a:p>
          <a:p>
            <a:pPr eaLnBrk="1" hangingPunct="1">
              <a:buClr>
                <a:srgbClr val="008000"/>
              </a:buClr>
              <a:buNone/>
            </a:pPr>
            <a:r>
              <a:rPr lang="fr-CA" sz="2400" b="1" dirty="0" smtClean="0">
                <a:solidFill>
                  <a:schemeClr val="accent1"/>
                </a:solidFill>
                <a:latin typeface="Maiandra GD" pitchFamily="34" charset="0"/>
                <a:sym typeface="Wingdings" pitchFamily="2" charset="2"/>
              </a:rPr>
              <a:t> </a:t>
            </a:r>
            <a:r>
              <a:rPr lang="fr-CA" sz="2400" b="1" dirty="0" smtClean="0">
                <a:solidFill>
                  <a:schemeClr val="accent1"/>
                </a:solidFill>
                <a:latin typeface="Maiandra GD" pitchFamily="34" charset="0"/>
              </a:rPr>
              <a:t>Faisons preuve de vigilance ;</a:t>
            </a:r>
          </a:p>
          <a:p>
            <a:pPr eaLnBrk="1" hangingPunct="1">
              <a:buClr>
                <a:srgbClr val="008000"/>
              </a:buClr>
              <a:buNone/>
            </a:pPr>
            <a:r>
              <a:rPr lang="fr-CA" sz="2400" b="1" dirty="0" smtClean="0">
                <a:solidFill>
                  <a:schemeClr val="accent2"/>
                </a:solidFill>
                <a:latin typeface="Maiandra GD" pitchFamily="34" charset="0"/>
                <a:sym typeface="Wingdings" pitchFamily="2" charset="2"/>
              </a:rPr>
              <a:t> </a:t>
            </a:r>
            <a:r>
              <a:rPr lang="fr-CA" sz="2400" b="1" dirty="0" smtClean="0">
                <a:solidFill>
                  <a:schemeClr val="accent2"/>
                </a:solidFill>
                <a:latin typeface="Maiandra GD" pitchFamily="34" charset="0"/>
              </a:rPr>
              <a:t>Prenons le temps de vérifier;</a:t>
            </a:r>
            <a:endParaRPr lang="fr-CA" sz="2400" dirty="0" smtClean="0">
              <a:solidFill>
                <a:schemeClr val="accent2"/>
              </a:solidFill>
              <a:latin typeface="Maiandra GD" pitchFamily="34" charset="0"/>
            </a:endParaRPr>
          </a:p>
          <a:p>
            <a:pPr eaLnBrk="1" hangingPunct="1">
              <a:buClr>
                <a:srgbClr val="008000"/>
              </a:buClr>
              <a:buNone/>
            </a:pPr>
            <a:r>
              <a:rPr lang="fr-CA" sz="2400" b="1" dirty="0" smtClean="0">
                <a:solidFill>
                  <a:schemeClr val="accent6"/>
                </a:solidFill>
                <a:latin typeface="Maiandra GD" pitchFamily="34" charset="0"/>
                <a:sym typeface="Wingdings" pitchFamily="2" charset="2"/>
              </a:rPr>
              <a:t> </a:t>
            </a:r>
            <a:r>
              <a:rPr lang="fr-CA" sz="2400" b="1" dirty="0" smtClean="0">
                <a:solidFill>
                  <a:schemeClr val="accent6"/>
                </a:solidFill>
                <a:latin typeface="Maiandra GD" pitchFamily="34" charset="0"/>
              </a:rPr>
              <a:t>N’hésitons pas à signaler.</a:t>
            </a:r>
          </a:p>
          <a:p>
            <a:pPr eaLnBrk="1" hangingPunct="1">
              <a:buClr>
                <a:srgbClr val="008000"/>
              </a:buClr>
              <a:buNone/>
            </a:pPr>
            <a:endParaRPr lang="fr-CA" sz="2400" b="1" dirty="0" smtClean="0">
              <a:solidFill>
                <a:schemeClr val="accent6"/>
              </a:solidFill>
              <a:latin typeface="Maiandra GD" pitchFamily="34" charset="0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899592" y="4365104"/>
            <a:ext cx="788436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2400" b="1" dirty="0">
                <a:latin typeface="Maiandra GD" pitchFamily="34" charset="0"/>
                <a:cs typeface="Arial" charset="0"/>
              </a:rPr>
              <a:t>Chaque action positive et constructive contribue à bâtir un monde où adultes et enfants se sentiront enfin en sécurité, forts, fortes et libres!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608" y="1268760"/>
            <a:ext cx="78123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CA" sz="2400" b="1" dirty="0" smtClean="0">
                <a:latin typeface="Maiandra GD" pitchFamily="34" charset="0"/>
              </a:rPr>
              <a:t>La violence faite aux enfants </a:t>
            </a:r>
            <a:r>
              <a:rPr lang="fr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nous concerne tous </a:t>
            </a:r>
            <a:r>
              <a:rPr lang="fr-CA" sz="2400" b="1" dirty="0" smtClean="0">
                <a:latin typeface="Maiandra GD" pitchFamily="34" charset="0"/>
              </a:rPr>
              <a:t>et nous avons le pouvoir de changer les choses.</a:t>
            </a:r>
          </a:p>
        </p:txBody>
      </p:sp>
      <p:grpSp>
        <p:nvGrpSpPr>
          <p:cNvPr id="2" name="Groupe 7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251520" y="6498736"/>
              <a:ext cx="36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28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7"/>
          <p:cNvSpPr>
            <a:spLocks/>
          </p:cNvSpPr>
          <p:nvPr/>
        </p:nvSpPr>
        <p:spPr bwMode="auto">
          <a:xfrm>
            <a:off x="1403648" y="5805264"/>
            <a:ext cx="67322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/>
              </a:contourClr>
            </a:sp3d>
          </a:bodyPr>
          <a:lstStyle/>
          <a:p>
            <a:pPr algn="ctr"/>
            <a:r>
              <a:rPr lang="fr-CA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Open Sans Light" charset="0"/>
                <a:sym typeface="Open Sans Light" charset="0"/>
              </a:rPr>
              <a:t>Devenez membres! </a:t>
            </a:r>
            <a:endParaRPr lang="fr-CA" sz="4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Open Sans Light" charset="0"/>
              <a:sym typeface="Open Sans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94213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5616" y="2348880"/>
            <a:ext cx="5000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9600" b="1" dirty="0" smtClean="0">
                <a:solidFill>
                  <a:schemeClr val="accent6"/>
                </a:solidFill>
                <a:latin typeface="Maiandra GD" pitchFamily="34" charset="0"/>
                <a:cs typeface="Arial" pitchFamily="34" charset="0"/>
              </a:rPr>
              <a:t>Merci ! </a:t>
            </a:r>
            <a:endParaRPr lang="fr-CA" sz="9600" b="1" dirty="0">
              <a:solidFill>
                <a:schemeClr val="accent6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692996" y="265806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ÉVALUATION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4" name="Étoile à 12 branches 13"/>
          <p:cNvSpPr/>
          <p:nvPr/>
        </p:nvSpPr>
        <p:spPr>
          <a:xfrm>
            <a:off x="7452320" y="6237827"/>
            <a:ext cx="1440160" cy="431533"/>
          </a:xfrm>
          <a:prstGeom prst="star12">
            <a:avLst/>
          </a:prstGeom>
          <a:gradFill flip="none" rotWithShape="1">
            <a:gsLst>
              <a:gs pos="45000">
                <a:srgbClr val="FFBF3F"/>
              </a:gs>
              <a:gs pos="100000">
                <a:srgbClr val="EA6C1E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Maiandra GD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82707" y="6309835"/>
            <a:ext cx="851393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fr-CA" sz="11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Pochette</a:t>
            </a:r>
            <a:endParaRPr lang="fr-CA" sz="11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99792" y="5013176"/>
            <a:ext cx="4392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ESPACE Abitibi-Est</a:t>
            </a:r>
          </a:p>
          <a:p>
            <a:pPr algn="ctr"/>
            <a:r>
              <a:rPr lang="fr-CA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www.espacesansviolence.org</a:t>
            </a:r>
          </a:p>
          <a:p>
            <a:endParaRPr lang="fr-CA" sz="1400" b="1" dirty="0" smtClean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  <a:p>
            <a:endParaRPr lang="fr-CA" sz="1400" b="1" dirty="0" smtClean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  <a:p>
            <a:pPr algn="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 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31</a:t>
            </a:r>
            <a:endParaRPr lang="fr-CA" sz="1000" dirty="0">
              <a:solidFill>
                <a:srgbClr val="1A8080"/>
              </a:solidFill>
              <a:latin typeface="Maiandra GD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 descr="Tape main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1844824"/>
            <a:ext cx="2723481" cy="2443975"/>
          </a:xfrm>
          <a:prstGeom prst="rect">
            <a:avLst/>
          </a:prstGeom>
        </p:spPr>
      </p:pic>
      <p:pic>
        <p:nvPicPr>
          <p:cNvPr id="17" name="Picture 2" descr="Résultats de recherche d'images pour « suivez nous sur facebook »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5229200"/>
            <a:ext cx="3027054" cy="2339752"/>
          </a:xfrm>
          <a:prstGeom prst="rect">
            <a:avLst/>
          </a:prstGeom>
          <a:noFill/>
        </p:spPr>
      </p:pic>
      <p:pic>
        <p:nvPicPr>
          <p:cNvPr id="19" name="Image 18" descr="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1916832"/>
            <a:ext cx="3402168" cy="270365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593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54200" y="152316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Présentation des documents </a:t>
            </a:r>
            <a:endParaRPr lang="fr-CA" sz="28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8" t="13179" r="48303" b="9072"/>
          <a:stretch/>
        </p:blipFill>
        <p:spPr bwMode="auto">
          <a:xfrm rot="1092701">
            <a:off x="6576189" y="3169206"/>
            <a:ext cx="954475" cy="212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Étoile à 12 branches 12"/>
          <p:cNvSpPr/>
          <p:nvPr/>
        </p:nvSpPr>
        <p:spPr>
          <a:xfrm>
            <a:off x="7452320" y="6237827"/>
            <a:ext cx="1440160" cy="431533"/>
          </a:xfrm>
          <a:prstGeom prst="star12">
            <a:avLst/>
          </a:prstGeom>
          <a:gradFill flip="none" rotWithShape="1">
            <a:gsLst>
              <a:gs pos="45000">
                <a:srgbClr val="FFBF3F"/>
              </a:gs>
              <a:gs pos="100000">
                <a:srgbClr val="EA6C1E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Maiandra G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82707" y="6309835"/>
            <a:ext cx="851393" cy="27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fr-CA" sz="11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Pochette</a:t>
            </a:r>
            <a:endParaRPr lang="fr-CA" sz="11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301834" y="6498736"/>
              <a:ext cx="2297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pic>
        <p:nvPicPr>
          <p:cNvPr id="17" name="Image 16" descr="Sans tit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492896"/>
            <a:ext cx="2660766" cy="3501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4" t="12445" r="42778" b="8001"/>
          <a:stretch/>
        </p:blipFill>
        <p:spPr bwMode="auto">
          <a:xfrm rot="21237283">
            <a:off x="1831884" y="3447317"/>
            <a:ext cx="1861121" cy="27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7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rPr>
              <a:t>7</a:t>
            </a:r>
            <a:endParaRPr lang="fr-CA" sz="1000" dirty="0">
              <a:solidFill>
                <a:srgbClr val="1A8080"/>
              </a:solidFill>
              <a:latin typeface="Maiandra GD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28184" y="9688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259632" y="2852936"/>
            <a:ext cx="7560840" cy="1261884"/>
          </a:xfrm>
          <a:prstGeom prst="rect">
            <a:avLst/>
          </a:prstGeom>
          <a:solidFill>
            <a:srgbClr val="111748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CA" sz="2400" dirty="0" smtClean="0">
              <a:latin typeface="Maiandra GD" pitchFamily="34" charset="0"/>
            </a:endParaRPr>
          </a:p>
          <a:p>
            <a:pPr algn="ctr"/>
            <a:r>
              <a:rPr lang="fr-CA" sz="2800" dirty="0" smtClean="0">
                <a:latin typeface="Maiandra GD" pitchFamily="34" charset="0"/>
              </a:rPr>
              <a:t>Qu’est-ce que la violence faite aux enfants? </a:t>
            </a:r>
          </a:p>
          <a:p>
            <a:pPr algn="ctr"/>
            <a:endParaRPr lang="fr-CA" sz="2400" dirty="0">
              <a:latin typeface="Maiandra G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do fru.jpg"/>
          <p:cNvPicPr>
            <a:picLocks noChangeAspect="1"/>
          </p:cNvPicPr>
          <p:nvPr/>
        </p:nvPicPr>
        <p:blipFill>
          <a:blip r:embed="rId2" cstate="print"/>
          <a:srcRect l="6940" r="8049"/>
          <a:stretch>
            <a:fillRect/>
          </a:stretch>
        </p:blipFill>
        <p:spPr>
          <a:xfrm>
            <a:off x="6012160" y="4437112"/>
            <a:ext cx="2975192" cy="1793624"/>
          </a:xfrm>
          <a:prstGeom prst="rect">
            <a:avLst/>
          </a:prstGeom>
        </p:spPr>
      </p:pic>
      <p:pic>
        <p:nvPicPr>
          <p:cNvPr id="3" name="Image 2" descr="patron fâch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24744"/>
            <a:ext cx="1751943" cy="2624479"/>
          </a:xfrm>
          <a:prstGeom prst="rect">
            <a:avLst/>
          </a:prstGeom>
        </p:spPr>
      </p:pic>
      <p:pic>
        <p:nvPicPr>
          <p:cNvPr id="8" name="Image 7" descr="Femme-decouragee-300x150.jpg"/>
          <p:cNvPicPr>
            <a:picLocks noChangeAspect="1"/>
          </p:cNvPicPr>
          <p:nvPr/>
        </p:nvPicPr>
        <p:blipFill>
          <a:blip r:embed="rId4" cstate="print"/>
          <a:srcRect l="3530" r="4194"/>
          <a:stretch>
            <a:fillRect/>
          </a:stretch>
        </p:blipFill>
        <p:spPr>
          <a:xfrm flipH="1">
            <a:off x="3347864" y="1988840"/>
            <a:ext cx="2852808" cy="1545803"/>
          </a:xfrm>
          <a:prstGeom prst="rect">
            <a:avLst/>
          </a:prstGeom>
        </p:spPr>
      </p:pic>
      <p:pic>
        <p:nvPicPr>
          <p:cNvPr id="10" name="Image 9" descr="garcon_fach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4581128"/>
            <a:ext cx="1951955" cy="1652124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301834" y="6498736"/>
              <a:ext cx="2297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8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itre 1"/>
          <p:cNvSpPr txBox="1">
            <a:spLocks/>
          </p:cNvSpPr>
          <p:nvPr/>
        </p:nvSpPr>
        <p:spPr>
          <a:xfrm>
            <a:off x="1043608" y="0"/>
            <a:ext cx="8100392" cy="836712"/>
          </a:xfrm>
          <a:prstGeom prst="rect">
            <a:avLst/>
          </a:prstGeom>
          <a:solidFill>
            <a:srgbClr val="F6A11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1200" cap="none" spc="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aiandra GD" pitchFamily="34" charset="0"/>
                <a:ea typeface="+mn-ea"/>
                <a:cs typeface="+mn-cs"/>
              </a:rPr>
              <a:t>Qu’est-ce que je fais de mon pouvoir ?</a:t>
            </a:r>
            <a:endParaRPr kumimoji="0" lang="fr-CA" sz="3600" b="0" i="0" u="none" strike="noStrike" kern="1200" cap="none" spc="0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  <p:pic>
        <p:nvPicPr>
          <p:cNvPr id="18" name="Image 17" descr="chien-gran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632" y="4653136"/>
            <a:ext cx="1713739" cy="1495822"/>
          </a:xfrm>
          <a:prstGeom prst="rect">
            <a:avLst/>
          </a:prstGeom>
        </p:spPr>
      </p:pic>
      <p:pic>
        <p:nvPicPr>
          <p:cNvPr id="20" name="Image 19" descr="angry-man.jpg"/>
          <p:cNvPicPr>
            <a:picLocks noChangeAspect="1"/>
          </p:cNvPicPr>
          <p:nvPr/>
        </p:nvPicPr>
        <p:blipFill>
          <a:blip r:embed="rId9" cstate="print"/>
          <a:srcRect b="5388"/>
          <a:stretch>
            <a:fillRect/>
          </a:stretch>
        </p:blipFill>
        <p:spPr>
          <a:xfrm>
            <a:off x="6300192" y="1484784"/>
            <a:ext cx="2630653" cy="2033838"/>
          </a:xfrm>
          <a:prstGeom prst="rect">
            <a:avLst/>
          </a:prstGeom>
        </p:spPr>
      </p:pic>
      <p:sp>
        <p:nvSpPr>
          <p:cNvPr id="25" name="Flèche courbée vers le haut 24"/>
          <p:cNvSpPr/>
          <p:nvPr/>
        </p:nvSpPr>
        <p:spPr>
          <a:xfrm rot="10800000" flipH="1">
            <a:off x="2915816" y="1484784"/>
            <a:ext cx="1368152" cy="504056"/>
          </a:xfrm>
          <a:prstGeom prst="curvedUpArrow">
            <a:avLst>
              <a:gd name="adj1" fmla="val 25000"/>
              <a:gd name="adj2" fmla="val 74093"/>
              <a:gd name="adj3" fmla="val 30291"/>
            </a:avLst>
          </a:prstGeom>
          <a:solidFill>
            <a:srgbClr val="F6A11F"/>
          </a:solidFill>
          <a:ln>
            <a:solidFill>
              <a:srgbClr val="F6A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26" name="Flèche courbée vers le haut 25"/>
          <p:cNvSpPr/>
          <p:nvPr/>
        </p:nvSpPr>
        <p:spPr>
          <a:xfrm flipV="1">
            <a:off x="5652120" y="1484784"/>
            <a:ext cx="1368152" cy="504056"/>
          </a:xfrm>
          <a:prstGeom prst="curvedUpArrow">
            <a:avLst>
              <a:gd name="adj1" fmla="val 25000"/>
              <a:gd name="adj2" fmla="val 74093"/>
              <a:gd name="adj3" fmla="val 30291"/>
            </a:avLst>
          </a:prstGeom>
          <a:solidFill>
            <a:srgbClr val="F6A11F"/>
          </a:solidFill>
          <a:ln>
            <a:solidFill>
              <a:srgbClr val="F6A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27" name="Flèche courbée vers le haut 26"/>
          <p:cNvSpPr/>
          <p:nvPr/>
        </p:nvSpPr>
        <p:spPr>
          <a:xfrm rot="17045241" flipH="1">
            <a:off x="7899277" y="4117843"/>
            <a:ext cx="1368152" cy="504056"/>
          </a:xfrm>
          <a:prstGeom prst="curvedUpArrow">
            <a:avLst>
              <a:gd name="adj1" fmla="val 25000"/>
              <a:gd name="adj2" fmla="val 74093"/>
              <a:gd name="adj3" fmla="val 30291"/>
            </a:avLst>
          </a:prstGeom>
          <a:solidFill>
            <a:srgbClr val="F6A11F"/>
          </a:solidFill>
          <a:ln>
            <a:solidFill>
              <a:srgbClr val="F6A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28" name="Flèche courbée vers le haut 27"/>
          <p:cNvSpPr/>
          <p:nvPr/>
        </p:nvSpPr>
        <p:spPr>
          <a:xfrm rot="10800000">
            <a:off x="5652120" y="4149080"/>
            <a:ext cx="1368152" cy="504056"/>
          </a:xfrm>
          <a:prstGeom prst="curvedUpArrow">
            <a:avLst>
              <a:gd name="adj1" fmla="val 25000"/>
              <a:gd name="adj2" fmla="val 74093"/>
              <a:gd name="adj3" fmla="val 30291"/>
            </a:avLst>
          </a:prstGeom>
          <a:solidFill>
            <a:srgbClr val="F6A11F"/>
          </a:solidFill>
          <a:ln>
            <a:solidFill>
              <a:srgbClr val="F6A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29" name="Flèche courbée vers le haut 28"/>
          <p:cNvSpPr/>
          <p:nvPr/>
        </p:nvSpPr>
        <p:spPr>
          <a:xfrm rot="10800000">
            <a:off x="2555776" y="4149080"/>
            <a:ext cx="1368152" cy="504056"/>
          </a:xfrm>
          <a:prstGeom prst="curvedUpArrow">
            <a:avLst>
              <a:gd name="adj1" fmla="val 25000"/>
              <a:gd name="adj2" fmla="val 74093"/>
              <a:gd name="adj3" fmla="val 30291"/>
            </a:avLst>
          </a:prstGeom>
          <a:solidFill>
            <a:srgbClr val="F6A11F"/>
          </a:solidFill>
          <a:ln>
            <a:solidFill>
              <a:srgbClr val="F6A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172849" y="-1"/>
            <a:ext cx="1194443" cy="6858001"/>
            <a:chOff x="-172849" y="-1"/>
            <a:chExt cx="1194443" cy="685800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>
              <a:off x="-172849" y="-1"/>
              <a:ext cx="1194443" cy="350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52" t="15974" r="13969" b="23160"/>
            <a:stretch/>
          </p:blipFill>
          <p:spPr bwMode="auto">
            <a:xfrm rot="10800000">
              <a:off x="-172848" y="3356998"/>
              <a:ext cx="1194441" cy="3501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849" y="2935491"/>
              <a:ext cx="1192086" cy="1064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301834" y="6498736"/>
              <a:ext cx="2297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solidFill>
                    <a:srgbClr val="1A8080"/>
                  </a:solidFill>
                  <a:latin typeface="Maiandra GD" pitchFamily="34" charset="0"/>
                  <a:cs typeface="Arial" panose="020B0604020202020204" pitchFamily="34" charset="0"/>
                </a:rPr>
                <a:t>9</a:t>
              </a:r>
              <a:endParaRPr lang="fr-CA" sz="1000" dirty="0">
                <a:solidFill>
                  <a:srgbClr val="1A8080"/>
                </a:solidFill>
                <a:latin typeface="Maiandra G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6228184" y="9688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Maiandra GD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60418" name="Picture 2" descr="Image associ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28734"/>
            <a:ext cx="4032448" cy="2688298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1187624" y="1383159"/>
            <a:ext cx="561662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Que faire lors de situations stressantes?</a:t>
            </a:r>
            <a:endParaRPr lang="fr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75656" y="206084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Maiandra GD" pitchFamily="34" charset="0"/>
              </a:rPr>
              <a:t>De quoi l</a:t>
            </a:r>
            <a:r>
              <a:rPr lang="fr-CA" sz="2000" dirty="0" smtClean="0">
                <a:latin typeface="Maiandra GD" pitchFamily="34" charset="0"/>
              </a:rPr>
              <a:t>’enfant a-t-il besoin?</a:t>
            </a:r>
          </a:p>
          <a:p>
            <a:endParaRPr lang="fr-CA" sz="2000" dirty="0">
              <a:latin typeface="Maiandra GD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477834" y="2420888"/>
            <a:ext cx="4030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Maiandra GD" pitchFamily="34" charset="0"/>
              </a:rPr>
              <a:t>Est-ce que je l’élève ou le rabaisse?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979712" y="436510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latin typeface="Maiandra GD" pitchFamily="34" charset="0"/>
              </a:rPr>
              <a:t>Pour des situations plus complexes, n’hésitez pas à demander l’avis d’autres personnes. </a:t>
            </a:r>
            <a:endParaRPr lang="fr-CA" sz="2000" b="1" dirty="0">
              <a:latin typeface="Maiandra G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Thème Office">
  <a:themeElements>
    <a:clrScheme name="Personnalisé 5">
      <a:dk1>
        <a:srgbClr val="002774"/>
      </a:dk1>
      <a:lt1>
        <a:sysClr val="window" lastClr="FFFFFF"/>
      </a:lt1>
      <a:dk2>
        <a:srgbClr val="111748"/>
      </a:dk2>
      <a:lt2>
        <a:srgbClr val="008A3F"/>
      </a:lt2>
      <a:accent1>
        <a:srgbClr val="00B8BA"/>
      </a:accent1>
      <a:accent2>
        <a:srgbClr val="CEC72B"/>
      </a:accent2>
      <a:accent3>
        <a:srgbClr val="AEA40E"/>
      </a:accent3>
      <a:accent4>
        <a:srgbClr val="008557"/>
      </a:accent4>
      <a:accent5>
        <a:srgbClr val="DCDBDB"/>
      </a:accent5>
      <a:accent6>
        <a:srgbClr val="EB620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6974</TotalTime>
  <Words>2001</Words>
  <Application>Microsoft Office PowerPoint</Application>
  <PresentationFormat>Affichage à l'écran (4:3)</PresentationFormat>
  <Paragraphs>417</Paragraphs>
  <Slides>54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Intimidation entre enfants</vt:lpstr>
      <vt:lpstr>Violence physique</vt:lpstr>
      <vt:lpstr>Violence psychologique</vt:lpstr>
      <vt:lpstr>Négligence</vt:lpstr>
      <vt:lpstr>Présentation PowerPoint</vt:lpstr>
      <vt:lpstr>Violence sexuelle</vt:lpstr>
      <vt:lpstr>Présentation PowerPoint</vt:lpstr>
      <vt:lpstr>Violence verbale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aller vérifier vos doutes ?</vt:lpstr>
      <vt:lpstr>Présentation PowerPoint</vt:lpstr>
      <vt:lpstr>Comment intervenir lorsqu’un enfant se confie à vous?</vt:lpstr>
      <vt:lpstr>Présentation PowerPoint</vt:lpstr>
      <vt:lpstr>Si vous souhaitez faire un signalement à la DPJ…</vt:lpstr>
      <vt:lpstr>Service de police</vt:lpstr>
      <vt:lpstr>Présentation PowerPoint</vt:lpstr>
      <vt:lpstr>Conclusion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Animation</dc:creator>
  <cp:lastModifiedBy>Isabelle</cp:lastModifiedBy>
  <cp:revision>718</cp:revision>
  <cp:lastPrinted>2015-05-07T18:06:37Z</cp:lastPrinted>
  <dcterms:created xsi:type="dcterms:W3CDTF">2013-01-30T14:35:24Z</dcterms:created>
  <dcterms:modified xsi:type="dcterms:W3CDTF">2018-10-13T17:51:02Z</dcterms:modified>
</cp:coreProperties>
</file>