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8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97" r:id="rId6"/>
    <p:sldId id="276" r:id="rId7"/>
    <p:sldId id="296" r:id="rId8"/>
    <p:sldId id="313" r:id="rId9"/>
    <p:sldId id="277" r:id="rId10"/>
    <p:sldId id="305" r:id="rId11"/>
    <p:sldId id="289" r:id="rId12"/>
    <p:sldId id="291" r:id="rId13"/>
    <p:sldId id="290" r:id="rId14"/>
    <p:sldId id="280" r:id="rId15"/>
    <p:sldId id="281" r:id="rId16"/>
    <p:sldId id="302" r:id="rId17"/>
    <p:sldId id="314" r:id="rId18"/>
    <p:sldId id="272" r:id="rId19"/>
    <p:sldId id="311" r:id="rId20"/>
    <p:sldId id="282" r:id="rId21"/>
    <p:sldId id="273" r:id="rId22"/>
    <p:sldId id="274" r:id="rId23"/>
    <p:sldId id="315" r:id="rId24"/>
    <p:sldId id="316" r:id="rId25"/>
    <p:sldId id="317" r:id="rId26"/>
    <p:sldId id="319" r:id="rId27"/>
    <p:sldId id="294" r:id="rId28"/>
    <p:sldId id="306" r:id="rId29"/>
    <p:sldId id="288" r:id="rId30"/>
    <p:sldId id="320" r:id="rId31"/>
    <p:sldId id="285" r:id="rId32"/>
    <p:sldId id="301" r:id="rId33"/>
    <p:sldId id="318" r:id="rId34"/>
    <p:sldId id="292" r:id="rId35"/>
    <p:sldId id="309" r:id="rId36"/>
    <p:sldId id="28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5274" autoAdjust="0"/>
  </p:normalViewPr>
  <p:slideViewPr>
    <p:cSldViewPr snapToGrid="0">
      <p:cViewPr varScale="1">
        <p:scale>
          <a:sx n="73" d="100"/>
          <a:sy n="73" d="100"/>
        </p:scale>
        <p:origin x="402" y="7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DE2819-3858-407D-BBE3-6AD7A0393045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07A05B7-8F2B-4B56-A8EA-5E2D3B9F2EF0}">
      <dgm:prSet custT="1"/>
      <dgm:spPr/>
      <dgm:t>
        <a:bodyPr/>
        <a:lstStyle/>
        <a:p>
          <a:r>
            <a:rPr lang="fr-FR" sz="2800" dirty="0"/>
            <a:t>Aliénation parentale – un concept de plus en plus populaire</a:t>
          </a:r>
          <a:endParaRPr lang="en-US" sz="2800" dirty="0"/>
        </a:p>
      </dgm:t>
    </dgm:pt>
    <dgm:pt modelId="{63D97286-50AB-4E48-A566-10ABE61AEBC7}" type="parTrans" cxnId="{12E5C936-0C7E-4471-97C8-BE60ED9B5FDF}">
      <dgm:prSet/>
      <dgm:spPr/>
      <dgm:t>
        <a:bodyPr/>
        <a:lstStyle/>
        <a:p>
          <a:endParaRPr lang="en-US"/>
        </a:p>
      </dgm:t>
    </dgm:pt>
    <dgm:pt modelId="{5B6C74E7-6819-4D71-8159-3158319F6E4C}" type="sibTrans" cxnId="{12E5C936-0C7E-4471-97C8-BE60ED9B5FDF}">
      <dgm:prSet/>
      <dgm:spPr/>
      <dgm:t>
        <a:bodyPr/>
        <a:lstStyle/>
        <a:p>
          <a:endParaRPr lang="en-US"/>
        </a:p>
      </dgm:t>
    </dgm:pt>
    <dgm:pt modelId="{35C49BDB-2084-4D93-8602-B44D8E9E7B7D}">
      <dgm:prSet custT="1"/>
      <dgm:spPr/>
      <dgm:t>
        <a:bodyPr/>
        <a:lstStyle/>
        <a:p>
          <a:r>
            <a:rPr lang="fr-FR" sz="2800" dirty="0"/>
            <a:t>Définitions et pratiques en évolution</a:t>
          </a:r>
          <a:endParaRPr lang="en-US" sz="2800" dirty="0"/>
        </a:p>
      </dgm:t>
    </dgm:pt>
    <dgm:pt modelId="{8CB15539-96BE-4F9D-A1E8-78E5FC4F7835}" type="parTrans" cxnId="{74C73416-92C9-437B-8301-CB9D4180D96D}">
      <dgm:prSet/>
      <dgm:spPr/>
      <dgm:t>
        <a:bodyPr/>
        <a:lstStyle/>
        <a:p>
          <a:endParaRPr lang="en-US"/>
        </a:p>
      </dgm:t>
    </dgm:pt>
    <dgm:pt modelId="{458855D4-A638-4AFB-B9B0-C1A6BF85B611}" type="sibTrans" cxnId="{74C73416-92C9-437B-8301-CB9D4180D96D}">
      <dgm:prSet/>
      <dgm:spPr/>
      <dgm:t>
        <a:bodyPr/>
        <a:lstStyle/>
        <a:p>
          <a:endParaRPr lang="en-US"/>
        </a:p>
      </dgm:t>
    </dgm:pt>
    <dgm:pt modelId="{86814A6E-A738-4669-BC3A-6F0B56ADFD88}">
      <dgm:prSet custT="1"/>
      <dgm:spPr/>
      <dgm:t>
        <a:bodyPr/>
        <a:lstStyle/>
        <a:p>
          <a:r>
            <a:rPr lang="fr-FR" sz="2800" dirty="0"/>
            <a:t>Quelques problèmes</a:t>
          </a:r>
          <a:endParaRPr lang="en-US" sz="2800" dirty="0"/>
        </a:p>
      </dgm:t>
    </dgm:pt>
    <dgm:pt modelId="{3136B6B9-B962-40A7-9C18-B034217B2957}" type="parTrans" cxnId="{9CE2968F-95B9-4B05-B4D7-536868F63214}">
      <dgm:prSet/>
      <dgm:spPr/>
      <dgm:t>
        <a:bodyPr/>
        <a:lstStyle/>
        <a:p>
          <a:endParaRPr lang="en-US"/>
        </a:p>
      </dgm:t>
    </dgm:pt>
    <dgm:pt modelId="{F1032C57-B663-425A-8A8D-DAE2855FF43E}" type="sibTrans" cxnId="{9CE2968F-95B9-4B05-B4D7-536868F63214}">
      <dgm:prSet/>
      <dgm:spPr/>
      <dgm:t>
        <a:bodyPr/>
        <a:lstStyle/>
        <a:p>
          <a:endParaRPr lang="en-US"/>
        </a:p>
      </dgm:t>
    </dgm:pt>
    <dgm:pt modelId="{3F0DC6E4-3714-8C4F-85CC-8DD696A24B21}">
      <dgm:prSet custT="1"/>
      <dgm:spPr/>
      <dgm:t>
        <a:bodyPr/>
        <a:lstStyle/>
        <a:p>
          <a:r>
            <a:rPr lang="fr-FR" sz="2800" dirty="0"/>
            <a:t>Introduction</a:t>
          </a:r>
        </a:p>
      </dgm:t>
    </dgm:pt>
    <dgm:pt modelId="{6A15D977-BFCC-6E4A-A263-771004624EAC}" type="parTrans" cxnId="{53CE5669-ACD0-7D41-86C5-BD4281ECFB9E}">
      <dgm:prSet/>
      <dgm:spPr/>
      <dgm:t>
        <a:bodyPr/>
        <a:lstStyle/>
        <a:p>
          <a:endParaRPr lang="fr-FR"/>
        </a:p>
      </dgm:t>
    </dgm:pt>
    <dgm:pt modelId="{35CCE1B2-8E57-6C49-8A4D-4FBFD4AA62BA}" type="sibTrans" cxnId="{53CE5669-ACD0-7D41-86C5-BD4281ECFB9E}">
      <dgm:prSet/>
      <dgm:spPr/>
      <dgm:t>
        <a:bodyPr/>
        <a:lstStyle/>
        <a:p>
          <a:endParaRPr lang="fr-FR"/>
        </a:p>
      </dgm:t>
    </dgm:pt>
    <dgm:pt modelId="{E8032188-FB43-3840-BB9C-562744BE8DEF}" type="pres">
      <dgm:prSet presAssocID="{C0DE2819-3858-407D-BBE3-6AD7A03930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40368B36-37B7-8242-BAA7-6D5F86252C79}" type="pres">
      <dgm:prSet presAssocID="{3F0DC6E4-3714-8C4F-85CC-8DD696A24B2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8CA93C1-DA9A-9346-BBB7-6C9A2D129D88}" type="pres">
      <dgm:prSet presAssocID="{35CCE1B2-8E57-6C49-8A4D-4FBFD4AA62BA}" presName="spacer" presStyleCnt="0"/>
      <dgm:spPr/>
    </dgm:pt>
    <dgm:pt modelId="{84FBCA97-77A5-A549-BC5C-04D5527F0595}" type="pres">
      <dgm:prSet presAssocID="{507A05B7-8F2B-4B56-A8EA-5E2D3B9F2EF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82174B9-BB12-B54E-B868-884FA66AC77C}" type="pres">
      <dgm:prSet presAssocID="{5B6C74E7-6819-4D71-8159-3158319F6E4C}" presName="spacer" presStyleCnt="0"/>
      <dgm:spPr/>
    </dgm:pt>
    <dgm:pt modelId="{58391655-6830-5243-BB80-2EE9FF41D58C}" type="pres">
      <dgm:prSet presAssocID="{35C49BDB-2084-4D93-8602-B44D8E9E7B7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EB8E1D47-ED38-DF4B-803D-60B95D90D612}" type="pres">
      <dgm:prSet presAssocID="{458855D4-A638-4AFB-B9B0-C1A6BF85B611}" presName="spacer" presStyleCnt="0"/>
      <dgm:spPr/>
    </dgm:pt>
    <dgm:pt modelId="{CFA9C7AB-301C-D948-9D35-A39AC0225691}" type="pres">
      <dgm:prSet presAssocID="{86814A6E-A738-4669-BC3A-6F0B56ADFD88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2E5C936-0C7E-4471-97C8-BE60ED9B5FDF}" srcId="{C0DE2819-3858-407D-BBE3-6AD7A0393045}" destId="{507A05B7-8F2B-4B56-A8EA-5E2D3B9F2EF0}" srcOrd="1" destOrd="0" parTransId="{63D97286-50AB-4E48-A566-10ABE61AEBC7}" sibTransId="{5B6C74E7-6819-4D71-8159-3158319F6E4C}"/>
    <dgm:cxn modelId="{E4A6DFF0-F195-E14E-BC1E-177DA5593F2C}" type="presOf" srcId="{3F0DC6E4-3714-8C4F-85CC-8DD696A24B21}" destId="{40368B36-37B7-8242-BAA7-6D5F86252C79}" srcOrd="0" destOrd="0" presId="urn:microsoft.com/office/officeart/2005/8/layout/vList2"/>
    <dgm:cxn modelId="{74C73416-92C9-437B-8301-CB9D4180D96D}" srcId="{C0DE2819-3858-407D-BBE3-6AD7A0393045}" destId="{35C49BDB-2084-4D93-8602-B44D8E9E7B7D}" srcOrd="2" destOrd="0" parTransId="{8CB15539-96BE-4F9D-A1E8-78E5FC4F7835}" sibTransId="{458855D4-A638-4AFB-B9B0-C1A6BF85B611}"/>
    <dgm:cxn modelId="{547A2805-6566-F443-BF88-0D37CCD346CE}" type="presOf" srcId="{86814A6E-A738-4669-BC3A-6F0B56ADFD88}" destId="{CFA9C7AB-301C-D948-9D35-A39AC0225691}" srcOrd="0" destOrd="0" presId="urn:microsoft.com/office/officeart/2005/8/layout/vList2"/>
    <dgm:cxn modelId="{9CE2968F-95B9-4B05-B4D7-536868F63214}" srcId="{C0DE2819-3858-407D-BBE3-6AD7A0393045}" destId="{86814A6E-A738-4669-BC3A-6F0B56ADFD88}" srcOrd="3" destOrd="0" parTransId="{3136B6B9-B962-40A7-9C18-B034217B2957}" sibTransId="{F1032C57-B663-425A-8A8D-DAE2855FF43E}"/>
    <dgm:cxn modelId="{34BE5FF1-6091-CB4F-A9BC-74DA38403FAF}" type="presOf" srcId="{C0DE2819-3858-407D-BBE3-6AD7A0393045}" destId="{E8032188-FB43-3840-BB9C-562744BE8DEF}" srcOrd="0" destOrd="0" presId="urn:microsoft.com/office/officeart/2005/8/layout/vList2"/>
    <dgm:cxn modelId="{53CE5669-ACD0-7D41-86C5-BD4281ECFB9E}" srcId="{C0DE2819-3858-407D-BBE3-6AD7A0393045}" destId="{3F0DC6E4-3714-8C4F-85CC-8DD696A24B21}" srcOrd="0" destOrd="0" parTransId="{6A15D977-BFCC-6E4A-A263-771004624EAC}" sibTransId="{35CCE1B2-8E57-6C49-8A4D-4FBFD4AA62BA}"/>
    <dgm:cxn modelId="{E14024A4-AE79-C94F-B628-C0B0F1289B66}" type="presOf" srcId="{35C49BDB-2084-4D93-8602-B44D8E9E7B7D}" destId="{58391655-6830-5243-BB80-2EE9FF41D58C}" srcOrd="0" destOrd="0" presId="urn:microsoft.com/office/officeart/2005/8/layout/vList2"/>
    <dgm:cxn modelId="{C0B6F722-0212-E74D-8E5A-2180AF67D90F}" type="presOf" srcId="{507A05B7-8F2B-4B56-A8EA-5E2D3B9F2EF0}" destId="{84FBCA97-77A5-A549-BC5C-04D5527F0595}" srcOrd="0" destOrd="0" presId="urn:microsoft.com/office/officeart/2005/8/layout/vList2"/>
    <dgm:cxn modelId="{15F22E3E-864B-B44D-A961-674821B1F025}" type="presParOf" srcId="{E8032188-FB43-3840-BB9C-562744BE8DEF}" destId="{40368B36-37B7-8242-BAA7-6D5F86252C79}" srcOrd="0" destOrd="0" presId="urn:microsoft.com/office/officeart/2005/8/layout/vList2"/>
    <dgm:cxn modelId="{9957D3EC-EBC2-CC43-BD88-804DF17738DD}" type="presParOf" srcId="{E8032188-FB43-3840-BB9C-562744BE8DEF}" destId="{18CA93C1-DA9A-9346-BBB7-6C9A2D129D88}" srcOrd="1" destOrd="0" presId="urn:microsoft.com/office/officeart/2005/8/layout/vList2"/>
    <dgm:cxn modelId="{F2BF251D-5490-D741-8A4E-22271320AEE9}" type="presParOf" srcId="{E8032188-FB43-3840-BB9C-562744BE8DEF}" destId="{84FBCA97-77A5-A549-BC5C-04D5527F0595}" srcOrd="2" destOrd="0" presId="urn:microsoft.com/office/officeart/2005/8/layout/vList2"/>
    <dgm:cxn modelId="{43638E0C-B486-E242-9776-B9F47E9E2419}" type="presParOf" srcId="{E8032188-FB43-3840-BB9C-562744BE8DEF}" destId="{782174B9-BB12-B54E-B868-884FA66AC77C}" srcOrd="3" destOrd="0" presId="urn:microsoft.com/office/officeart/2005/8/layout/vList2"/>
    <dgm:cxn modelId="{51AB9605-193C-DD4E-BA25-1E250694E686}" type="presParOf" srcId="{E8032188-FB43-3840-BB9C-562744BE8DEF}" destId="{58391655-6830-5243-BB80-2EE9FF41D58C}" srcOrd="4" destOrd="0" presId="urn:microsoft.com/office/officeart/2005/8/layout/vList2"/>
    <dgm:cxn modelId="{5073F3B7-4095-644D-8229-56AA7C86C554}" type="presParOf" srcId="{E8032188-FB43-3840-BB9C-562744BE8DEF}" destId="{EB8E1D47-ED38-DF4B-803D-60B95D90D612}" srcOrd="5" destOrd="0" presId="urn:microsoft.com/office/officeart/2005/8/layout/vList2"/>
    <dgm:cxn modelId="{6E858148-7C05-C248-8949-8473552E2B40}" type="presParOf" srcId="{E8032188-FB43-3840-BB9C-562744BE8DEF}" destId="{CFA9C7AB-301C-D948-9D35-A39AC0225691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536954B-F419-4752-A79A-F50CC34E9428}" type="doc">
      <dgm:prSet loTypeId="urn:microsoft.com/office/officeart/2005/8/layout/vList2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41653D1D-E923-4AFE-83B9-6891DBE98991}">
      <dgm:prSet/>
      <dgm:spPr/>
      <dgm:t>
        <a:bodyPr/>
        <a:lstStyle/>
        <a:p>
          <a:r>
            <a:rPr lang="fr-FR"/>
            <a:t>Médias</a:t>
          </a:r>
          <a:endParaRPr lang="en-US"/>
        </a:p>
      </dgm:t>
    </dgm:pt>
    <dgm:pt modelId="{1A588EA7-A65C-4C0C-B430-7A45D170DAE9}" type="parTrans" cxnId="{523CD3A3-8398-4AB1-B1E8-3DC40A3B3C25}">
      <dgm:prSet/>
      <dgm:spPr/>
      <dgm:t>
        <a:bodyPr/>
        <a:lstStyle/>
        <a:p>
          <a:endParaRPr lang="en-US"/>
        </a:p>
      </dgm:t>
    </dgm:pt>
    <dgm:pt modelId="{92D28A8A-D101-44B5-A317-7B7DB167BEBB}" type="sibTrans" cxnId="{523CD3A3-8398-4AB1-B1E8-3DC40A3B3C25}">
      <dgm:prSet/>
      <dgm:spPr/>
      <dgm:t>
        <a:bodyPr/>
        <a:lstStyle/>
        <a:p>
          <a:endParaRPr lang="en-US"/>
        </a:p>
      </dgm:t>
    </dgm:pt>
    <dgm:pt modelId="{FD9EDE5C-4110-4AB1-9FF3-CD8E816E5B1F}">
      <dgm:prSet/>
      <dgm:spPr/>
      <dgm:t>
        <a:bodyPr/>
        <a:lstStyle/>
        <a:p>
          <a:r>
            <a:rPr lang="fr-FR" dirty="0"/>
            <a:t>Modifications à la Loi sur la protection de la jeunesse</a:t>
          </a:r>
          <a:endParaRPr lang="en-US" dirty="0"/>
        </a:p>
      </dgm:t>
    </dgm:pt>
    <dgm:pt modelId="{BB44B441-E5EB-4B1A-86FF-B611506BB0E9}" type="parTrans" cxnId="{F3358541-5CE3-4AA3-B9F3-E0A4E18AA88F}">
      <dgm:prSet/>
      <dgm:spPr/>
      <dgm:t>
        <a:bodyPr/>
        <a:lstStyle/>
        <a:p>
          <a:endParaRPr lang="en-US"/>
        </a:p>
      </dgm:t>
    </dgm:pt>
    <dgm:pt modelId="{FB7B1989-EC07-4F0E-989B-AB1C109ACF6B}" type="sibTrans" cxnId="{F3358541-5CE3-4AA3-B9F3-E0A4E18AA88F}">
      <dgm:prSet/>
      <dgm:spPr/>
      <dgm:t>
        <a:bodyPr/>
        <a:lstStyle/>
        <a:p>
          <a:endParaRPr lang="en-US"/>
        </a:p>
      </dgm:t>
    </dgm:pt>
    <dgm:pt modelId="{DF95E887-1436-4185-9F39-DBEB8CA837DC}">
      <dgm:prSet/>
      <dgm:spPr/>
      <dgm:t>
        <a:bodyPr/>
        <a:lstStyle/>
        <a:p>
          <a:r>
            <a:rPr lang="fr-FR" dirty="0"/>
            <a:t>Recherches en partenariat </a:t>
          </a:r>
          <a:endParaRPr lang="en-US" dirty="0"/>
        </a:p>
      </dgm:t>
    </dgm:pt>
    <dgm:pt modelId="{0E592955-1281-4F74-A12A-9B9F66C33D42}" type="parTrans" cxnId="{FF6F4E0C-27A8-42E2-9651-FEF5863F143D}">
      <dgm:prSet/>
      <dgm:spPr/>
      <dgm:t>
        <a:bodyPr/>
        <a:lstStyle/>
        <a:p>
          <a:endParaRPr lang="en-US"/>
        </a:p>
      </dgm:t>
    </dgm:pt>
    <dgm:pt modelId="{81FDD4ED-E824-4FC4-9AE1-03071BE4A131}" type="sibTrans" cxnId="{FF6F4E0C-27A8-42E2-9651-FEF5863F143D}">
      <dgm:prSet/>
      <dgm:spPr/>
      <dgm:t>
        <a:bodyPr/>
        <a:lstStyle/>
        <a:p>
          <a:endParaRPr lang="en-US"/>
        </a:p>
      </dgm:t>
    </dgm:pt>
    <dgm:pt modelId="{A1F918E7-83D7-7A4C-97B8-09E297BB950A}" type="pres">
      <dgm:prSet presAssocID="{C536954B-F419-4752-A79A-F50CC34E94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A237ACAC-7614-4841-9B48-39E9DECB21B2}" type="pres">
      <dgm:prSet presAssocID="{41653D1D-E923-4AFE-83B9-6891DBE989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69D5D2A-A098-AE45-B175-441A2845E535}" type="pres">
      <dgm:prSet presAssocID="{92D28A8A-D101-44B5-A317-7B7DB167BEBB}" presName="spacer" presStyleCnt="0"/>
      <dgm:spPr/>
    </dgm:pt>
    <dgm:pt modelId="{0954558C-B809-4A4C-B9B3-1DBDE4239E3C}" type="pres">
      <dgm:prSet presAssocID="{FD9EDE5C-4110-4AB1-9FF3-CD8E816E5B1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4742FA6-3B35-0A43-B9FA-D20A9896624C}" type="pres">
      <dgm:prSet presAssocID="{FB7B1989-EC07-4F0E-989B-AB1C109ACF6B}" presName="spacer" presStyleCnt="0"/>
      <dgm:spPr/>
    </dgm:pt>
    <dgm:pt modelId="{DBC888A0-5130-A04B-89F6-47EF8A1EDAE3}" type="pres">
      <dgm:prSet presAssocID="{DF95E887-1436-4185-9F39-DBEB8CA837D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367B0F8-24BA-2042-A352-B38EE045282B}" type="presOf" srcId="{41653D1D-E923-4AFE-83B9-6891DBE98991}" destId="{A237ACAC-7614-4841-9B48-39E9DECB21B2}" srcOrd="0" destOrd="0" presId="urn:microsoft.com/office/officeart/2005/8/layout/vList2"/>
    <dgm:cxn modelId="{F3358541-5CE3-4AA3-B9F3-E0A4E18AA88F}" srcId="{C536954B-F419-4752-A79A-F50CC34E9428}" destId="{FD9EDE5C-4110-4AB1-9FF3-CD8E816E5B1F}" srcOrd="1" destOrd="0" parTransId="{BB44B441-E5EB-4B1A-86FF-B611506BB0E9}" sibTransId="{FB7B1989-EC07-4F0E-989B-AB1C109ACF6B}"/>
    <dgm:cxn modelId="{84B48A7E-0972-A345-A5FD-695AE4375F09}" type="presOf" srcId="{FD9EDE5C-4110-4AB1-9FF3-CD8E816E5B1F}" destId="{0954558C-B809-4A4C-B9B3-1DBDE4239E3C}" srcOrd="0" destOrd="0" presId="urn:microsoft.com/office/officeart/2005/8/layout/vList2"/>
    <dgm:cxn modelId="{438363D7-EFCD-B04A-83A2-8064C6725B9D}" type="presOf" srcId="{C536954B-F419-4752-A79A-F50CC34E9428}" destId="{A1F918E7-83D7-7A4C-97B8-09E297BB950A}" srcOrd="0" destOrd="0" presId="urn:microsoft.com/office/officeart/2005/8/layout/vList2"/>
    <dgm:cxn modelId="{FF6F4E0C-27A8-42E2-9651-FEF5863F143D}" srcId="{C536954B-F419-4752-A79A-F50CC34E9428}" destId="{DF95E887-1436-4185-9F39-DBEB8CA837DC}" srcOrd="2" destOrd="0" parTransId="{0E592955-1281-4F74-A12A-9B9F66C33D42}" sibTransId="{81FDD4ED-E824-4FC4-9AE1-03071BE4A131}"/>
    <dgm:cxn modelId="{8F090F4C-7D84-984E-A988-6B6F0F6600ED}" type="presOf" srcId="{DF95E887-1436-4185-9F39-DBEB8CA837DC}" destId="{DBC888A0-5130-A04B-89F6-47EF8A1EDAE3}" srcOrd="0" destOrd="0" presId="urn:microsoft.com/office/officeart/2005/8/layout/vList2"/>
    <dgm:cxn modelId="{523CD3A3-8398-4AB1-B1E8-3DC40A3B3C25}" srcId="{C536954B-F419-4752-A79A-F50CC34E9428}" destId="{41653D1D-E923-4AFE-83B9-6891DBE98991}" srcOrd="0" destOrd="0" parTransId="{1A588EA7-A65C-4C0C-B430-7A45D170DAE9}" sibTransId="{92D28A8A-D101-44B5-A317-7B7DB167BEBB}"/>
    <dgm:cxn modelId="{4AD76503-5168-6D47-A5A4-5A501B3C285B}" type="presParOf" srcId="{A1F918E7-83D7-7A4C-97B8-09E297BB950A}" destId="{A237ACAC-7614-4841-9B48-39E9DECB21B2}" srcOrd="0" destOrd="0" presId="urn:microsoft.com/office/officeart/2005/8/layout/vList2"/>
    <dgm:cxn modelId="{611F9F71-3883-2C48-BCAF-04CA23051D61}" type="presParOf" srcId="{A1F918E7-83D7-7A4C-97B8-09E297BB950A}" destId="{569D5D2A-A098-AE45-B175-441A2845E535}" srcOrd="1" destOrd="0" presId="urn:microsoft.com/office/officeart/2005/8/layout/vList2"/>
    <dgm:cxn modelId="{D8600720-C72E-304D-AF8A-65C788E1EDBF}" type="presParOf" srcId="{A1F918E7-83D7-7A4C-97B8-09E297BB950A}" destId="{0954558C-B809-4A4C-B9B3-1DBDE4239E3C}" srcOrd="2" destOrd="0" presId="urn:microsoft.com/office/officeart/2005/8/layout/vList2"/>
    <dgm:cxn modelId="{A2573B45-143E-3740-B835-587D6A707552}" type="presParOf" srcId="{A1F918E7-83D7-7A4C-97B8-09E297BB950A}" destId="{74742FA6-3B35-0A43-B9FA-D20A9896624C}" srcOrd="3" destOrd="0" presId="urn:microsoft.com/office/officeart/2005/8/layout/vList2"/>
    <dgm:cxn modelId="{A1364D96-2E66-D845-B3E6-AC6AAC15C54E}" type="presParOf" srcId="{A1F918E7-83D7-7A4C-97B8-09E297BB950A}" destId="{DBC888A0-5130-A04B-89F6-47EF8A1EDAE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F90C6D3-2AE9-4D9D-82CE-4A212324F407}" type="doc">
      <dgm:prSet loTypeId="urn:microsoft.com/office/officeart/2005/8/layout/default" loCatId="list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87F4E782-B352-4A0E-B7D2-F15BA494926D}">
      <dgm:prSet/>
      <dgm:spPr/>
      <dgm:t>
        <a:bodyPr/>
        <a:lstStyle/>
        <a:p>
          <a:r>
            <a:rPr lang="en-US" dirty="0"/>
            <a:t>Syndrome </a:t>
          </a:r>
          <a:r>
            <a:rPr lang="en-US" dirty="0" err="1"/>
            <a:t>d’aliénation</a:t>
          </a:r>
          <a:r>
            <a:rPr lang="en-US" dirty="0"/>
            <a:t> </a:t>
          </a:r>
          <a:r>
            <a:rPr lang="en-US" dirty="0" err="1"/>
            <a:t>parentale</a:t>
          </a:r>
          <a:endParaRPr lang="en-US" dirty="0"/>
        </a:p>
      </dgm:t>
    </dgm:pt>
    <dgm:pt modelId="{8318C02B-1226-4A7F-87D2-57EC960E9584}" type="parTrans" cxnId="{60FB8018-0FCF-4FD9-8C90-25D57939DE88}">
      <dgm:prSet/>
      <dgm:spPr/>
      <dgm:t>
        <a:bodyPr/>
        <a:lstStyle/>
        <a:p>
          <a:endParaRPr lang="en-US"/>
        </a:p>
      </dgm:t>
    </dgm:pt>
    <dgm:pt modelId="{2282F776-DE6D-457E-ABDB-D9D794BCF296}" type="sibTrans" cxnId="{60FB8018-0FCF-4FD9-8C90-25D57939DE88}">
      <dgm:prSet/>
      <dgm:spPr/>
      <dgm:t>
        <a:bodyPr/>
        <a:lstStyle/>
        <a:p>
          <a:endParaRPr lang="en-US"/>
        </a:p>
      </dgm:t>
    </dgm:pt>
    <dgm:pt modelId="{625C1396-4B7A-453D-9A3C-7BCDCE342BBF}">
      <dgm:prSet/>
      <dgm:spPr/>
      <dgm:t>
        <a:bodyPr/>
        <a:lstStyle/>
        <a:p>
          <a:r>
            <a:rPr lang="en-US"/>
            <a:t>Aliénation parentale</a:t>
          </a:r>
        </a:p>
      </dgm:t>
    </dgm:pt>
    <dgm:pt modelId="{DEDC914B-61CC-4078-BD74-AEF537BFEBBC}" type="parTrans" cxnId="{D0608EAF-9BE4-4B00-A7BA-B3C06AE9965C}">
      <dgm:prSet/>
      <dgm:spPr/>
      <dgm:t>
        <a:bodyPr/>
        <a:lstStyle/>
        <a:p>
          <a:endParaRPr lang="en-US"/>
        </a:p>
      </dgm:t>
    </dgm:pt>
    <dgm:pt modelId="{BBFE1CBC-A49B-4E04-9410-49CEAAB9CAD7}" type="sibTrans" cxnId="{D0608EAF-9BE4-4B00-A7BA-B3C06AE9965C}">
      <dgm:prSet/>
      <dgm:spPr/>
      <dgm:t>
        <a:bodyPr/>
        <a:lstStyle/>
        <a:p>
          <a:endParaRPr lang="en-US"/>
        </a:p>
      </dgm:t>
    </dgm:pt>
    <dgm:pt modelId="{F59B5217-6CA8-4369-B08D-5F837082CCA9}">
      <dgm:prSet/>
      <dgm:spPr/>
      <dgm:t>
        <a:bodyPr/>
        <a:lstStyle/>
        <a:p>
          <a:r>
            <a:rPr lang="en-US"/>
            <a:t>Comportements aliénants</a:t>
          </a:r>
        </a:p>
      </dgm:t>
    </dgm:pt>
    <dgm:pt modelId="{458CBB3E-3269-4405-BE09-FAA68B06EBE6}" type="parTrans" cxnId="{290F39B4-96E8-455D-A3F2-C3C2B90C548D}">
      <dgm:prSet/>
      <dgm:spPr/>
      <dgm:t>
        <a:bodyPr/>
        <a:lstStyle/>
        <a:p>
          <a:endParaRPr lang="en-US"/>
        </a:p>
      </dgm:t>
    </dgm:pt>
    <dgm:pt modelId="{BEB8112B-38AA-4B41-80CE-C78D0AB14A08}" type="sibTrans" cxnId="{290F39B4-96E8-455D-A3F2-C3C2B90C548D}">
      <dgm:prSet/>
      <dgm:spPr/>
      <dgm:t>
        <a:bodyPr/>
        <a:lstStyle/>
        <a:p>
          <a:endParaRPr lang="en-US"/>
        </a:p>
      </dgm:t>
    </dgm:pt>
    <dgm:pt modelId="{636E0917-2DE5-F541-AC87-7641566E7BAA}" type="pres">
      <dgm:prSet presAssocID="{BF90C6D3-2AE9-4D9D-82CE-4A212324F40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E35911D-C512-CA40-9767-B115EB69D437}" type="pres">
      <dgm:prSet presAssocID="{87F4E782-B352-4A0E-B7D2-F15BA494926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8717A54-A946-7541-AE85-95972A2F5A75}" type="pres">
      <dgm:prSet presAssocID="{2282F776-DE6D-457E-ABDB-D9D794BCF296}" presName="sibTrans" presStyleCnt="0"/>
      <dgm:spPr/>
    </dgm:pt>
    <dgm:pt modelId="{947FD65D-77C8-8044-990A-6D7654FECE6E}" type="pres">
      <dgm:prSet presAssocID="{625C1396-4B7A-453D-9A3C-7BCDCE342BBF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CC1870-A72F-184E-A5B8-3C4DD3E78598}" type="pres">
      <dgm:prSet presAssocID="{BBFE1CBC-A49B-4E04-9410-49CEAAB9CAD7}" presName="sibTrans" presStyleCnt="0"/>
      <dgm:spPr/>
    </dgm:pt>
    <dgm:pt modelId="{35D41D29-935A-124C-909E-18C975071C8D}" type="pres">
      <dgm:prSet presAssocID="{F59B5217-6CA8-4369-B08D-5F837082CCA9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F52D92D8-9E64-5640-8F42-EEE94B96DBE2}" type="presOf" srcId="{87F4E782-B352-4A0E-B7D2-F15BA494926D}" destId="{7E35911D-C512-CA40-9767-B115EB69D437}" srcOrd="0" destOrd="0" presId="urn:microsoft.com/office/officeart/2005/8/layout/default"/>
    <dgm:cxn modelId="{777615CA-88F5-E347-B258-757782242150}" type="presOf" srcId="{BF90C6D3-2AE9-4D9D-82CE-4A212324F407}" destId="{636E0917-2DE5-F541-AC87-7641566E7BAA}" srcOrd="0" destOrd="0" presId="urn:microsoft.com/office/officeart/2005/8/layout/default"/>
    <dgm:cxn modelId="{FB31D47F-0C01-CE4B-AD44-8DFC35CB7A42}" type="presOf" srcId="{F59B5217-6CA8-4369-B08D-5F837082CCA9}" destId="{35D41D29-935A-124C-909E-18C975071C8D}" srcOrd="0" destOrd="0" presId="urn:microsoft.com/office/officeart/2005/8/layout/default"/>
    <dgm:cxn modelId="{60FB8018-0FCF-4FD9-8C90-25D57939DE88}" srcId="{BF90C6D3-2AE9-4D9D-82CE-4A212324F407}" destId="{87F4E782-B352-4A0E-B7D2-F15BA494926D}" srcOrd="0" destOrd="0" parTransId="{8318C02B-1226-4A7F-87D2-57EC960E9584}" sibTransId="{2282F776-DE6D-457E-ABDB-D9D794BCF296}"/>
    <dgm:cxn modelId="{290F39B4-96E8-455D-A3F2-C3C2B90C548D}" srcId="{BF90C6D3-2AE9-4D9D-82CE-4A212324F407}" destId="{F59B5217-6CA8-4369-B08D-5F837082CCA9}" srcOrd="2" destOrd="0" parTransId="{458CBB3E-3269-4405-BE09-FAA68B06EBE6}" sibTransId="{BEB8112B-38AA-4B41-80CE-C78D0AB14A08}"/>
    <dgm:cxn modelId="{D0608EAF-9BE4-4B00-A7BA-B3C06AE9965C}" srcId="{BF90C6D3-2AE9-4D9D-82CE-4A212324F407}" destId="{625C1396-4B7A-453D-9A3C-7BCDCE342BBF}" srcOrd="1" destOrd="0" parTransId="{DEDC914B-61CC-4078-BD74-AEF537BFEBBC}" sibTransId="{BBFE1CBC-A49B-4E04-9410-49CEAAB9CAD7}"/>
    <dgm:cxn modelId="{B4DC2734-0591-0C40-B32D-7EDE78C5D174}" type="presOf" srcId="{625C1396-4B7A-453D-9A3C-7BCDCE342BBF}" destId="{947FD65D-77C8-8044-990A-6D7654FECE6E}" srcOrd="0" destOrd="0" presId="urn:microsoft.com/office/officeart/2005/8/layout/default"/>
    <dgm:cxn modelId="{BEAEF476-2852-B34D-836E-7CC997311E80}" type="presParOf" srcId="{636E0917-2DE5-F541-AC87-7641566E7BAA}" destId="{7E35911D-C512-CA40-9767-B115EB69D437}" srcOrd="0" destOrd="0" presId="urn:microsoft.com/office/officeart/2005/8/layout/default"/>
    <dgm:cxn modelId="{1E088ACC-67A9-8D49-A450-8B520B8680E1}" type="presParOf" srcId="{636E0917-2DE5-F541-AC87-7641566E7BAA}" destId="{28717A54-A946-7541-AE85-95972A2F5A75}" srcOrd="1" destOrd="0" presId="urn:microsoft.com/office/officeart/2005/8/layout/default"/>
    <dgm:cxn modelId="{95AC5805-599E-AB49-B7EE-260DBB26F946}" type="presParOf" srcId="{636E0917-2DE5-F541-AC87-7641566E7BAA}" destId="{947FD65D-77C8-8044-990A-6D7654FECE6E}" srcOrd="2" destOrd="0" presId="urn:microsoft.com/office/officeart/2005/8/layout/default"/>
    <dgm:cxn modelId="{90062C00-3F72-7F4D-8BCB-8FBE09817C1A}" type="presParOf" srcId="{636E0917-2DE5-F541-AC87-7641566E7BAA}" destId="{CDCC1870-A72F-184E-A5B8-3C4DD3E78598}" srcOrd="3" destOrd="0" presId="urn:microsoft.com/office/officeart/2005/8/layout/default"/>
    <dgm:cxn modelId="{7F2D0F6C-AB73-9848-867C-F213A13B9795}" type="presParOf" srcId="{636E0917-2DE5-F541-AC87-7641566E7BAA}" destId="{35D41D29-935A-124C-909E-18C975071C8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AEA0D5E-64D7-4E33-BAF0-73FB4C32B195}" type="doc">
      <dgm:prSet loTypeId="urn:microsoft.com/office/officeart/2005/8/layout/orgChart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11AAF54-A0F6-49F1-9060-E40A17D24CAF}">
      <dgm:prSet custT="1"/>
      <dgm:spPr/>
      <dgm:t>
        <a:bodyPr/>
        <a:lstStyle/>
        <a:p>
          <a:r>
            <a:rPr lang="en-CA" sz="3000" b="1">
              <a:latin typeface="+mj-lt"/>
            </a:rPr>
            <a:t>Situation 1</a:t>
          </a:r>
          <a:endParaRPr lang="en-US" sz="3000" b="1">
            <a:latin typeface="+mj-lt"/>
          </a:endParaRPr>
        </a:p>
      </dgm:t>
    </dgm:pt>
    <dgm:pt modelId="{CDCCFC92-72DE-482B-9010-DA892CB6CBAC}" type="parTrans" cxnId="{F7290600-ACFA-4DD0-BBEE-0691EA6D3FDE}">
      <dgm:prSet/>
      <dgm:spPr/>
      <dgm:t>
        <a:bodyPr/>
        <a:lstStyle/>
        <a:p>
          <a:endParaRPr lang="en-US" sz="3000" b="1">
            <a:latin typeface="+mj-lt"/>
          </a:endParaRPr>
        </a:p>
      </dgm:t>
    </dgm:pt>
    <dgm:pt modelId="{393DBE3F-2C08-4B99-9FA2-26FFD00C0B54}" type="sibTrans" cxnId="{F7290600-ACFA-4DD0-BBEE-0691EA6D3FDE}">
      <dgm:prSet/>
      <dgm:spPr/>
      <dgm:t>
        <a:bodyPr/>
        <a:lstStyle/>
        <a:p>
          <a:endParaRPr lang="en-US" sz="3000" b="1">
            <a:latin typeface="+mj-lt"/>
          </a:endParaRPr>
        </a:p>
      </dgm:t>
    </dgm:pt>
    <dgm:pt modelId="{5F8A0B40-DFCE-4F65-8129-C992B6FD86D7}">
      <dgm:prSet custT="1"/>
      <dgm:spPr/>
      <dgm:t>
        <a:bodyPr/>
        <a:lstStyle/>
        <a:p>
          <a:r>
            <a:rPr lang="en-CA" sz="3000" b="1">
              <a:latin typeface="+mj-lt"/>
            </a:rPr>
            <a:t>Situation 2</a:t>
          </a:r>
          <a:endParaRPr lang="en-US" sz="3000" b="1">
            <a:latin typeface="+mj-lt"/>
          </a:endParaRPr>
        </a:p>
      </dgm:t>
    </dgm:pt>
    <dgm:pt modelId="{96EBF2B6-2A3A-4ACB-857B-410DE4C9B81D}" type="parTrans" cxnId="{0FF70FB7-1831-4738-96F0-3B3126465794}">
      <dgm:prSet/>
      <dgm:spPr/>
      <dgm:t>
        <a:bodyPr/>
        <a:lstStyle/>
        <a:p>
          <a:endParaRPr lang="en-US" sz="3000" b="1">
            <a:latin typeface="+mj-lt"/>
          </a:endParaRPr>
        </a:p>
      </dgm:t>
    </dgm:pt>
    <dgm:pt modelId="{8C521957-0BBA-474E-8B04-F8717D980CB4}" type="sibTrans" cxnId="{0FF70FB7-1831-4738-96F0-3B3126465794}">
      <dgm:prSet/>
      <dgm:spPr/>
      <dgm:t>
        <a:bodyPr/>
        <a:lstStyle/>
        <a:p>
          <a:endParaRPr lang="en-US" sz="3000" b="1">
            <a:latin typeface="+mj-lt"/>
          </a:endParaRPr>
        </a:p>
      </dgm:t>
    </dgm:pt>
    <dgm:pt modelId="{F9243666-4AAF-46E5-858C-022D9AA32285}">
      <dgm:prSet custT="1"/>
      <dgm:spPr/>
      <dgm:t>
        <a:bodyPr/>
        <a:lstStyle/>
        <a:p>
          <a:r>
            <a:rPr lang="en-CA" sz="3000" b="1">
              <a:latin typeface="+mj-lt"/>
            </a:rPr>
            <a:t>Situation 3</a:t>
          </a:r>
          <a:endParaRPr lang="en-US" sz="3000" b="1">
            <a:latin typeface="+mj-lt"/>
          </a:endParaRPr>
        </a:p>
      </dgm:t>
    </dgm:pt>
    <dgm:pt modelId="{91227E8E-8472-46B7-8884-078D4ABB63D4}" type="parTrans" cxnId="{F330D108-41DE-45CE-B069-400755ADFB8B}">
      <dgm:prSet/>
      <dgm:spPr/>
      <dgm:t>
        <a:bodyPr/>
        <a:lstStyle/>
        <a:p>
          <a:endParaRPr lang="en-US" sz="3000" b="1">
            <a:latin typeface="+mj-lt"/>
          </a:endParaRPr>
        </a:p>
      </dgm:t>
    </dgm:pt>
    <dgm:pt modelId="{4CED7BD1-2231-4236-A80D-D25A27310083}" type="sibTrans" cxnId="{F330D108-41DE-45CE-B069-400755ADFB8B}">
      <dgm:prSet/>
      <dgm:spPr/>
      <dgm:t>
        <a:bodyPr/>
        <a:lstStyle/>
        <a:p>
          <a:endParaRPr lang="en-US" sz="3000" b="1">
            <a:latin typeface="+mj-lt"/>
          </a:endParaRPr>
        </a:p>
      </dgm:t>
    </dgm:pt>
    <dgm:pt modelId="{4B80DED4-7EBF-A34A-8925-CAAB91E319A7}" type="pres">
      <dgm:prSet presAssocID="{EAEA0D5E-64D7-4E33-BAF0-73FB4C32B19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r-FR"/>
        </a:p>
      </dgm:t>
    </dgm:pt>
    <dgm:pt modelId="{FAC42C1C-D56B-0E45-A8CD-8E775670A020}" type="pres">
      <dgm:prSet presAssocID="{211AAF54-A0F6-49F1-9060-E40A17D24CAF}" presName="hierRoot1" presStyleCnt="0">
        <dgm:presLayoutVars>
          <dgm:hierBranch val="init"/>
        </dgm:presLayoutVars>
      </dgm:prSet>
      <dgm:spPr/>
    </dgm:pt>
    <dgm:pt modelId="{1AFBD3EA-E093-A047-B815-B6FC358DED62}" type="pres">
      <dgm:prSet presAssocID="{211AAF54-A0F6-49F1-9060-E40A17D24CAF}" presName="rootComposite1" presStyleCnt="0"/>
      <dgm:spPr/>
    </dgm:pt>
    <dgm:pt modelId="{CE360DC0-A845-0241-BA4C-AD25D5FD9685}" type="pres">
      <dgm:prSet presAssocID="{211AAF54-A0F6-49F1-9060-E40A17D24CAF}" presName="rootText1" presStyleLbl="node0" presStyleIdx="0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C669ED0-6DE2-F94D-B9AB-8F1A6CBF0C07}" type="pres">
      <dgm:prSet presAssocID="{211AAF54-A0F6-49F1-9060-E40A17D24CAF}" presName="rootConnector1" presStyleLbl="node1" presStyleIdx="0" presStyleCnt="0"/>
      <dgm:spPr/>
      <dgm:t>
        <a:bodyPr/>
        <a:lstStyle/>
        <a:p>
          <a:endParaRPr lang="fr-FR"/>
        </a:p>
      </dgm:t>
    </dgm:pt>
    <dgm:pt modelId="{FD2B7681-2D2C-4645-B8DE-20F185A680F6}" type="pres">
      <dgm:prSet presAssocID="{211AAF54-A0F6-49F1-9060-E40A17D24CAF}" presName="hierChild2" presStyleCnt="0"/>
      <dgm:spPr/>
    </dgm:pt>
    <dgm:pt modelId="{CD29D6B9-AD71-4346-9D10-71D8BF715044}" type="pres">
      <dgm:prSet presAssocID="{211AAF54-A0F6-49F1-9060-E40A17D24CAF}" presName="hierChild3" presStyleCnt="0"/>
      <dgm:spPr/>
    </dgm:pt>
    <dgm:pt modelId="{55241A70-0E02-D644-ACC0-6685304F4196}" type="pres">
      <dgm:prSet presAssocID="{5F8A0B40-DFCE-4F65-8129-C992B6FD86D7}" presName="hierRoot1" presStyleCnt="0">
        <dgm:presLayoutVars>
          <dgm:hierBranch val="init"/>
        </dgm:presLayoutVars>
      </dgm:prSet>
      <dgm:spPr/>
    </dgm:pt>
    <dgm:pt modelId="{BD030BD5-50E7-5B48-A958-E5A632DB5653}" type="pres">
      <dgm:prSet presAssocID="{5F8A0B40-DFCE-4F65-8129-C992B6FD86D7}" presName="rootComposite1" presStyleCnt="0"/>
      <dgm:spPr/>
    </dgm:pt>
    <dgm:pt modelId="{38BFA3ED-8CF2-AA4F-9222-5A30ADCD51E1}" type="pres">
      <dgm:prSet presAssocID="{5F8A0B40-DFCE-4F65-8129-C992B6FD86D7}" presName="rootText1" presStyleLbl="node0" presStyleIdx="1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BDF6DC3-DB6B-E848-A0FD-3668E190A4E7}" type="pres">
      <dgm:prSet presAssocID="{5F8A0B40-DFCE-4F65-8129-C992B6FD86D7}" presName="rootConnector1" presStyleLbl="node1" presStyleIdx="0" presStyleCnt="0"/>
      <dgm:spPr/>
      <dgm:t>
        <a:bodyPr/>
        <a:lstStyle/>
        <a:p>
          <a:endParaRPr lang="fr-FR"/>
        </a:p>
      </dgm:t>
    </dgm:pt>
    <dgm:pt modelId="{0F389C9B-3081-C241-9BEB-BB5DAF65A41F}" type="pres">
      <dgm:prSet presAssocID="{5F8A0B40-DFCE-4F65-8129-C992B6FD86D7}" presName="hierChild2" presStyleCnt="0"/>
      <dgm:spPr/>
    </dgm:pt>
    <dgm:pt modelId="{6C94341C-60E1-5D45-8AEA-5B84D6F1342D}" type="pres">
      <dgm:prSet presAssocID="{5F8A0B40-DFCE-4F65-8129-C992B6FD86D7}" presName="hierChild3" presStyleCnt="0"/>
      <dgm:spPr/>
    </dgm:pt>
    <dgm:pt modelId="{2E95C5DF-E58F-EB41-9E16-BB1A16B671BC}" type="pres">
      <dgm:prSet presAssocID="{F9243666-4AAF-46E5-858C-022D9AA32285}" presName="hierRoot1" presStyleCnt="0">
        <dgm:presLayoutVars>
          <dgm:hierBranch val="init"/>
        </dgm:presLayoutVars>
      </dgm:prSet>
      <dgm:spPr/>
    </dgm:pt>
    <dgm:pt modelId="{A448E664-CA61-1E4D-8961-038415AF4BA9}" type="pres">
      <dgm:prSet presAssocID="{F9243666-4AAF-46E5-858C-022D9AA32285}" presName="rootComposite1" presStyleCnt="0"/>
      <dgm:spPr/>
    </dgm:pt>
    <dgm:pt modelId="{462B4D1C-4E6B-2640-83C3-1803A2023735}" type="pres">
      <dgm:prSet presAssocID="{F9243666-4AAF-46E5-858C-022D9AA32285}" presName="rootText1" presStyleLbl="node0" presStyleIdx="2" presStyleCnt="3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C1FE6DF-4375-864D-9C52-5C6BC8708C7E}" type="pres">
      <dgm:prSet presAssocID="{F9243666-4AAF-46E5-858C-022D9AA32285}" presName="rootConnector1" presStyleLbl="node1" presStyleIdx="0" presStyleCnt="0"/>
      <dgm:spPr/>
      <dgm:t>
        <a:bodyPr/>
        <a:lstStyle/>
        <a:p>
          <a:endParaRPr lang="fr-FR"/>
        </a:p>
      </dgm:t>
    </dgm:pt>
    <dgm:pt modelId="{D656C757-083C-E348-98C6-59533978C203}" type="pres">
      <dgm:prSet presAssocID="{F9243666-4AAF-46E5-858C-022D9AA32285}" presName="hierChild2" presStyleCnt="0"/>
      <dgm:spPr/>
    </dgm:pt>
    <dgm:pt modelId="{E980AF80-09E2-B54F-9172-1A364CA3710A}" type="pres">
      <dgm:prSet presAssocID="{F9243666-4AAF-46E5-858C-022D9AA32285}" presName="hierChild3" presStyleCnt="0"/>
      <dgm:spPr/>
    </dgm:pt>
  </dgm:ptLst>
  <dgm:cxnLst>
    <dgm:cxn modelId="{23748CE3-F03B-DC41-98BC-2FD45386DF01}" type="presOf" srcId="{F9243666-4AAF-46E5-858C-022D9AA32285}" destId="{8C1FE6DF-4375-864D-9C52-5C6BC8708C7E}" srcOrd="1" destOrd="0" presId="urn:microsoft.com/office/officeart/2005/8/layout/orgChart1"/>
    <dgm:cxn modelId="{7777593B-DB84-C545-933E-915B3659D753}" type="presOf" srcId="{F9243666-4AAF-46E5-858C-022D9AA32285}" destId="{462B4D1C-4E6B-2640-83C3-1803A2023735}" srcOrd="0" destOrd="0" presId="urn:microsoft.com/office/officeart/2005/8/layout/orgChart1"/>
    <dgm:cxn modelId="{CE1ACFAE-729A-E64C-88A1-ABF7776D3307}" type="presOf" srcId="{EAEA0D5E-64D7-4E33-BAF0-73FB4C32B195}" destId="{4B80DED4-7EBF-A34A-8925-CAAB91E319A7}" srcOrd="0" destOrd="0" presId="urn:microsoft.com/office/officeart/2005/8/layout/orgChart1"/>
    <dgm:cxn modelId="{F7290600-ACFA-4DD0-BBEE-0691EA6D3FDE}" srcId="{EAEA0D5E-64D7-4E33-BAF0-73FB4C32B195}" destId="{211AAF54-A0F6-49F1-9060-E40A17D24CAF}" srcOrd="0" destOrd="0" parTransId="{CDCCFC92-72DE-482B-9010-DA892CB6CBAC}" sibTransId="{393DBE3F-2C08-4B99-9FA2-26FFD00C0B54}"/>
    <dgm:cxn modelId="{5D3180BB-0AB2-6D49-963F-743EDE8193E7}" type="presOf" srcId="{211AAF54-A0F6-49F1-9060-E40A17D24CAF}" destId="{CE360DC0-A845-0241-BA4C-AD25D5FD9685}" srcOrd="0" destOrd="0" presId="urn:microsoft.com/office/officeart/2005/8/layout/orgChart1"/>
    <dgm:cxn modelId="{F330D108-41DE-45CE-B069-400755ADFB8B}" srcId="{EAEA0D5E-64D7-4E33-BAF0-73FB4C32B195}" destId="{F9243666-4AAF-46E5-858C-022D9AA32285}" srcOrd="2" destOrd="0" parTransId="{91227E8E-8472-46B7-8884-078D4ABB63D4}" sibTransId="{4CED7BD1-2231-4236-A80D-D25A27310083}"/>
    <dgm:cxn modelId="{0FF70FB7-1831-4738-96F0-3B3126465794}" srcId="{EAEA0D5E-64D7-4E33-BAF0-73FB4C32B195}" destId="{5F8A0B40-DFCE-4F65-8129-C992B6FD86D7}" srcOrd="1" destOrd="0" parTransId="{96EBF2B6-2A3A-4ACB-857B-410DE4C9B81D}" sibTransId="{8C521957-0BBA-474E-8B04-F8717D980CB4}"/>
    <dgm:cxn modelId="{521DD664-14F1-CF45-89AE-ABF6A210FB03}" type="presOf" srcId="{5F8A0B40-DFCE-4F65-8129-C992B6FD86D7}" destId="{38BFA3ED-8CF2-AA4F-9222-5A30ADCD51E1}" srcOrd="0" destOrd="0" presId="urn:microsoft.com/office/officeart/2005/8/layout/orgChart1"/>
    <dgm:cxn modelId="{5C7C0271-F3B9-B947-9460-D22C4674E1BF}" type="presOf" srcId="{211AAF54-A0F6-49F1-9060-E40A17D24CAF}" destId="{CC669ED0-6DE2-F94D-B9AB-8F1A6CBF0C07}" srcOrd="1" destOrd="0" presId="urn:microsoft.com/office/officeart/2005/8/layout/orgChart1"/>
    <dgm:cxn modelId="{1C30903C-4F3A-C948-B3E9-BBA9EED2072D}" type="presOf" srcId="{5F8A0B40-DFCE-4F65-8129-C992B6FD86D7}" destId="{3BDF6DC3-DB6B-E848-A0FD-3668E190A4E7}" srcOrd="1" destOrd="0" presId="urn:microsoft.com/office/officeart/2005/8/layout/orgChart1"/>
    <dgm:cxn modelId="{DE599DB4-BBBC-9140-A0BE-7CAB53BA83AE}" type="presParOf" srcId="{4B80DED4-7EBF-A34A-8925-CAAB91E319A7}" destId="{FAC42C1C-D56B-0E45-A8CD-8E775670A020}" srcOrd="0" destOrd="0" presId="urn:microsoft.com/office/officeart/2005/8/layout/orgChart1"/>
    <dgm:cxn modelId="{4B72C8A9-B092-FF46-B7D6-6C2C57451096}" type="presParOf" srcId="{FAC42C1C-D56B-0E45-A8CD-8E775670A020}" destId="{1AFBD3EA-E093-A047-B815-B6FC358DED62}" srcOrd="0" destOrd="0" presId="urn:microsoft.com/office/officeart/2005/8/layout/orgChart1"/>
    <dgm:cxn modelId="{7C9E9427-9FCC-EB4A-89F6-E64D3F73B2F8}" type="presParOf" srcId="{1AFBD3EA-E093-A047-B815-B6FC358DED62}" destId="{CE360DC0-A845-0241-BA4C-AD25D5FD9685}" srcOrd="0" destOrd="0" presId="urn:microsoft.com/office/officeart/2005/8/layout/orgChart1"/>
    <dgm:cxn modelId="{AF6FBFE2-E9A2-3E40-AC5E-3CDA295F5C8F}" type="presParOf" srcId="{1AFBD3EA-E093-A047-B815-B6FC358DED62}" destId="{CC669ED0-6DE2-F94D-B9AB-8F1A6CBF0C07}" srcOrd="1" destOrd="0" presId="urn:microsoft.com/office/officeart/2005/8/layout/orgChart1"/>
    <dgm:cxn modelId="{18C4AD56-7ADD-2D4E-9A44-03B40F3EC00B}" type="presParOf" srcId="{FAC42C1C-D56B-0E45-A8CD-8E775670A020}" destId="{FD2B7681-2D2C-4645-B8DE-20F185A680F6}" srcOrd="1" destOrd="0" presId="urn:microsoft.com/office/officeart/2005/8/layout/orgChart1"/>
    <dgm:cxn modelId="{B1DD529C-BF38-E142-A3F7-8A5F8E6D4B52}" type="presParOf" srcId="{FAC42C1C-D56B-0E45-A8CD-8E775670A020}" destId="{CD29D6B9-AD71-4346-9D10-71D8BF715044}" srcOrd="2" destOrd="0" presId="urn:microsoft.com/office/officeart/2005/8/layout/orgChart1"/>
    <dgm:cxn modelId="{1C14ECDD-8F31-BB49-962B-7F06C68415AA}" type="presParOf" srcId="{4B80DED4-7EBF-A34A-8925-CAAB91E319A7}" destId="{55241A70-0E02-D644-ACC0-6685304F4196}" srcOrd="1" destOrd="0" presId="urn:microsoft.com/office/officeart/2005/8/layout/orgChart1"/>
    <dgm:cxn modelId="{02EA9AC8-475C-4749-A36C-A98DBC8091D3}" type="presParOf" srcId="{55241A70-0E02-D644-ACC0-6685304F4196}" destId="{BD030BD5-50E7-5B48-A958-E5A632DB5653}" srcOrd="0" destOrd="0" presId="urn:microsoft.com/office/officeart/2005/8/layout/orgChart1"/>
    <dgm:cxn modelId="{F030BFF3-6084-B742-81BA-5FCE3561494B}" type="presParOf" srcId="{BD030BD5-50E7-5B48-A958-E5A632DB5653}" destId="{38BFA3ED-8CF2-AA4F-9222-5A30ADCD51E1}" srcOrd="0" destOrd="0" presId="urn:microsoft.com/office/officeart/2005/8/layout/orgChart1"/>
    <dgm:cxn modelId="{2C8753F8-BE31-2B4E-8CE4-00828011374C}" type="presParOf" srcId="{BD030BD5-50E7-5B48-A958-E5A632DB5653}" destId="{3BDF6DC3-DB6B-E848-A0FD-3668E190A4E7}" srcOrd="1" destOrd="0" presId="urn:microsoft.com/office/officeart/2005/8/layout/orgChart1"/>
    <dgm:cxn modelId="{464D0C6F-B4ED-B647-9BC2-F3B4AB9E2F39}" type="presParOf" srcId="{55241A70-0E02-D644-ACC0-6685304F4196}" destId="{0F389C9B-3081-C241-9BEB-BB5DAF65A41F}" srcOrd="1" destOrd="0" presId="urn:microsoft.com/office/officeart/2005/8/layout/orgChart1"/>
    <dgm:cxn modelId="{1501F4B9-1BEB-D142-91D5-3B9DFFA9981F}" type="presParOf" srcId="{55241A70-0E02-D644-ACC0-6685304F4196}" destId="{6C94341C-60E1-5D45-8AEA-5B84D6F1342D}" srcOrd="2" destOrd="0" presId="urn:microsoft.com/office/officeart/2005/8/layout/orgChart1"/>
    <dgm:cxn modelId="{F17B8B69-617A-9D48-B55F-DCC7C9771C20}" type="presParOf" srcId="{4B80DED4-7EBF-A34A-8925-CAAB91E319A7}" destId="{2E95C5DF-E58F-EB41-9E16-BB1A16B671BC}" srcOrd="2" destOrd="0" presId="urn:microsoft.com/office/officeart/2005/8/layout/orgChart1"/>
    <dgm:cxn modelId="{09CA1445-E27D-8B4C-A441-96C0F8FA9EA4}" type="presParOf" srcId="{2E95C5DF-E58F-EB41-9E16-BB1A16B671BC}" destId="{A448E664-CA61-1E4D-8961-038415AF4BA9}" srcOrd="0" destOrd="0" presId="urn:microsoft.com/office/officeart/2005/8/layout/orgChart1"/>
    <dgm:cxn modelId="{991B796B-2D17-A345-BCEB-0C49C7FFD8B5}" type="presParOf" srcId="{A448E664-CA61-1E4D-8961-038415AF4BA9}" destId="{462B4D1C-4E6B-2640-83C3-1803A2023735}" srcOrd="0" destOrd="0" presId="urn:microsoft.com/office/officeart/2005/8/layout/orgChart1"/>
    <dgm:cxn modelId="{06A34616-76F1-FD4F-B025-9A68676B028A}" type="presParOf" srcId="{A448E664-CA61-1E4D-8961-038415AF4BA9}" destId="{8C1FE6DF-4375-864D-9C52-5C6BC8708C7E}" srcOrd="1" destOrd="0" presId="urn:microsoft.com/office/officeart/2005/8/layout/orgChart1"/>
    <dgm:cxn modelId="{66CDF7A1-D888-4942-B33C-BD6EB0223A7D}" type="presParOf" srcId="{2E95C5DF-E58F-EB41-9E16-BB1A16B671BC}" destId="{D656C757-083C-E348-98C6-59533978C203}" srcOrd="1" destOrd="0" presId="urn:microsoft.com/office/officeart/2005/8/layout/orgChart1"/>
    <dgm:cxn modelId="{4239F5DE-3987-DD41-BE09-575325A8BC9E}" type="presParOf" srcId="{2E95C5DF-E58F-EB41-9E16-BB1A16B671BC}" destId="{E980AF80-09E2-B54F-9172-1A364CA3710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368B36-37B7-8242-BAA7-6D5F86252C79}">
      <dsp:nvSpPr>
        <dsp:cNvPr id="0" name=""/>
        <dsp:cNvSpPr/>
      </dsp:nvSpPr>
      <dsp:spPr>
        <a:xfrm>
          <a:off x="0" y="4149"/>
          <a:ext cx="10515600" cy="973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Introduction</a:t>
          </a:r>
        </a:p>
      </dsp:txBody>
      <dsp:txXfrm>
        <a:off x="47519" y="51668"/>
        <a:ext cx="10420562" cy="878402"/>
      </dsp:txXfrm>
    </dsp:sp>
    <dsp:sp modelId="{84FBCA97-77A5-A549-BC5C-04D5527F0595}">
      <dsp:nvSpPr>
        <dsp:cNvPr id="0" name=""/>
        <dsp:cNvSpPr/>
      </dsp:nvSpPr>
      <dsp:spPr>
        <a:xfrm>
          <a:off x="0" y="1127349"/>
          <a:ext cx="10515600" cy="973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Aliénation parentale – un concept de plus en plus populaire</a:t>
          </a:r>
          <a:endParaRPr lang="en-US" sz="2800" kern="1200" dirty="0"/>
        </a:p>
      </dsp:txBody>
      <dsp:txXfrm>
        <a:off x="47519" y="1174868"/>
        <a:ext cx="10420562" cy="878402"/>
      </dsp:txXfrm>
    </dsp:sp>
    <dsp:sp modelId="{58391655-6830-5243-BB80-2EE9FF41D58C}">
      <dsp:nvSpPr>
        <dsp:cNvPr id="0" name=""/>
        <dsp:cNvSpPr/>
      </dsp:nvSpPr>
      <dsp:spPr>
        <a:xfrm>
          <a:off x="0" y="2250549"/>
          <a:ext cx="10515600" cy="973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Définitions et pratiques en évolution</a:t>
          </a:r>
          <a:endParaRPr lang="en-US" sz="2800" kern="1200" dirty="0"/>
        </a:p>
      </dsp:txBody>
      <dsp:txXfrm>
        <a:off x="47519" y="2298068"/>
        <a:ext cx="10420562" cy="878402"/>
      </dsp:txXfrm>
    </dsp:sp>
    <dsp:sp modelId="{CFA9C7AB-301C-D948-9D35-A39AC0225691}">
      <dsp:nvSpPr>
        <dsp:cNvPr id="0" name=""/>
        <dsp:cNvSpPr/>
      </dsp:nvSpPr>
      <dsp:spPr>
        <a:xfrm>
          <a:off x="0" y="3373749"/>
          <a:ext cx="10515600" cy="97344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800" kern="1200" dirty="0"/>
            <a:t>Quelques problèmes</a:t>
          </a:r>
          <a:endParaRPr lang="en-US" sz="2800" kern="1200" dirty="0"/>
        </a:p>
      </dsp:txBody>
      <dsp:txXfrm>
        <a:off x="47519" y="3421268"/>
        <a:ext cx="10420562" cy="8784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37ACAC-7614-4841-9B48-39E9DECB21B2}">
      <dsp:nvSpPr>
        <dsp:cNvPr id="0" name=""/>
        <dsp:cNvSpPr/>
      </dsp:nvSpPr>
      <dsp:spPr>
        <a:xfrm>
          <a:off x="0" y="737941"/>
          <a:ext cx="10515600" cy="8874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/>
            <a:t>Médias</a:t>
          </a:r>
          <a:endParaRPr lang="en-US" sz="3700" kern="1200"/>
        </a:p>
      </dsp:txBody>
      <dsp:txXfrm>
        <a:off x="43321" y="781262"/>
        <a:ext cx="10428958" cy="800803"/>
      </dsp:txXfrm>
    </dsp:sp>
    <dsp:sp modelId="{0954558C-B809-4A4C-B9B3-1DBDE4239E3C}">
      <dsp:nvSpPr>
        <dsp:cNvPr id="0" name=""/>
        <dsp:cNvSpPr/>
      </dsp:nvSpPr>
      <dsp:spPr>
        <a:xfrm>
          <a:off x="0" y="1731946"/>
          <a:ext cx="10515600" cy="8874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Modifications à la Loi sur la protection de la jeunesse</a:t>
          </a:r>
          <a:endParaRPr lang="en-US" sz="3700" kern="1200" dirty="0"/>
        </a:p>
      </dsp:txBody>
      <dsp:txXfrm>
        <a:off x="43321" y="1775267"/>
        <a:ext cx="10428958" cy="800803"/>
      </dsp:txXfrm>
    </dsp:sp>
    <dsp:sp modelId="{DBC888A0-5130-A04B-89F6-47EF8A1EDAE3}">
      <dsp:nvSpPr>
        <dsp:cNvPr id="0" name=""/>
        <dsp:cNvSpPr/>
      </dsp:nvSpPr>
      <dsp:spPr>
        <a:xfrm>
          <a:off x="0" y="2725951"/>
          <a:ext cx="10515600" cy="887445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Recherches en partenariat </a:t>
          </a:r>
          <a:endParaRPr lang="en-US" sz="3700" kern="1200" dirty="0"/>
        </a:p>
      </dsp:txBody>
      <dsp:txXfrm>
        <a:off x="43321" y="2769272"/>
        <a:ext cx="10428958" cy="8008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5911D-C512-CA40-9767-B115EB69D437}">
      <dsp:nvSpPr>
        <dsp:cNvPr id="0" name=""/>
        <dsp:cNvSpPr/>
      </dsp:nvSpPr>
      <dsp:spPr>
        <a:xfrm>
          <a:off x="0" y="842168"/>
          <a:ext cx="3095624" cy="18573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Syndrome </a:t>
          </a:r>
          <a:r>
            <a:rPr lang="en-US" sz="3300" kern="1200" dirty="0" err="1"/>
            <a:t>d’aliénation</a:t>
          </a:r>
          <a:r>
            <a:rPr lang="en-US" sz="3300" kern="1200" dirty="0"/>
            <a:t> </a:t>
          </a:r>
          <a:r>
            <a:rPr lang="en-US" sz="3300" kern="1200" dirty="0" err="1"/>
            <a:t>parentale</a:t>
          </a:r>
          <a:endParaRPr lang="en-US" sz="3300" kern="1200" dirty="0"/>
        </a:p>
      </dsp:txBody>
      <dsp:txXfrm>
        <a:off x="0" y="842168"/>
        <a:ext cx="3095624" cy="1857375"/>
      </dsp:txXfrm>
    </dsp:sp>
    <dsp:sp modelId="{947FD65D-77C8-8044-990A-6D7654FECE6E}">
      <dsp:nvSpPr>
        <dsp:cNvPr id="0" name=""/>
        <dsp:cNvSpPr/>
      </dsp:nvSpPr>
      <dsp:spPr>
        <a:xfrm>
          <a:off x="3405187" y="842168"/>
          <a:ext cx="3095624" cy="18573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Aliénation parentale</a:t>
          </a:r>
        </a:p>
      </dsp:txBody>
      <dsp:txXfrm>
        <a:off x="3405187" y="842168"/>
        <a:ext cx="3095624" cy="1857375"/>
      </dsp:txXfrm>
    </dsp:sp>
    <dsp:sp modelId="{35D41D29-935A-124C-909E-18C975071C8D}">
      <dsp:nvSpPr>
        <dsp:cNvPr id="0" name=""/>
        <dsp:cNvSpPr/>
      </dsp:nvSpPr>
      <dsp:spPr>
        <a:xfrm>
          <a:off x="6810375" y="842168"/>
          <a:ext cx="3095624" cy="185737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/>
            <a:t>Comportements aliénants</a:t>
          </a:r>
        </a:p>
      </dsp:txBody>
      <dsp:txXfrm>
        <a:off x="6810375" y="842168"/>
        <a:ext cx="3095624" cy="18573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360DC0-A845-0241-BA4C-AD25D5FD9685}">
      <dsp:nvSpPr>
        <dsp:cNvPr id="0" name=""/>
        <dsp:cNvSpPr/>
      </dsp:nvSpPr>
      <dsp:spPr>
        <a:xfrm>
          <a:off x="706" y="1069754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b="1" kern="1200">
              <a:latin typeface="+mj-lt"/>
            </a:rPr>
            <a:t>Situation 1</a:t>
          </a:r>
          <a:endParaRPr lang="en-US" sz="3000" b="1" kern="1200">
            <a:latin typeface="+mj-lt"/>
          </a:endParaRPr>
        </a:p>
      </dsp:txBody>
      <dsp:txXfrm>
        <a:off x="706" y="1069754"/>
        <a:ext cx="3074323" cy="1537161"/>
      </dsp:txXfrm>
    </dsp:sp>
    <dsp:sp modelId="{38BFA3ED-8CF2-AA4F-9222-5A30ADCD51E1}">
      <dsp:nvSpPr>
        <dsp:cNvPr id="0" name=""/>
        <dsp:cNvSpPr/>
      </dsp:nvSpPr>
      <dsp:spPr>
        <a:xfrm>
          <a:off x="3720638" y="1069754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b="1" kern="1200">
              <a:latin typeface="+mj-lt"/>
            </a:rPr>
            <a:t>Situation 2</a:t>
          </a:r>
          <a:endParaRPr lang="en-US" sz="3000" b="1" kern="1200">
            <a:latin typeface="+mj-lt"/>
          </a:endParaRPr>
        </a:p>
      </dsp:txBody>
      <dsp:txXfrm>
        <a:off x="3720638" y="1069754"/>
        <a:ext cx="3074323" cy="1537161"/>
      </dsp:txXfrm>
    </dsp:sp>
    <dsp:sp modelId="{462B4D1C-4E6B-2640-83C3-1803A2023735}">
      <dsp:nvSpPr>
        <dsp:cNvPr id="0" name=""/>
        <dsp:cNvSpPr/>
      </dsp:nvSpPr>
      <dsp:spPr>
        <a:xfrm>
          <a:off x="7440570" y="1069754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CA" sz="3000" b="1" kern="1200">
              <a:latin typeface="+mj-lt"/>
            </a:rPr>
            <a:t>Situation 3</a:t>
          </a:r>
          <a:endParaRPr lang="en-US" sz="3000" b="1" kern="1200">
            <a:latin typeface="+mj-lt"/>
          </a:endParaRPr>
        </a:p>
      </dsp:txBody>
      <dsp:txXfrm>
        <a:off x="7440570" y="1069754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4/23/2019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4/23/2019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036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27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45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6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34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28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478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706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7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643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4/23/2019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367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y2v6xUHIIA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_UIdY01jXT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EB81966-FAA3-984B-9C14-2D47762CA3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/>
          </a:blip>
          <a:srcRect t="5179" b="518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5200" y="965200"/>
            <a:ext cx="10261600" cy="3564869"/>
          </a:xfrm>
        </p:spPr>
        <p:txBody>
          <a:bodyPr>
            <a:normAutofit/>
          </a:bodyPr>
          <a:lstStyle/>
          <a:p>
            <a:pPr algn="l"/>
            <a:r>
              <a:rPr lang="en-US" sz="11500" b="1">
                <a:ln w="22225">
                  <a:solidFill>
                    <a:schemeClr val="tx1"/>
                  </a:solidFill>
                  <a:miter lim="800000"/>
                </a:ln>
                <a:noFill/>
              </a:rPr>
              <a:t>ALIÉNATION PARENTALE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4572002"/>
            <a:ext cx="10261600" cy="1202995"/>
          </a:xfrm>
        </p:spPr>
        <p:txBody>
          <a:bodyPr>
            <a:normAutofit/>
          </a:bodyPr>
          <a:lstStyle/>
          <a:p>
            <a:pPr algn="l"/>
            <a:r>
              <a:rPr lang="en-US" sz="3200" b="1"/>
              <a:t>Simon Lapierre, ph.d.</a:t>
            </a:r>
          </a:p>
          <a:p>
            <a:pPr algn="l"/>
            <a:r>
              <a:rPr lang="en-US" sz="3200" b="1"/>
              <a:t>Université d’ottawa</a:t>
            </a: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14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FA5A882-D7CA-524B-8422-B7C0A9F078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688067"/>
            <a:ext cx="10515598" cy="4154361"/>
          </a:xfrm>
        </p:spPr>
        <p:txBody>
          <a:bodyPr>
            <a:normAutofit/>
          </a:bodyPr>
          <a:lstStyle/>
          <a:p>
            <a:pPr marL="45720" indent="0" hangingPunct="0">
              <a:spcBef>
                <a:spcPts val="115"/>
              </a:spcBef>
              <a:buNone/>
            </a:pP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« Suite aux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amendements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de la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Loi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sur la protection de la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jeunesse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qui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introduit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l’alinéa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“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mauvais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traitement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psychologique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” les situations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d’aliénation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parentale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apparaissent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comme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une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nouvelle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réalité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clinique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posant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des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défis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particuliers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aux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intervenants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des services de protection. » (Malo &amp;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Rivard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, 2013)</a:t>
            </a:r>
          </a:p>
          <a:p>
            <a:pPr marL="45720" indent="0" hangingPunct="0">
              <a:spcBef>
                <a:spcPts val="115"/>
              </a:spcBef>
              <a:buNone/>
            </a:pPr>
            <a:endParaRPr lang="en-CA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marL="45720" indent="0" hangingPunct="0">
              <a:spcBef>
                <a:spcPts val="115"/>
              </a:spcBef>
              <a:buNone/>
            </a:pP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«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Maintenant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,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c’est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beaucoup plus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récemment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que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c’est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nommé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et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ça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a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été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suite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à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l’entrée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en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vigueur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,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en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2007, de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l’alinéa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de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mauvais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traitements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psychologiques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dans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la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Loi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 sur la protection de la 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jeunesse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. » (</a:t>
            </a:r>
            <a:r>
              <a:rPr lang="en-CA" dirty="0" err="1">
                <a:solidFill>
                  <a:srgbClr val="FFFFFF"/>
                </a:solidFill>
                <a:latin typeface="Corbel" panose="020B0503020204020204" pitchFamily="34" charset="0"/>
              </a:rPr>
              <a:t>Informatrice</a:t>
            </a:r>
            <a:r>
              <a:rPr lang="en-CA" dirty="0">
                <a:solidFill>
                  <a:srgbClr val="FFFFFF"/>
                </a:solidFill>
                <a:latin typeface="Corbel" panose="020B0503020204020204" pitchFamily="34" charset="0"/>
              </a:rPr>
              <a:t>)</a:t>
            </a:r>
            <a:endParaRPr lang="fr-FR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pPr marL="285750" indent="-285750" hangingPunct="0"/>
            <a:endParaRPr lang="en-US" dirty="0">
              <a:solidFill>
                <a:srgbClr val="FFFFFF"/>
              </a:solidFill>
              <a:latin typeface="Corbel" panose="020B0503020204020204" pitchFamily="34" charset="0"/>
            </a:endParaRPr>
          </a:p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541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25E96A6-9DED-7444-A22B-4E60DF087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fr-FR" sz="4000" b="1"/>
              <a:t>Recherche universitaire en partenariat avec les milieux d’intervention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07C65A-8913-AF44-81C0-945DFDA9C1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559857"/>
            <a:ext cx="10803691" cy="3963325"/>
          </a:xfrm>
        </p:spPr>
        <p:txBody>
          <a:bodyPr>
            <a:noAutofit/>
          </a:bodyPr>
          <a:lstStyle/>
          <a:p>
            <a:r>
              <a:rPr lang="fr-FR" sz="2400" dirty="0"/>
              <a:t>Partenariat avec les centres jeunesse</a:t>
            </a:r>
          </a:p>
          <a:p>
            <a:r>
              <a:rPr lang="fr-FR" sz="2400" dirty="0"/>
              <a:t>Groupe de réflexion sur l’aliénation parentale et les conflits sévères de séparation – Rapport (Malo &amp; Rivard, 2013)</a:t>
            </a:r>
          </a:p>
          <a:p>
            <a:r>
              <a:rPr lang="fr-FR" sz="2400" dirty="0"/>
              <a:t>Trousse de soutien à l’évaluation du risque d’aliénation parentale (Lachance &amp; Gagné, 2014)</a:t>
            </a:r>
          </a:p>
          <a:p>
            <a:pPr lvl="1"/>
            <a:r>
              <a:rPr lang="fr-FR" dirty="0"/>
              <a:t>Manuel de référence</a:t>
            </a:r>
          </a:p>
          <a:p>
            <a:pPr lvl="1"/>
            <a:r>
              <a:rPr lang="fr-FR" dirty="0"/>
              <a:t>Guide d’entrevue</a:t>
            </a:r>
          </a:p>
          <a:p>
            <a:pPr lvl="1"/>
            <a:r>
              <a:rPr lang="fr-FR" dirty="0"/>
              <a:t>Inventaire d’indicateurs d’aliénation parentale</a:t>
            </a:r>
          </a:p>
          <a:p>
            <a:pPr lvl="1"/>
            <a:r>
              <a:rPr lang="fr-FR" dirty="0"/>
              <a:t>Arbre de décision</a:t>
            </a:r>
          </a:p>
          <a:p>
            <a:r>
              <a:rPr lang="fr-FR" sz="2400" dirty="0"/>
              <a:t>Formations pour les intervenantes et intervenants</a:t>
            </a:r>
          </a:p>
        </p:txBody>
      </p:sp>
    </p:spTree>
    <p:extLst>
      <p:ext uri="{BB962C8B-B14F-4D97-AF65-F5344CB8AC3E}">
        <p14:creationId xmlns:p14="http://schemas.microsoft.com/office/powerpoint/2010/main" val="1192557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F5A222-EA72-2143-8383-9A635B21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Étude de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</a:t>
            </a:r>
            <a:r>
              <a:rPr lang="en-US" sz="4800" b="1" dirty="0">
                <a:solidFill>
                  <a:srgbClr val="FFFFFF"/>
                </a:solidFill>
              </a:rPr>
              <a:t/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Partie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1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83DEB0-EE4F-9D4D-AA77-350AEF0E5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6206" r="-1" b="-1"/>
          <a:stretch/>
        </p:blipFill>
        <p:spPr>
          <a:xfrm>
            <a:off x="4772823" y="3910267"/>
            <a:ext cx="3492762" cy="2615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68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944CCE-B5B9-6249-89D4-128A0210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718" y="1120870"/>
            <a:ext cx="758952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Définitions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pratiques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évoluation</a:t>
            </a:r>
            <a:endParaRPr lang="en-US" sz="5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30923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944CCE-B5B9-6249-89D4-128A0210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3718" y="1120870"/>
            <a:ext cx="758952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Définitions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et </a:t>
            </a:r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pratiques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8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évoluation</a:t>
            </a:r>
            <a:endParaRPr lang="en-US" sz="5800" b="1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13">
            <a:extLst>
              <a:ext uri="{FF2B5EF4-FFF2-40B4-BE49-F238E27FC236}">
                <a16:creationId xmlns:a16="http://schemas.microsoft.com/office/drawing/2014/main" id="{07FA229C-5643-BB43-890B-312D28B86434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155478" y="3478477"/>
          <a:ext cx="9906000" cy="3541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37353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B3D93F7-3A35-2546-B5A9-65F0EB266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3002" y="365125"/>
            <a:ext cx="10520702" cy="1325563"/>
          </a:xfrm>
        </p:spPr>
        <p:txBody>
          <a:bodyPr>
            <a:normAutofit/>
          </a:bodyPr>
          <a:lstStyle/>
          <a:p>
            <a:r>
              <a:rPr lang="fr-FR" b="1">
                <a:solidFill>
                  <a:srgbClr val="FFFFFF"/>
                </a:solidFill>
              </a:rPr>
              <a:t>Syndrome d’aliénation parentale (SAP)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B233CCD-0FCB-664E-85A2-E3EEAE66B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002" y="1863851"/>
            <a:ext cx="10515598" cy="4154361"/>
          </a:xfrm>
        </p:spPr>
        <p:txBody>
          <a:bodyPr>
            <a:noAutofit/>
          </a:bodyPr>
          <a:lstStyle/>
          <a:p>
            <a:r>
              <a:rPr lang="fr-FR" sz="2600">
                <a:solidFill>
                  <a:srgbClr val="FFFFFF"/>
                </a:solidFill>
              </a:rPr>
              <a:t>Fondé sur les travaux de Richard Gardner, psychiatre et psychologue américain</a:t>
            </a:r>
          </a:p>
          <a:p>
            <a:r>
              <a:rPr lang="fr-FR" sz="2600">
                <a:solidFill>
                  <a:srgbClr val="FFFFFF"/>
                </a:solidFill>
              </a:rPr>
              <a:t>Défini comme un trouble chez l’enfant</a:t>
            </a:r>
          </a:p>
          <a:p>
            <a:r>
              <a:rPr lang="fr-FR" sz="2600">
                <a:solidFill>
                  <a:srgbClr val="FFFFFF"/>
                </a:solidFill>
              </a:rPr>
              <a:t>Endoctrinement de l’enfant par un de ses parents (généralement la mère) et participation de celui-ci à la campagne de dénigrement de l’autre parent (généralement le père)</a:t>
            </a:r>
          </a:p>
          <a:p>
            <a:r>
              <a:rPr lang="fr-FR" sz="2600">
                <a:solidFill>
                  <a:srgbClr val="FFFFFF"/>
                </a:solidFill>
              </a:rPr>
              <a:t>Se produit surtout en contexte de séparation</a:t>
            </a:r>
          </a:p>
          <a:p>
            <a:r>
              <a:rPr lang="fr-FR" sz="2600">
                <a:solidFill>
                  <a:srgbClr val="FFFFFF"/>
                </a:solidFill>
              </a:rPr>
              <a:t>Se manifeste souvent par de fausses accusations d’abus sexuels (90% des dénonciations d’abus sexuels)</a:t>
            </a:r>
          </a:p>
          <a:p>
            <a:r>
              <a:rPr lang="fr-FR" sz="2600">
                <a:solidFill>
                  <a:srgbClr val="FFFFFF"/>
                </a:solidFill>
              </a:rPr>
              <a:t>S’explique par l’hystérie des mères et leur réaction au fait que de plus en plus de pères obtiennent la garde des enfants</a:t>
            </a:r>
          </a:p>
        </p:txBody>
      </p:sp>
    </p:spTree>
    <p:extLst>
      <p:ext uri="{BB962C8B-B14F-4D97-AF65-F5344CB8AC3E}">
        <p14:creationId xmlns:p14="http://schemas.microsoft.com/office/powerpoint/2010/main" val="27378590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435E658-6327-E046-8F8C-DA391E873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95870" y="284288"/>
            <a:ext cx="7164493" cy="1325563"/>
          </a:xfrm>
        </p:spPr>
        <p:txBody>
          <a:bodyPr>
            <a:normAutofit/>
          </a:bodyPr>
          <a:lstStyle/>
          <a:p>
            <a:r>
              <a:rPr lang="fr-FR" b="1"/>
              <a:t>Huit critères</a:t>
            </a:r>
          </a:p>
        </p:txBody>
      </p:sp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646C0B3F-C385-43ED-8E45-849E1D85BC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80060" y="1715781"/>
            <a:ext cx="3425957" cy="3425957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1FC69FD-1640-E949-AD6D-708EC4CC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5870" y="1609851"/>
            <a:ext cx="7161017" cy="4154361"/>
          </a:xfrm>
        </p:spPr>
        <p:txBody>
          <a:bodyPr>
            <a:noAutofit/>
          </a:bodyPr>
          <a:lstStyle/>
          <a:p>
            <a:r>
              <a:rPr lang="fr-FR" sz="2400"/>
              <a:t>L’enfant dénigre un de ses parents</a:t>
            </a:r>
          </a:p>
          <a:p>
            <a:r>
              <a:rPr lang="fr-FR" sz="2400"/>
              <a:t>Il utilise des raisons absurdes et frivoles pour justifier ce dénigrement</a:t>
            </a:r>
          </a:p>
          <a:p>
            <a:r>
              <a:rPr lang="fr-FR" sz="2400"/>
              <a:t>Il le fait sans ambivalence –   tout est « mauvais » chez ce parent</a:t>
            </a:r>
          </a:p>
          <a:p>
            <a:r>
              <a:rPr lang="fr-FR" sz="2400"/>
              <a:t>Il prétend que personne ne l’a influencé (penseur indépendant)</a:t>
            </a:r>
          </a:p>
          <a:p>
            <a:r>
              <a:rPr lang="fr-FR" sz="2400"/>
              <a:t>Il se positionne toujours en faveur du parent aliénant</a:t>
            </a:r>
          </a:p>
          <a:p>
            <a:r>
              <a:rPr lang="fr-FR" sz="2400"/>
              <a:t>Il n’exprime pas de culpabilité</a:t>
            </a:r>
          </a:p>
          <a:p>
            <a:r>
              <a:rPr lang="fr-FR" sz="2400"/>
              <a:t>Il reproduit les scénarios et emprunte les mots du parent aliénant</a:t>
            </a:r>
          </a:p>
          <a:p>
            <a:r>
              <a:rPr lang="fr-FR" sz="2400"/>
              <a:t>Il rejette aussi l’entourage du parent aliéné</a:t>
            </a:r>
          </a:p>
          <a:p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0297881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8">
            <a:extLst>
              <a:ext uri="{FF2B5EF4-FFF2-40B4-BE49-F238E27FC236}">
                <a16:creationId xmlns:a16="http://schemas.microsoft.com/office/drawing/2014/main" id="{56C20283-73E0-40EC-8AD8-057F581F64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28">
            <a:extLst>
              <a:ext uri="{FF2B5EF4-FFF2-40B4-BE49-F238E27FC236}">
                <a16:creationId xmlns:a16="http://schemas.microsoft.com/office/drawing/2014/main" id="{3FCC729B-E528-40C3-82D3-BA4375575E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58F1FB8D-1842-4A04-998D-6CF047AB27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20248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9FA9E92-A75A-4A46-9A6A-8D872657B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4039" y="565843"/>
            <a:ext cx="7164493" cy="1325563"/>
          </a:xfrm>
        </p:spPr>
        <p:txBody>
          <a:bodyPr>
            <a:normAutofit/>
          </a:bodyPr>
          <a:lstStyle/>
          <a:p>
            <a:r>
              <a:rPr lang="fr-FR" b="1" dirty="0"/>
              <a:t>Qui est Richard Gardner 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478D80-FFA7-A84C-BB66-A396E2E58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" y="884859"/>
            <a:ext cx="3425957" cy="508780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132AB9-D6C8-244D-8C79-EF9D2AE84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5213" y="2145262"/>
            <a:ext cx="7161017" cy="2382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/>
              <a:t>Présentation de Mélissa Blais :</a:t>
            </a:r>
          </a:p>
          <a:p>
            <a:pPr marL="0" indent="0">
              <a:buNone/>
            </a:pPr>
            <a:r>
              <a:rPr lang="fr-FR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https://www.youtube.com/watch?v=By2v6xUHIIA</a:t>
            </a:r>
            <a:r>
              <a:rPr lang="fr-FR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922318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F60D407-DD5D-6041-84E3-012E3AC7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Aliénation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parentale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comme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dynamique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familiale</a:t>
            </a:r>
            <a:r>
              <a:rPr lang="en-US" sz="37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7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dysfonctionnelle</a:t>
            </a:r>
            <a:endParaRPr lang="en-US" sz="37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Content Placeholder 23">
            <a:extLst>
              <a:ext uri="{FF2B5EF4-FFF2-40B4-BE49-F238E27FC236}">
                <a16:creationId xmlns:a16="http://schemas.microsoft.com/office/drawing/2014/main" id="{9DF30A58-B484-D14B-9DD2-118A6906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3822" y="967200"/>
            <a:ext cx="6553545" cy="493154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86F1387C-F26E-5B4E-85E2-D0D73A1778C3}"/>
              </a:ext>
            </a:extLst>
          </p:cNvPr>
          <p:cNvSpPr txBox="1"/>
          <p:nvPr/>
        </p:nvSpPr>
        <p:spPr>
          <a:xfrm>
            <a:off x="8296508" y="6113822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Lachance &amp; Gagné, 2014</a:t>
            </a:r>
          </a:p>
        </p:txBody>
      </p:sp>
    </p:spTree>
    <p:extLst>
      <p:ext uri="{BB962C8B-B14F-4D97-AF65-F5344CB8AC3E}">
        <p14:creationId xmlns:p14="http://schemas.microsoft.com/office/powerpoint/2010/main" val="2517670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6D8CB27-28F9-1244-9363-B8D0B2D39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80" y="585398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Deux </a:t>
            </a:r>
            <a:r>
              <a:rPr lang="en-US" sz="26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approches</a:t>
            </a:r>
            <a:endParaRPr lang="en-US" sz="2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9F175494-03CE-D440-9F12-AF09FD721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7114" y="2061175"/>
            <a:ext cx="7188199" cy="321671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0BAB7B1C-EF92-9E46-ABAA-FD3658DA624E}"/>
              </a:ext>
            </a:extLst>
          </p:cNvPr>
          <p:cNvSpPr txBox="1"/>
          <p:nvPr/>
        </p:nvSpPr>
        <p:spPr>
          <a:xfrm>
            <a:off x="8218451" y="6169577"/>
            <a:ext cx="3310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Lachance &amp; Gagné, 2014</a:t>
            </a:r>
          </a:p>
        </p:txBody>
      </p:sp>
    </p:spTree>
    <p:extLst>
      <p:ext uri="{BB962C8B-B14F-4D97-AF65-F5344CB8AC3E}">
        <p14:creationId xmlns:p14="http://schemas.microsoft.com/office/powerpoint/2010/main" val="3400421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4BF503-31C4-E64E-984C-987DC33B8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fr-FR" b="1" dirty="0"/>
              <a:t>Plan de la formation</a:t>
            </a:r>
          </a:p>
        </p:txBody>
      </p:sp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3A42928F-8B20-4FE9-8593-A3B458634F6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59821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6582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34FB369-96CE-44F3-A712-25823735AD0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000" y="0"/>
            <a:ext cx="6096000" cy="6858000"/>
          </a:xfrm>
          <a:prstGeom prst="rect">
            <a:avLst/>
          </a:prstGeom>
          <a:solidFill>
            <a:schemeClr val="tx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86AD22-9FE3-1041-B408-0189C3EE1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376" y="523613"/>
            <a:ext cx="7761248" cy="1188720"/>
          </a:xfrm>
          <a:noFill/>
        </p:spPr>
        <p:txBody>
          <a:bodyPr>
            <a:normAutofit/>
          </a:bodyPr>
          <a:lstStyle/>
          <a:p>
            <a:pPr algn="ctr"/>
            <a:r>
              <a:rPr lang="en-CA" sz="4000" b="1"/>
              <a:t>Sur le terrain…</a:t>
            </a:r>
            <a:endParaRPr lang="en-US" sz="4000" b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DFBE9B-2A11-194F-AAA4-77A7FF4CDF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9191" y="1878008"/>
            <a:ext cx="5713618" cy="3476729"/>
          </a:xfrm>
        </p:spPr>
        <p:txBody>
          <a:bodyPr>
            <a:normAutofit/>
          </a:bodyPr>
          <a:lstStyle/>
          <a:p>
            <a:r>
              <a:rPr lang="en-CA" sz="2700"/>
              <a:t>Surutilisation du concept d’aliénation parentale, qui ne réflète pas les écrits sur ce sujet</a:t>
            </a:r>
          </a:p>
          <a:p>
            <a:r>
              <a:rPr lang="en-CA" sz="2700"/>
              <a:t>Utilisation de définitions très larges et incohérentes, qui créent des contradict9ons et de la confusion</a:t>
            </a:r>
          </a:p>
          <a:p>
            <a:r>
              <a:rPr lang="en-CA" sz="2700"/>
              <a:t>Décisions qui pénalizent les mères</a:t>
            </a:r>
            <a:endParaRPr lang="en-US" sz="2700"/>
          </a:p>
        </p:txBody>
      </p:sp>
      <p:sp>
        <p:nvSpPr>
          <p:cNvPr id="4" name="ZoneTexte 5">
            <a:extLst>
              <a:ext uri="{FF2B5EF4-FFF2-40B4-BE49-F238E27FC236}">
                <a16:creationId xmlns:a16="http://schemas.microsoft.com/office/drawing/2014/main" id="{5675FB33-682F-C140-BA49-10C9435802F3}"/>
              </a:ext>
            </a:extLst>
          </p:cNvPr>
          <p:cNvSpPr txBox="1"/>
          <p:nvPr/>
        </p:nvSpPr>
        <p:spPr>
          <a:xfrm>
            <a:off x="9676464" y="6430452"/>
            <a:ext cx="218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en-CA" dirty="0" err="1"/>
              <a:t>Zacour</a:t>
            </a:r>
            <a:r>
              <a:rPr lang="fr-FR" dirty="0"/>
              <a:t>, 201</a:t>
            </a:r>
            <a:r>
              <a:rPr lang="en-CA" dirty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910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0B638C-A5A0-0348-BFEF-C895DECDE9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CA" sz="3200" b="1">
                <a:solidFill>
                  <a:schemeClr val="bg1"/>
                </a:solidFill>
              </a:rPr>
              <a:t>Identification du parent aliénant (potentiel)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2450C9-6ADB-E547-B53E-D1404D37E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1530" y="1396588"/>
            <a:ext cx="7160928" cy="5066357"/>
          </a:xfrm>
          <a:prstGeom prst="rect">
            <a:avLst/>
          </a:prstGeom>
        </p:spPr>
      </p:pic>
      <p:sp>
        <p:nvSpPr>
          <p:cNvPr id="7" name="ZoneTexte 5">
            <a:extLst>
              <a:ext uri="{FF2B5EF4-FFF2-40B4-BE49-F238E27FC236}">
                <a16:creationId xmlns:a16="http://schemas.microsoft.com/office/drawing/2014/main" id="{19248B56-313B-3C48-9976-6E7D5BD51330}"/>
              </a:ext>
            </a:extLst>
          </p:cNvPr>
          <p:cNvSpPr txBox="1"/>
          <p:nvPr/>
        </p:nvSpPr>
        <p:spPr>
          <a:xfrm>
            <a:off x="9676464" y="6430452"/>
            <a:ext cx="218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en-CA" dirty="0" err="1"/>
              <a:t>Zacour</a:t>
            </a:r>
            <a:r>
              <a:rPr lang="fr-FR" dirty="0"/>
              <a:t>, 201</a:t>
            </a:r>
            <a:r>
              <a:rPr lang="en-CA" dirty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58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2DE65A-E223-504B-A1F3-F0C43439A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CA" sz="3200" b="1">
                <a:solidFill>
                  <a:schemeClr val="bg1"/>
                </a:solidFill>
              </a:rPr>
              <a:t>Décisions</a:t>
            </a:r>
            <a:endParaRPr lang="en-US" sz="3200" b="1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4CD9E7-2290-D54D-A6EF-9BB4CECA83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3317" y="1505893"/>
            <a:ext cx="7125365" cy="4952129"/>
          </a:xfrm>
          <a:prstGeom prst="rect">
            <a:avLst/>
          </a:prstGeom>
        </p:spPr>
      </p:pic>
      <p:sp>
        <p:nvSpPr>
          <p:cNvPr id="9" name="ZoneTexte 5">
            <a:extLst>
              <a:ext uri="{FF2B5EF4-FFF2-40B4-BE49-F238E27FC236}">
                <a16:creationId xmlns:a16="http://schemas.microsoft.com/office/drawing/2014/main" id="{7FF1E985-8E04-D24E-BDBD-B7619B5BB965}"/>
              </a:ext>
            </a:extLst>
          </p:cNvPr>
          <p:cNvSpPr txBox="1"/>
          <p:nvPr/>
        </p:nvSpPr>
        <p:spPr>
          <a:xfrm>
            <a:off x="9676464" y="6430452"/>
            <a:ext cx="2187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en-CA" dirty="0" err="1"/>
              <a:t>Zacour</a:t>
            </a:r>
            <a:r>
              <a:rPr lang="fr-FR" dirty="0"/>
              <a:t>, 201</a:t>
            </a:r>
            <a:r>
              <a:rPr lang="en-CA" dirty="0"/>
              <a:t>7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4033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1FC4-E2D3-B246-87A3-53FF0D9C90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Interventions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944CCE-B5B9-6249-89D4-128A0210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Quelques problèmes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67967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5F5A222-EA72-2143-8383-9A635B219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237" y="914400"/>
            <a:ext cx="3657600" cy="28875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Étude de </a:t>
            </a: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cas</a:t>
            </a:r>
            <a:r>
              <a:rPr lang="en-US" sz="4800" b="1" dirty="0">
                <a:solidFill>
                  <a:srgbClr val="FFFFFF"/>
                </a:solidFill>
              </a:rPr>
              <a:t/>
            </a:r>
            <a:br>
              <a:rPr lang="en-US" sz="4800" b="1" dirty="0">
                <a:solidFill>
                  <a:srgbClr val="FFFFFF"/>
                </a:solidFill>
              </a:rPr>
            </a:br>
            <a:r>
              <a:rPr lang="en-US" sz="4800" b="1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Partie</a:t>
            </a:r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CA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</a:t>
            </a:r>
            <a:endParaRPr lang="en-US" sz="48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483DEB0-EE4F-9D4D-AA77-350AEF0E51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/>
          </a:blip>
          <a:srcRect l="16206" r="-1" b="-1"/>
          <a:stretch/>
        </p:blipFill>
        <p:spPr>
          <a:xfrm>
            <a:off x="4772823" y="3910267"/>
            <a:ext cx="3492762" cy="26155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95DD0AC-AAD6-9447-81FB-CC3FC7E44F25}"/>
              </a:ext>
            </a:extLst>
          </p:cNvPr>
          <p:cNvSpPr txBox="1"/>
          <p:nvPr/>
        </p:nvSpPr>
        <p:spPr>
          <a:xfrm>
            <a:off x="5006544" y="1154545"/>
            <a:ext cx="582542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800" dirty="0" err="1">
                <a:solidFill>
                  <a:schemeClr val="tx1"/>
                </a:solidFill>
                <a:latin typeface="+mj-lt"/>
              </a:rPr>
              <a:t>Vidéo</a:t>
            </a:r>
            <a:r>
              <a:rPr lang="en-CA" sz="2800" dirty="0">
                <a:solidFill>
                  <a:schemeClr val="tx1"/>
                </a:solidFill>
                <a:latin typeface="+mj-lt"/>
              </a:rPr>
              <a:t> : </a:t>
            </a:r>
            <a:r>
              <a:rPr lang="en-CA" sz="2800" b="0" i="0" dirty="0">
                <a:solidFill>
                  <a:schemeClr val="tx1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n-CA" sz="2800" b="0" i="0" dirty="0" err="1">
                <a:solidFill>
                  <a:schemeClr val="tx1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youtu.be</a:t>
            </a:r>
            <a:r>
              <a:rPr lang="en-CA" sz="2800" b="0" i="0" dirty="0">
                <a:solidFill>
                  <a:schemeClr val="tx1"/>
                </a:solidFill>
                <a:effectLst/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/_UIdY01jXTs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214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823B32-8DBC-3D4F-8614-F08E6A6EE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626" y="705741"/>
            <a:ext cx="5006336" cy="5446518"/>
          </a:xfrm>
        </p:spPr>
        <p:txBody>
          <a:bodyPr anchor="t">
            <a:normAutofit/>
          </a:bodyPr>
          <a:lstStyle/>
          <a:p>
            <a:r>
              <a:rPr lang="en-CA" sz="3000" dirty="0"/>
              <a:t>Occulter la violence à </a:t>
            </a:r>
            <a:r>
              <a:rPr lang="en-CA" sz="3000" dirty="0" err="1"/>
              <a:t>l’endroit</a:t>
            </a:r>
            <a:r>
              <a:rPr lang="en-CA" sz="3000" dirty="0"/>
              <a:t> des femmes et des </a:t>
            </a:r>
            <a:r>
              <a:rPr lang="en-CA" sz="3000" dirty="0" err="1"/>
              <a:t>enfants</a:t>
            </a:r>
            <a:endParaRPr lang="en-CA" sz="3000" dirty="0"/>
          </a:p>
          <a:p>
            <a:r>
              <a:rPr lang="en-CA" sz="3000" dirty="0"/>
              <a:t>Ne pas </a:t>
            </a:r>
            <a:r>
              <a:rPr lang="en-CA" sz="3000" dirty="0" err="1"/>
              <a:t>croire</a:t>
            </a:r>
            <a:r>
              <a:rPr lang="en-CA" sz="3000" dirty="0"/>
              <a:t> les femmes et les </a:t>
            </a:r>
            <a:r>
              <a:rPr lang="en-CA" sz="3000" dirty="0" err="1"/>
              <a:t>enfants</a:t>
            </a:r>
            <a:r>
              <a:rPr lang="en-CA" sz="3000" dirty="0"/>
              <a:t> qui </a:t>
            </a:r>
            <a:r>
              <a:rPr lang="en-CA" sz="3000" dirty="0" err="1"/>
              <a:t>dévoilent</a:t>
            </a:r>
            <a:r>
              <a:rPr lang="en-CA" sz="3000" dirty="0"/>
              <a:t> une situation </a:t>
            </a:r>
            <a:r>
              <a:rPr lang="en-CA" sz="3000" dirty="0" err="1"/>
              <a:t>d’abus</a:t>
            </a:r>
            <a:r>
              <a:rPr lang="en-CA" sz="3000" dirty="0"/>
              <a:t> </a:t>
            </a:r>
            <a:r>
              <a:rPr lang="en-CA" sz="3000" dirty="0" err="1"/>
              <a:t>ou</a:t>
            </a:r>
            <a:r>
              <a:rPr lang="en-CA" sz="3000" dirty="0"/>
              <a:t> de violence</a:t>
            </a:r>
          </a:p>
          <a:p>
            <a:r>
              <a:rPr lang="en-CA" sz="3000" dirty="0" err="1"/>
              <a:t>Nier</a:t>
            </a:r>
            <a:r>
              <a:rPr lang="en-CA" sz="3000" dirty="0"/>
              <a:t> les </a:t>
            </a:r>
            <a:r>
              <a:rPr lang="en-CA" sz="3000" dirty="0" err="1"/>
              <a:t>craintes</a:t>
            </a:r>
            <a:r>
              <a:rPr lang="en-CA" sz="3000" dirty="0"/>
              <a:t> </a:t>
            </a:r>
            <a:r>
              <a:rPr lang="en-CA" sz="3000" dirty="0" err="1"/>
              <a:t>exprimées</a:t>
            </a:r>
            <a:r>
              <a:rPr lang="en-CA" sz="3000" dirty="0"/>
              <a:t> par les femmes et les </a:t>
            </a:r>
            <a:r>
              <a:rPr lang="en-CA" sz="3000" dirty="0" err="1"/>
              <a:t>enfants</a:t>
            </a:r>
            <a:endParaRPr lang="en-CA" sz="3000" dirty="0"/>
          </a:p>
          <a:p>
            <a:r>
              <a:rPr lang="en-CA" sz="3000" dirty="0"/>
              <a:t>Les </a:t>
            </a:r>
            <a:r>
              <a:rPr lang="en-CA" sz="3000" dirty="0" err="1"/>
              <a:t>réduire</a:t>
            </a:r>
            <a:r>
              <a:rPr lang="en-CA" sz="3000" dirty="0"/>
              <a:t> au silence</a:t>
            </a:r>
            <a:endParaRPr lang="fr-FR" sz="3000" dirty="0"/>
          </a:p>
        </p:txBody>
      </p:sp>
      <p:sp>
        <p:nvSpPr>
          <p:cNvPr id="19" name="Freeform: Shape 21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218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 3">
            <a:extLst>
              <a:ext uri="{FF2B5EF4-FFF2-40B4-BE49-F238E27FC236}">
                <a16:creationId xmlns:a16="http://schemas.microsoft.com/office/drawing/2014/main" id="{0957AF70-FD9D-0544-9294-5B5C4510AC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" b="20882"/>
          <a:stretch/>
        </p:blipFill>
        <p:spPr>
          <a:xfrm>
            <a:off x="6167846" y="10"/>
            <a:ext cx="6024154" cy="685799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62237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2DC5D2-3896-1C44-A5CF-88E88A842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Catch 22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C5255-B6F2-B848-A9B3-7835E6DDE2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FD170F5-6A25-4C45-9113-9D8768539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fr-FR" sz="4000" b="1"/>
              <a:t>Qu’est-ce qu’un « motif raisonnable » ?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7A865C7-82BD-E041-AD09-FBA7A18227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10592864" cy="3327251"/>
          </a:xfrm>
        </p:spPr>
        <p:txBody>
          <a:bodyPr>
            <a:normAutofit/>
          </a:bodyPr>
          <a:lstStyle/>
          <a:p>
            <a:r>
              <a:rPr lang="fr-FR"/>
              <a:t>Même lorsque la violence est identifiée et reconnue, représente-t-elle un « motif raisonnable »</a:t>
            </a:r>
            <a:r>
              <a:rPr lang="en-CA"/>
              <a:t> pour limiter les contacts avec le père</a:t>
            </a:r>
            <a:r>
              <a:rPr lang="fr-FR"/>
              <a:t> ?</a:t>
            </a:r>
          </a:p>
          <a:p>
            <a:r>
              <a:rPr lang="en-CA"/>
              <a:t>Lacunes dans la compréhension</a:t>
            </a:r>
            <a:r>
              <a:rPr lang="fr-FR"/>
              <a:t> de la violence conjugale :</a:t>
            </a:r>
          </a:p>
          <a:p>
            <a:pPr lvl="1"/>
            <a:r>
              <a:rPr lang="en-CA" sz="2800"/>
              <a:t>Limitée à la violence</a:t>
            </a:r>
            <a:r>
              <a:rPr lang="fr-FR" sz="2800"/>
              <a:t> physique</a:t>
            </a:r>
          </a:p>
          <a:p>
            <a:pPr lvl="1"/>
            <a:r>
              <a:rPr lang="en-CA" sz="2800"/>
              <a:t>Non-reconnaissance de la violence</a:t>
            </a:r>
            <a:r>
              <a:rPr lang="fr-FR" sz="2800"/>
              <a:t> post-sépration</a:t>
            </a:r>
          </a:p>
          <a:p>
            <a:pPr lvl="1"/>
            <a:r>
              <a:rPr lang="en-CA" sz="2800"/>
              <a:t>Non-reconnaissance des</a:t>
            </a:r>
            <a:r>
              <a:rPr lang="fr-FR" sz="2800"/>
              <a:t> enfants </a:t>
            </a:r>
            <a:r>
              <a:rPr lang="en-CA" sz="2800"/>
              <a:t>comme de</a:t>
            </a:r>
            <a:r>
              <a:rPr lang="fr-FR" sz="2800"/>
              <a:t>s victimes</a:t>
            </a:r>
            <a:r>
              <a:rPr lang="en-CA" sz="2800"/>
              <a:t> </a:t>
            </a:r>
            <a:r>
              <a:rPr lang="fr-FR" sz="2800"/>
              <a:t>de la violence</a:t>
            </a:r>
            <a:r>
              <a:rPr lang="en-CA" sz="2800"/>
              <a:t> conjugale</a:t>
            </a:r>
            <a:endParaRPr lang="fr-FR" sz="2800"/>
          </a:p>
        </p:txBody>
      </p:sp>
    </p:spTree>
    <p:extLst>
      <p:ext uri="{BB962C8B-B14F-4D97-AF65-F5344CB8AC3E}">
        <p14:creationId xmlns:p14="http://schemas.microsoft.com/office/powerpoint/2010/main" val="1380828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8FF204-30D0-974B-A349-4F15ED86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Recherche sur l’aliénation parentale et la violence conjugale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67FC2C0-C010-1749-A5DF-6B4A0929DC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176" y="1615379"/>
            <a:ext cx="7803647" cy="4487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oneTexte 5">
            <a:extLst>
              <a:ext uri="{FF2B5EF4-FFF2-40B4-BE49-F238E27FC236}">
                <a16:creationId xmlns:a16="http://schemas.microsoft.com/office/drawing/2014/main" id="{64CFEF9A-7432-C44D-A185-40435191B4D2}"/>
              </a:ext>
            </a:extLst>
          </p:cNvPr>
          <p:cNvSpPr txBox="1"/>
          <p:nvPr/>
        </p:nvSpPr>
        <p:spPr>
          <a:xfrm>
            <a:off x="9036711" y="6426567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en-CA" dirty="0"/>
              <a:t>Lapierre &amp; Côté</a:t>
            </a:r>
            <a:r>
              <a:rPr lang="fr-FR" dirty="0"/>
              <a:t>, 201</a:t>
            </a:r>
            <a:r>
              <a:rPr lang="en-CA" dirty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485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8A740BC-A0AA-45E0-B899-2AE9C6FE11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13121" y="-2"/>
            <a:ext cx="6278879" cy="6858002"/>
          </a:xfrm>
          <a:custGeom>
            <a:avLst/>
            <a:gdLst>
              <a:gd name="connsiteX0" fmla="*/ 45572 w 6278879"/>
              <a:gd name="connsiteY0" fmla="*/ 0 h 6858002"/>
              <a:gd name="connsiteX1" fmla="*/ 6278879 w 6278879"/>
              <a:gd name="connsiteY1" fmla="*/ 0 h 6858002"/>
              <a:gd name="connsiteX2" fmla="*/ 6278879 w 6278879"/>
              <a:gd name="connsiteY2" fmla="*/ 6858002 h 6858002"/>
              <a:gd name="connsiteX3" fmla="*/ 3292308 w 6278879"/>
              <a:gd name="connsiteY3" fmla="*/ 6858002 h 6858002"/>
              <a:gd name="connsiteX4" fmla="*/ 3181526 w 6278879"/>
              <a:gd name="connsiteY4" fmla="*/ 6786982 h 6858002"/>
              <a:gd name="connsiteX5" fmla="*/ 0 w 6278879"/>
              <a:gd name="connsiteY5" fmla="*/ 803254 h 6858002"/>
              <a:gd name="connsiteX6" fmla="*/ 37255 w 6278879"/>
              <a:gd name="connsiteY6" fmla="*/ 65447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78879" h="6858002">
                <a:moveTo>
                  <a:pt x="45572" y="0"/>
                </a:moveTo>
                <a:lnTo>
                  <a:pt x="6278879" y="0"/>
                </a:lnTo>
                <a:lnTo>
                  <a:pt x="6278879" y="6858002"/>
                </a:lnTo>
                <a:lnTo>
                  <a:pt x="3292308" y="6858002"/>
                </a:lnTo>
                <a:lnTo>
                  <a:pt x="3181526" y="6786982"/>
                </a:lnTo>
                <a:cubicBezTo>
                  <a:pt x="1262021" y="5490191"/>
                  <a:pt x="0" y="3294103"/>
                  <a:pt x="0" y="803254"/>
                </a:cubicBezTo>
                <a:cubicBezTo>
                  <a:pt x="0" y="554169"/>
                  <a:pt x="12620" y="308032"/>
                  <a:pt x="37255" y="65447"/>
                </a:cubicBez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342F1490-B300-834E-8FE5-32ADFB759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9013052" cy="1623312"/>
          </a:xfrm>
        </p:spPr>
        <p:txBody>
          <a:bodyPr anchor="b">
            <a:normAutofit/>
          </a:bodyPr>
          <a:lstStyle/>
          <a:p>
            <a:r>
              <a:rPr lang="fr-FR" b="1" dirty="0"/>
              <a:t>Aliénation</a:t>
            </a:r>
            <a:r>
              <a:rPr lang="fr-FR" sz="4000" b="1" dirty="0"/>
              <a:t> parentale (AP) – c’est quoi 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874EF51-C858-4BB9-97C3-D177557871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3661" y="2316480"/>
            <a:ext cx="82296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644E0A2-BB34-D943-B523-D8C5B8FC6E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320" y="2644518"/>
            <a:ext cx="9013052" cy="3600159"/>
          </a:xfrm>
        </p:spPr>
        <p:txBody>
          <a:bodyPr>
            <a:noAutofit/>
          </a:bodyPr>
          <a:lstStyle/>
          <a:p>
            <a:r>
              <a:rPr lang="fr-FR" sz="2400" dirty="0"/>
              <a:t>Éloignement d’un parent causé par les comportements de l’autre parent, sans motif raisonnable. Cela se produit généralement dans un contexte de séparation. </a:t>
            </a:r>
          </a:p>
          <a:p>
            <a:endParaRPr lang="fr-FR" sz="2400" dirty="0"/>
          </a:p>
          <a:p>
            <a:r>
              <a:rPr lang="fr-FR" sz="2400" dirty="0"/>
              <a:t>Termes associés :</a:t>
            </a:r>
          </a:p>
          <a:p>
            <a:pPr lvl="1"/>
            <a:r>
              <a:rPr lang="fr-FR" dirty="0"/>
              <a:t>Conflit sévère de séparation</a:t>
            </a:r>
          </a:p>
          <a:p>
            <a:pPr lvl="1"/>
            <a:r>
              <a:rPr lang="fr-FR" dirty="0"/>
              <a:t>Situations hautement conflictuelles</a:t>
            </a:r>
          </a:p>
          <a:p>
            <a:pPr lvl="1"/>
            <a:r>
              <a:rPr lang="fr-FR" dirty="0"/>
              <a:t>Conflits à hauts risques</a:t>
            </a:r>
          </a:p>
          <a:p>
            <a:pPr lvl="1"/>
            <a:r>
              <a:rPr lang="fr-FR" dirty="0"/>
              <a:t>Conflit de loyauté </a:t>
            </a:r>
          </a:p>
        </p:txBody>
      </p:sp>
    </p:spTree>
    <p:extLst>
      <p:ext uri="{BB962C8B-B14F-4D97-AF65-F5344CB8AC3E}">
        <p14:creationId xmlns:p14="http://schemas.microsoft.com/office/powerpoint/2010/main" val="36438882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78FF204-30D0-974B-A349-4F15ED86E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Recherche sur l’aliénation parentale et la violence conjugale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AF4B20-DC4F-6A44-8B86-6C47E10E4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649" y="1510869"/>
            <a:ext cx="9134701" cy="4588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5">
            <a:extLst>
              <a:ext uri="{FF2B5EF4-FFF2-40B4-BE49-F238E27FC236}">
                <a16:creationId xmlns:a16="http://schemas.microsoft.com/office/drawing/2014/main" id="{04AB20FF-18AF-D046-846A-116D252363DD}"/>
              </a:ext>
            </a:extLst>
          </p:cNvPr>
          <p:cNvSpPr txBox="1"/>
          <p:nvPr/>
        </p:nvSpPr>
        <p:spPr>
          <a:xfrm>
            <a:off x="9036711" y="6426567"/>
            <a:ext cx="3041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 : </a:t>
            </a:r>
            <a:r>
              <a:rPr lang="en-CA" dirty="0"/>
              <a:t>Lapierre &amp; Côté</a:t>
            </a:r>
            <a:r>
              <a:rPr lang="fr-FR" dirty="0"/>
              <a:t>, 201</a:t>
            </a:r>
            <a:r>
              <a:rPr lang="en-CA" dirty="0"/>
              <a:t>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715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8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Content Placeholder 4">
            <a:extLst>
              <a:ext uri="{FF2B5EF4-FFF2-40B4-BE49-F238E27FC236}">
                <a16:creationId xmlns:a16="http://schemas.microsoft.com/office/drawing/2014/main" id="{B1B6C7F0-F0E3-416A-BD6B-3CC95EA33E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43977365"/>
              </p:ext>
            </p:extLst>
          </p:nvPr>
        </p:nvGraphicFramePr>
        <p:xfrm>
          <a:off x="838200" y="2500291"/>
          <a:ext cx="10515600" cy="367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Titre 1">
            <a:extLst>
              <a:ext uri="{FF2B5EF4-FFF2-40B4-BE49-F238E27FC236}">
                <a16:creationId xmlns:a16="http://schemas.microsoft.com/office/drawing/2014/main" id="{1802F61B-2129-6641-BA0E-150CD5642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b="1" dirty="0" err="1">
                <a:solidFill>
                  <a:schemeClr val="bg1"/>
                </a:solidFill>
              </a:rPr>
              <a:t>Conséquences</a:t>
            </a:r>
            <a:endParaRPr lang="fr-FR" b="1" dirty="0">
              <a:solidFill>
                <a:schemeClr val="bg1"/>
              </a:solidFill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B9680CD3-640A-CA44-8F6F-897A85E55FB7}"/>
              </a:ext>
            </a:extLst>
          </p:cNvPr>
          <p:cNvSpPr txBox="1">
            <a:spLocks/>
          </p:cNvSpPr>
          <p:nvPr/>
        </p:nvSpPr>
        <p:spPr>
          <a:xfrm>
            <a:off x="990600" y="5175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b="1" dirty="0"/>
              <a:t>Que faire ?</a:t>
            </a:r>
          </a:p>
        </p:txBody>
      </p:sp>
    </p:spTree>
    <p:extLst>
      <p:ext uri="{BB962C8B-B14F-4D97-AF65-F5344CB8AC3E}">
        <p14:creationId xmlns:p14="http://schemas.microsoft.com/office/powerpoint/2010/main" val="33925238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944CCE-B5B9-6249-89D4-128A0210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Conclusion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42428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040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7">
            <a:extLst>
              <a:ext uri="{FF2B5EF4-FFF2-40B4-BE49-F238E27FC236}">
                <a16:creationId xmlns:a16="http://schemas.microsoft.com/office/drawing/2014/main" id="{EA67B5B4-3A24-436E-B663-1B2EBFF8A0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987FDF89-C993-41F4-A1B8-DBAFF16008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786754" cy="6858000"/>
          </a:xfrm>
          <a:custGeom>
            <a:avLst/>
            <a:gdLst>
              <a:gd name="connsiteX0" fmla="*/ 0 w 11786754"/>
              <a:gd name="connsiteY0" fmla="*/ 0 h 6858000"/>
              <a:gd name="connsiteX1" fmla="*/ 8610600 w 11786754"/>
              <a:gd name="connsiteY1" fmla="*/ 0 h 6858000"/>
              <a:gd name="connsiteX2" fmla="*/ 11786754 w 11786754"/>
              <a:gd name="connsiteY2" fmla="*/ 6858000 h 6858000"/>
              <a:gd name="connsiteX3" fmla="*/ 0 w 11786754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786754" h="6858000">
                <a:moveTo>
                  <a:pt x="0" y="0"/>
                </a:moveTo>
                <a:lnTo>
                  <a:pt x="8610600" y="0"/>
                </a:lnTo>
                <a:lnTo>
                  <a:pt x="11786754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4E585EA-75FD-4025-8270-F66A58A15C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581400" cy="6858000"/>
          </a:xfrm>
          <a:custGeom>
            <a:avLst/>
            <a:gdLst>
              <a:gd name="connsiteX0" fmla="*/ 0 w 3581400"/>
              <a:gd name="connsiteY0" fmla="*/ 0 h 6858000"/>
              <a:gd name="connsiteX1" fmla="*/ 405246 w 3581400"/>
              <a:gd name="connsiteY1" fmla="*/ 0 h 6858000"/>
              <a:gd name="connsiteX2" fmla="*/ 3581400 w 3581400"/>
              <a:gd name="connsiteY2" fmla="*/ 6858000 h 6858000"/>
              <a:gd name="connsiteX3" fmla="*/ 0 w 35814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81400" h="6858000">
                <a:moveTo>
                  <a:pt x="0" y="0"/>
                </a:moveTo>
                <a:lnTo>
                  <a:pt x="405246" y="0"/>
                </a:lnTo>
                <a:lnTo>
                  <a:pt x="3581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2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91F0FBE-7DAA-CE4D-848E-B5E9AE65B2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117" y="1260601"/>
            <a:ext cx="10515598" cy="4154361"/>
          </a:xfrm>
        </p:spPr>
        <p:txBody>
          <a:bodyPr>
            <a:noAutofit/>
          </a:bodyPr>
          <a:lstStyle/>
          <a:p>
            <a:r>
              <a:rPr lang="fr-FR" dirty="0">
                <a:solidFill>
                  <a:srgbClr val="FFFFFF"/>
                </a:solidFill>
              </a:rPr>
              <a:t>Écouter et croire les femmes et les enfants</a:t>
            </a:r>
            <a:r>
              <a:rPr lang="en-CA" dirty="0">
                <a:solidFill>
                  <a:srgbClr val="FFFFFF"/>
                </a:solidFill>
              </a:rPr>
              <a:t> qui </a:t>
            </a:r>
            <a:r>
              <a:rPr lang="en-CA" dirty="0" err="1">
                <a:solidFill>
                  <a:srgbClr val="FFFFFF"/>
                </a:solidFill>
              </a:rPr>
              <a:t>dévoilent</a:t>
            </a:r>
            <a:r>
              <a:rPr lang="en-CA" dirty="0">
                <a:solidFill>
                  <a:srgbClr val="FFFFFF"/>
                </a:solidFill>
              </a:rPr>
              <a:t> une situation </a:t>
            </a:r>
            <a:r>
              <a:rPr lang="en-CA" dirty="0" err="1">
                <a:solidFill>
                  <a:srgbClr val="FFFFFF"/>
                </a:solidFill>
              </a:rPr>
              <a:t>d’abus</a:t>
            </a:r>
            <a:r>
              <a:rPr lang="en-CA" dirty="0">
                <a:solidFill>
                  <a:srgbClr val="FFFFFF"/>
                </a:solidFill>
              </a:rPr>
              <a:t> </a:t>
            </a:r>
            <a:r>
              <a:rPr lang="en-CA" dirty="0" err="1">
                <a:solidFill>
                  <a:srgbClr val="FFFFFF"/>
                </a:solidFill>
              </a:rPr>
              <a:t>ou</a:t>
            </a:r>
            <a:r>
              <a:rPr lang="en-CA" dirty="0">
                <a:solidFill>
                  <a:srgbClr val="FFFFFF"/>
                </a:solidFill>
              </a:rPr>
              <a:t> de violence </a:t>
            </a:r>
            <a:endParaRPr lang="fr-FR" dirty="0">
              <a:solidFill>
                <a:srgbClr val="FFFFFF"/>
              </a:solidFill>
            </a:endParaRPr>
          </a:p>
          <a:p>
            <a:r>
              <a:rPr lang="fr-FR" dirty="0">
                <a:solidFill>
                  <a:srgbClr val="FFFFFF"/>
                </a:solidFill>
              </a:rPr>
              <a:t>Ne pas </a:t>
            </a:r>
            <a:r>
              <a:rPr lang="en-CA" dirty="0" err="1">
                <a:solidFill>
                  <a:srgbClr val="FFFFFF"/>
                </a:solidFill>
              </a:rPr>
              <a:t>utiliser</a:t>
            </a:r>
            <a:r>
              <a:rPr lang="en-CA" dirty="0">
                <a:solidFill>
                  <a:srgbClr val="FFFFFF"/>
                </a:solidFill>
              </a:rPr>
              <a:t> le concept </a:t>
            </a:r>
            <a:r>
              <a:rPr lang="en-CA" dirty="0" err="1">
                <a:solidFill>
                  <a:srgbClr val="FFFFFF"/>
                </a:solidFill>
              </a:rPr>
              <a:t>d’aliénation</a:t>
            </a:r>
            <a:r>
              <a:rPr lang="en-CA" dirty="0">
                <a:solidFill>
                  <a:srgbClr val="FFFFFF"/>
                </a:solidFill>
              </a:rPr>
              <a:t> </a:t>
            </a:r>
            <a:r>
              <a:rPr lang="en-CA" dirty="0" err="1">
                <a:solidFill>
                  <a:srgbClr val="FFFFFF"/>
                </a:solidFill>
              </a:rPr>
              <a:t>parentale</a:t>
            </a:r>
            <a:r>
              <a:rPr lang="fr-FR" dirty="0">
                <a:solidFill>
                  <a:srgbClr val="FFFFFF"/>
                </a:solidFill>
              </a:rPr>
              <a:t> ou l’utiliser de manière prudente</a:t>
            </a:r>
            <a:endParaRPr lang="en-CA" dirty="0">
              <a:solidFill>
                <a:srgbClr val="FFFFFF"/>
              </a:solidFill>
            </a:endParaRPr>
          </a:p>
          <a:p>
            <a:pPr lvl="1"/>
            <a:r>
              <a:rPr lang="en-CA" sz="2800" dirty="0">
                <a:solidFill>
                  <a:srgbClr val="FFFFFF"/>
                </a:solidFill>
              </a:rPr>
              <a:t>Se </a:t>
            </a:r>
            <a:r>
              <a:rPr lang="en-CA" sz="2800" dirty="0" err="1">
                <a:solidFill>
                  <a:srgbClr val="FFFFFF"/>
                </a:solidFill>
              </a:rPr>
              <a:t>concentrer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2800" dirty="0" err="1">
                <a:solidFill>
                  <a:srgbClr val="FFFFFF"/>
                </a:solidFill>
              </a:rPr>
              <a:t>sur</a:t>
            </a:r>
            <a:r>
              <a:rPr lang="en-CA" sz="2800" dirty="0">
                <a:solidFill>
                  <a:srgbClr val="FFFFFF"/>
                </a:solidFill>
              </a:rPr>
              <a:t> les </a:t>
            </a:r>
            <a:r>
              <a:rPr lang="en-CA" sz="2800" dirty="0" err="1">
                <a:solidFill>
                  <a:srgbClr val="FFFFFF"/>
                </a:solidFill>
              </a:rPr>
              <a:t>comportements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2800" dirty="0" err="1">
                <a:solidFill>
                  <a:srgbClr val="FFFFFF"/>
                </a:solidFill>
              </a:rPr>
              <a:t>répétés</a:t>
            </a:r>
            <a:r>
              <a:rPr lang="en-CA" sz="2800" dirty="0">
                <a:solidFill>
                  <a:srgbClr val="FFFFFF"/>
                </a:solidFill>
              </a:rPr>
              <a:t> et </a:t>
            </a:r>
            <a:r>
              <a:rPr lang="en-CA" sz="2800" dirty="0" err="1">
                <a:solidFill>
                  <a:srgbClr val="FFFFFF"/>
                </a:solidFill>
              </a:rPr>
              <a:t>malicieux</a:t>
            </a:r>
            <a:endParaRPr lang="en-CA" sz="2800" dirty="0">
              <a:solidFill>
                <a:srgbClr val="FFFFFF"/>
              </a:solidFill>
            </a:endParaRPr>
          </a:p>
          <a:p>
            <a:pPr lvl="1"/>
            <a:r>
              <a:rPr lang="en-CA" sz="2800" dirty="0">
                <a:solidFill>
                  <a:srgbClr val="FFFFFF"/>
                </a:solidFill>
              </a:rPr>
              <a:t>Ne </a:t>
            </a:r>
            <a:r>
              <a:rPr lang="en-CA" sz="2800" dirty="0" err="1">
                <a:solidFill>
                  <a:srgbClr val="FFFFFF"/>
                </a:solidFill>
              </a:rPr>
              <a:t>jamais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2800" dirty="0" err="1">
                <a:solidFill>
                  <a:srgbClr val="FFFFFF"/>
                </a:solidFill>
              </a:rPr>
              <a:t>l’utiliser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2800" dirty="0" err="1">
                <a:solidFill>
                  <a:srgbClr val="FFFFFF"/>
                </a:solidFill>
              </a:rPr>
              <a:t>lors</a:t>
            </a:r>
            <a:r>
              <a:rPr lang="en-CA" sz="2800" dirty="0">
                <a:solidFill>
                  <a:srgbClr val="FFFFFF"/>
                </a:solidFill>
              </a:rPr>
              <a:t> de situations de violence et </a:t>
            </a:r>
            <a:r>
              <a:rPr lang="en-CA" sz="2800" dirty="0" err="1">
                <a:solidFill>
                  <a:srgbClr val="FFFFFF"/>
                </a:solidFill>
              </a:rPr>
              <a:t>reconnaître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2800" dirty="0" err="1">
                <a:solidFill>
                  <a:srgbClr val="FFFFFF"/>
                </a:solidFill>
              </a:rPr>
              <a:t>que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2800" dirty="0" err="1">
                <a:solidFill>
                  <a:srgbClr val="FFFFFF"/>
                </a:solidFill>
              </a:rPr>
              <a:t>ces</a:t>
            </a:r>
            <a:r>
              <a:rPr lang="en-CA" sz="2800" dirty="0">
                <a:solidFill>
                  <a:srgbClr val="FFFFFF"/>
                </a:solidFill>
              </a:rPr>
              <a:t> situations </a:t>
            </a:r>
            <a:r>
              <a:rPr lang="en-CA" sz="2800" dirty="0" err="1">
                <a:solidFill>
                  <a:srgbClr val="FFFFFF"/>
                </a:solidFill>
              </a:rPr>
              <a:t>peuvent</a:t>
            </a:r>
            <a:r>
              <a:rPr lang="en-CA" sz="2800" dirty="0">
                <a:solidFill>
                  <a:srgbClr val="FFFFFF"/>
                </a:solidFill>
              </a:rPr>
              <a:t> </a:t>
            </a:r>
            <a:r>
              <a:rPr lang="en-CA" sz="2800" dirty="0" err="1">
                <a:solidFill>
                  <a:srgbClr val="FFFFFF"/>
                </a:solidFill>
              </a:rPr>
              <a:t>constituer</a:t>
            </a:r>
            <a:r>
              <a:rPr lang="en-CA" sz="2800" dirty="0">
                <a:solidFill>
                  <a:srgbClr val="FFFFFF"/>
                </a:solidFill>
              </a:rPr>
              <a:t> un “motif </a:t>
            </a:r>
            <a:r>
              <a:rPr lang="en-CA" sz="2800" dirty="0" err="1">
                <a:solidFill>
                  <a:srgbClr val="FFFFFF"/>
                </a:solidFill>
              </a:rPr>
              <a:t>raisonnable</a:t>
            </a:r>
            <a:r>
              <a:rPr lang="en-CA" sz="2800" dirty="0">
                <a:solidFill>
                  <a:srgbClr val="FFFFFF"/>
                </a:solidFill>
              </a:rPr>
              <a:t>”</a:t>
            </a:r>
            <a:endParaRPr lang="fr-FR" sz="2800" dirty="0">
              <a:solidFill>
                <a:srgbClr val="FFFFFF"/>
              </a:solidFill>
            </a:endParaRPr>
          </a:p>
          <a:p>
            <a:r>
              <a:rPr lang="en-CA" dirty="0">
                <a:solidFill>
                  <a:srgbClr val="FFFFFF"/>
                </a:solidFill>
              </a:rPr>
              <a:t>Être </a:t>
            </a:r>
            <a:r>
              <a:rPr lang="en-CA" dirty="0" err="1">
                <a:solidFill>
                  <a:srgbClr val="FFFFFF"/>
                </a:solidFill>
              </a:rPr>
              <a:t>conscient</a:t>
            </a:r>
            <a:r>
              <a:rPr lang="en-CA" dirty="0">
                <a:solidFill>
                  <a:srgbClr val="FFFFFF"/>
                </a:solidFill>
              </a:rPr>
              <a:t> des </a:t>
            </a:r>
            <a:r>
              <a:rPr lang="en-CA" dirty="0" err="1">
                <a:solidFill>
                  <a:srgbClr val="FFFFFF"/>
                </a:solidFill>
              </a:rPr>
              <a:t>biais</a:t>
            </a:r>
            <a:r>
              <a:rPr lang="en-CA" dirty="0">
                <a:solidFill>
                  <a:srgbClr val="FFFFFF"/>
                </a:solidFill>
              </a:rPr>
              <a:t> et des doubles standards pour les </a:t>
            </a:r>
            <a:r>
              <a:rPr lang="en-CA" dirty="0" err="1">
                <a:solidFill>
                  <a:srgbClr val="FFFFFF"/>
                </a:solidFill>
              </a:rPr>
              <a:t>mères</a:t>
            </a:r>
            <a:r>
              <a:rPr lang="en-CA" dirty="0">
                <a:solidFill>
                  <a:srgbClr val="FFFFFF"/>
                </a:solidFill>
              </a:rPr>
              <a:t> et les </a:t>
            </a:r>
            <a:r>
              <a:rPr lang="en-CA" dirty="0" err="1">
                <a:solidFill>
                  <a:srgbClr val="FFFFFF"/>
                </a:solidFill>
              </a:rPr>
              <a:t>pères</a:t>
            </a:r>
            <a:endParaRPr lang="en-CA" dirty="0">
              <a:solidFill>
                <a:srgbClr val="FFFFFF"/>
              </a:solidFill>
            </a:endParaRPr>
          </a:p>
          <a:p>
            <a:r>
              <a:rPr lang="en-CA" dirty="0" err="1">
                <a:solidFill>
                  <a:srgbClr val="FFFFFF"/>
                </a:solidFill>
              </a:rPr>
              <a:t>Reconnaître</a:t>
            </a:r>
            <a:r>
              <a:rPr lang="en-CA" dirty="0">
                <a:solidFill>
                  <a:srgbClr val="FFFFFF"/>
                </a:solidFill>
              </a:rPr>
              <a:t> et respecter les droits des </a:t>
            </a:r>
            <a:r>
              <a:rPr lang="en-CA" dirty="0" err="1">
                <a:solidFill>
                  <a:srgbClr val="FFFFFF"/>
                </a:solidFill>
              </a:rPr>
              <a:t>enfants</a:t>
            </a:r>
            <a:r>
              <a:rPr lang="fr-FR" dirty="0">
                <a:solidFill>
                  <a:srgbClr val="FFFFFF"/>
                </a:solidFill>
              </a:rPr>
              <a:t> lorsqu’il est question de garde et d’accès</a:t>
            </a:r>
          </a:p>
          <a:p>
            <a:endParaRPr lang="fr-F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107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6944CCE-B5B9-6249-89D4-128A021080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Un concept de plus en plus populaire en droit de la famille et en protection de la jeunesse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80282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8">
            <a:extLst>
              <a:ext uri="{FF2B5EF4-FFF2-40B4-BE49-F238E27FC236}">
                <a16:creationId xmlns:a16="http://schemas.microsoft.com/office/drawing/2014/main" id="{EE513EEE-70E4-4BAF-BCEB-B497094AF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5A73109B-C4ED-AE46-BA9B-19F3D67F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7511"/>
            <a:ext cx="10515600" cy="720792"/>
          </a:xfrm>
        </p:spPr>
        <p:txBody>
          <a:bodyPr>
            <a:normAutofit/>
          </a:bodyPr>
          <a:lstStyle/>
          <a:p>
            <a:pPr algn="ctr"/>
            <a:r>
              <a:rPr lang="fr-FR" sz="3200" b="1">
                <a:solidFill>
                  <a:schemeClr val="bg1"/>
                </a:solidFill>
              </a:rPr>
              <a:t>Normalisation de l’aliénation parentale en droit de la famille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221E21B-F7B5-434A-BCDA-B30B678C6665}"/>
              </a:ext>
            </a:extLst>
          </p:cNvPr>
          <p:cNvSpPr txBox="1"/>
          <p:nvPr/>
        </p:nvSpPr>
        <p:spPr>
          <a:xfrm>
            <a:off x="1645922" y="1536686"/>
            <a:ext cx="8698360" cy="442398"/>
          </a:xfrm>
          <a:prstGeom prst="rect">
            <a:avLst/>
          </a:prstGeom>
          <a:noFill/>
        </p:spPr>
        <p:txBody>
          <a:bodyPr wrap="square" rtlCol="0" anchor="t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fr-FR" sz="2000">
                <a:solidFill>
                  <a:schemeClr val="tx1">
                    <a:lumMod val="85000"/>
                    <a:lumOff val="15000"/>
                  </a:schemeClr>
                </a:solidFill>
              </a:rPr>
              <a:t>Source : Zacour, 2017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542DCD4-C323-1744-A5E8-31284FA5EE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384" y="2389234"/>
            <a:ext cx="9569231" cy="3254004"/>
          </a:xfrm>
        </p:spPr>
        <p:txBody>
          <a:bodyPr>
            <a:noAutofit/>
          </a:bodyPr>
          <a:lstStyle/>
          <a:p>
            <a:r>
              <a:rPr lang="fr-FR" dirty="0"/>
              <a:t>Nombre (grandissant) de cas d’aliénation parentale</a:t>
            </a:r>
          </a:p>
          <a:p>
            <a:r>
              <a:rPr lang="fr-FR" dirty="0"/>
              <a:t>Cour d’appel du Québec s’est penchée sur des cas d’aliénation parentale</a:t>
            </a:r>
          </a:p>
          <a:p>
            <a:r>
              <a:rPr lang="en-CA" dirty="0" err="1"/>
              <a:t>Présentée</a:t>
            </a:r>
            <a:r>
              <a:rPr lang="en-CA" dirty="0"/>
              <a:t> </a:t>
            </a:r>
            <a:r>
              <a:rPr lang="en-CA" dirty="0" err="1"/>
              <a:t>comme</a:t>
            </a:r>
            <a:r>
              <a:rPr lang="en-CA" dirty="0"/>
              <a:t> une </a:t>
            </a:r>
            <a:r>
              <a:rPr lang="en-CA" dirty="0" err="1"/>
              <a:t>théorie</a:t>
            </a:r>
            <a:r>
              <a:rPr lang="en-CA" dirty="0"/>
              <a:t> </a:t>
            </a:r>
            <a:r>
              <a:rPr lang="en-CA" dirty="0" err="1"/>
              <a:t>ou</a:t>
            </a:r>
            <a:r>
              <a:rPr lang="en-CA" dirty="0"/>
              <a:t> un concept qui </a:t>
            </a:r>
            <a:r>
              <a:rPr lang="en-CA" dirty="0" err="1"/>
              <a:t>n’est</a:t>
            </a:r>
            <a:r>
              <a:rPr lang="en-CA" dirty="0"/>
              <a:t> pas</a:t>
            </a:r>
            <a:r>
              <a:rPr lang="fr-FR" dirty="0"/>
              <a:t> contesté</a:t>
            </a:r>
          </a:p>
          <a:p>
            <a:r>
              <a:rPr lang="en-CA" dirty="0" err="1"/>
              <a:t>Mentionnée</a:t>
            </a:r>
            <a:r>
              <a:rPr lang="en-CA" dirty="0"/>
              <a:t> par les </a:t>
            </a:r>
            <a:r>
              <a:rPr lang="en-CA" dirty="0" err="1"/>
              <a:t>juges</a:t>
            </a:r>
            <a:r>
              <a:rPr lang="fr-FR" dirty="0"/>
              <a:t>, même </a:t>
            </a:r>
            <a:r>
              <a:rPr lang="en-CA" dirty="0"/>
              <a:t>en l’absence d’</a:t>
            </a:r>
            <a:r>
              <a:rPr lang="fr-FR" dirty="0"/>
              <a:t>allégation par les partis</a:t>
            </a:r>
          </a:p>
          <a:p>
            <a:r>
              <a:rPr lang="fr-FR" dirty="0"/>
              <a:t>Identifié</a:t>
            </a:r>
            <a:r>
              <a:rPr lang="en-CA" dirty="0"/>
              <a:t>e</a:t>
            </a:r>
            <a:r>
              <a:rPr lang="fr-FR" dirty="0"/>
              <a:t> comme un des critères pour évaluer si la garde partagée est envisageable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6610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ce réservé du contenu 2">
            <a:extLst>
              <a:ext uri="{FF2B5EF4-FFF2-40B4-BE49-F238E27FC236}">
                <a16:creationId xmlns:a16="http://schemas.microsoft.com/office/drawing/2014/main" id="{1E36A7C6-D1A6-4216-8BF2-FC54EF948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7237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3078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0655F9-E9A0-BC4A-B4A4-C3F4623A9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9104" r="-3" b="-3"/>
          <a:stretch/>
        </p:blipFill>
        <p:spPr>
          <a:xfrm>
            <a:off x="5622233" y="10"/>
            <a:ext cx="6569769" cy="3750724"/>
          </a:xfrm>
          <a:custGeom>
            <a:avLst/>
            <a:gdLst>
              <a:gd name="connsiteX0" fmla="*/ 1738471 w 6569769"/>
              <a:gd name="connsiteY0" fmla="*/ 0 h 3750734"/>
              <a:gd name="connsiteX1" fmla="*/ 6569769 w 6569769"/>
              <a:gd name="connsiteY1" fmla="*/ 0 h 3750734"/>
              <a:gd name="connsiteX2" fmla="*/ 6569769 w 6569769"/>
              <a:gd name="connsiteY2" fmla="*/ 3750734 h 3750734"/>
              <a:gd name="connsiteX3" fmla="*/ 0 w 6569769"/>
              <a:gd name="connsiteY3" fmla="*/ 3750734 h 3750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DFF15C4-6DB3-554A-AA37-6E8E1C41A9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7418"/>
          <a:stretch/>
        </p:blipFill>
        <p:spPr>
          <a:xfrm>
            <a:off x="4182011" y="3887894"/>
            <a:ext cx="8009991" cy="2970106"/>
          </a:xfrm>
          <a:custGeom>
            <a:avLst/>
            <a:gdLst>
              <a:gd name="connsiteX0" fmla="*/ 1376648 w 8009991"/>
              <a:gd name="connsiteY0" fmla="*/ 0 h 2970106"/>
              <a:gd name="connsiteX1" fmla="*/ 8009991 w 8009991"/>
              <a:gd name="connsiteY1" fmla="*/ 0 h 2970106"/>
              <a:gd name="connsiteX2" fmla="*/ 8009991 w 8009991"/>
              <a:gd name="connsiteY2" fmla="*/ 2970106 h 2970106"/>
              <a:gd name="connsiteX3" fmla="*/ 0 w 8009991"/>
              <a:gd name="connsiteY3" fmla="*/ 2970106 h 2970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22A2AC-98F2-1043-896E-034DA63EE45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31" r="18628"/>
          <a:stretch/>
        </p:blipFill>
        <p:spPr>
          <a:xfrm>
            <a:off x="20" y="10"/>
            <a:ext cx="7503091" cy="6857990"/>
          </a:xfrm>
          <a:custGeom>
            <a:avLst/>
            <a:gdLst>
              <a:gd name="connsiteX0" fmla="*/ 0 w 7503111"/>
              <a:gd name="connsiteY0" fmla="*/ 0 h 6858000"/>
              <a:gd name="connsiteX1" fmla="*/ 677334 w 7503111"/>
              <a:gd name="connsiteY1" fmla="*/ 0 h 6858000"/>
              <a:gd name="connsiteX2" fmla="*/ 1168036 w 7503111"/>
              <a:gd name="connsiteY2" fmla="*/ 0 h 6858000"/>
              <a:gd name="connsiteX3" fmla="*/ 1205499 w 7503111"/>
              <a:gd name="connsiteY3" fmla="*/ 0 h 6858000"/>
              <a:gd name="connsiteX4" fmla="*/ 1647632 w 7503111"/>
              <a:gd name="connsiteY4" fmla="*/ 0 h 6858000"/>
              <a:gd name="connsiteX5" fmla="*/ 7215401 w 7503111"/>
              <a:gd name="connsiteY5" fmla="*/ 0 h 6858000"/>
              <a:gd name="connsiteX6" fmla="*/ 4041567 w 7503111"/>
              <a:gd name="connsiteY6" fmla="*/ 6852993 h 6858000"/>
              <a:gd name="connsiteX7" fmla="*/ 7503111 w 7503111"/>
              <a:gd name="connsiteY7" fmla="*/ 6852993 h 6858000"/>
              <a:gd name="connsiteX8" fmla="*/ 7503111 w 7503111"/>
              <a:gd name="connsiteY8" fmla="*/ 6852994 h 6858000"/>
              <a:gd name="connsiteX9" fmla="*/ 1647632 w 7503111"/>
              <a:gd name="connsiteY9" fmla="*/ 6852994 h 6858000"/>
              <a:gd name="connsiteX10" fmla="*/ 1647632 w 7503111"/>
              <a:gd name="connsiteY10" fmla="*/ 6858000 h 6858000"/>
              <a:gd name="connsiteX11" fmla="*/ 0 w 750311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503111" h="6858000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4041567" y="6852993"/>
                </a:lnTo>
                <a:lnTo>
                  <a:pt x="7503111" y="6852993"/>
                </a:lnTo>
                <a:lnTo>
                  <a:pt x="7503111" y="6852994"/>
                </a:lnTo>
                <a:lnTo>
                  <a:pt x="1647632" y="6852994"/>
                </a:lnTo>
                <a:lnTo>
                  <a:pt x="1647632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49467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57944350-43EC-5349-8D7C-EAABB131E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8856" y="379217"/>
            <a:ext cx="5614875" cy="1454051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rgbClr val="000000"/>
                </a:solidFill>
              </a:rPr>
              <a:t>LPJ - Mauvais traitement psychologique</a:t>
            </a:r>
          </a:p>
        </p:txBody>
      </p:sp>
      <p:sp>
        <p:nvSpPr>
          <p:cNvPr id="14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" name="Graphic 6" descr="Document">
            <a:extLst>
              <a:ext uri="{FF2B5EF4-FFF2-40B4-BE49-F238E27FC236}">
                <a16:creationId xmlns:a16="http://schemas.microsoft.com/office/drawing/2014/main" id="{C1E4F651-6F44-41BB-858D-FDBD01199B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50254" y="1629089"/>
            <a:ext cx="3620021" cy="362002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260101-605E-5146-BA05-AB44A3F74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476" y="1942186"/>
            <a:ext cx="6101426" cy="4570131"/>
          </a:xfrm>
        </p:spPr>
        <p:txBody>
          <a:bodyPr anchor="ctr">
            <a:noAutofit/>
          </a:bodyPr>
          <a:lstStyle/>
          <a:p>
            <a:pPr marL="0" indent="0" hangingPunct="0">
              <a:spcBef>
                <a:spcPts val="115"/>
              </a:spcBef>
              <a:buNone/>
            </a:pP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« …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lorsque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l’enfant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subit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, de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façon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grave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ou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continue, des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comportements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de nature à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lui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causer un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préjudice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de la part de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ses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parents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ou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d’une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autre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personne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et que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ses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parents ne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prennent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pas les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moyens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nécessaires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pour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mettre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fin à la situation.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Ces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comportements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se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traduisent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notamment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par de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l’indifférence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, du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dénigrement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, du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rejet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affectif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, du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contrôle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excessif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, de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l’isolement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, des menaces, de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l’exploitation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, entre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autres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si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l’enfant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est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forcé à faire un travail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disproportionne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́ par rapport à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ses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capacités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,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ou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par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l’exposition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à la violence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conjugale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ou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familiale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. » (</a:t>
            </a:r>
            <a:r>
              <a:rPr lang="en-CA" sz="2400" dirty="0" err="1">
                <a:solidFill>
                  <a:srgbClr val="000000"/>
                </a:solidFill>
                <a:latin typeface="Corbel" panose="020B0503020204020204" pitchFamily="34" charset="0"/>
              </a:rPr>
              <a:t>Gouvernement</a:t>
            </a:r>
            <a:r>
              <a:rPr lang="en-CA" sz="2400" dirty="0">
                <a:solidFill>
                  <a:srgbClr val="000000"/>
                </a:solidFill>
                <a:latin typeface="Corbel" panose="020B0503020204020204" pitchFamily="34" charset="0"/>
              </a:rPr>
              <a:t> du Québec) </a:t>
            </a:r>
            <a:endParaRPr lang="en-US" sz="2400" dirty="0">
              <a:solidFill>
                <a:srgbClr val="0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38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88000"/>
                <a:hueMod val="106000"/>
                <a:satMod val="140000"/>
                <a:lumMod val="54000"/>
              </a:schemeClr>
              <a:schemeClr val="bg2">
                <a:tint val="98000"/>
                <a:hueMod val="90000"/>
                <a:satMod val="150000"/>
                <a:lumMod val="16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58CD5E-EB5C-B949-84D9-C02CDEFEB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97" y="618518"/>
            <a:ext cx="6050713" cy="1478570"/>
          </a:xfrm>
        </p:spPr>
        <p:txBody>
          <a:bodyPr>
            <a:normAutofit/>
          </a:bodyPr>
          <a:lstStyle/>
          <a:p>
            <a:r>
              <a:rPr lang="fr-FR" b="1" dirty="0"/>
              <a:t>Bilan des DPJ (2016)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9393A51-7868-7F48-AC0F-C66487278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8958" y="2249487"/>
            <a:ext cx="6078453" cy="4407791"/>
          </a:xfrm>
        </p:spPr>
        <p:txBody>
          <a:bodyPr>
            <a:normAutofit/>
          </a:bodyPr>
          <a:lstStyle/>
          <a:p>
            <a:pPr marL="45720" indent="0" hangingPunct="0">
              <a:lnSpc>
                <a:spcPct val="110000"/>
              </a:lnSpc>
              <a:buNone/>
            </a:pPr>
            <a:r>
              <a:rPr lang="en-CA" sz="2200" dirty="0">
                <a:latin typeface="Corbel" panose="020B0503020204020204" pitchFamily="34" charset="0"/>
              </a:rPr>
              <a:t>« </a:t>
            </a:r>
            <a:r>
              <a:rPr lang="en-CA" sz="2200" dirty="0" err="1">
                <a:latin typeface="Corbel" panose="020B0503020204020204" pitchFamily="34" charset="0"/>
              </a:rPr>
              <a:t>L’exposition</a:t>
            </a:r>
            <a:r>
              <a:rPr lang="en-CA" sz="2200" dirty="0">
                <a:latin typeface="Corbel" panose="020B0503020204020204" pitchFamily="34" charset="0"/>
              </a:rPr>
              <a:t> à un </a:t>
            </a:r>
            <a:r>
              <a:rPr lang="en-CA" sz="2200" dirty="0" err="1">
                <a:latin typeface="Corbel" panose="020B0503020204020204" pitchFamily="34" charset="0"/>
              </a:rPr>
              <a:t>conflit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sévère</a:t>
            </a:r>
            <a:r>
              <a:rPr lang="en-CA" sz="2200" dirty="0">
                <a:latin typeface="Corbel" panose="020B0503020204020204" pitchFamily="34" charset="0"/>
              </a:rPr>
              <a:t> de </a:t>
            </a:r>
            <a:r>
              <a:rPr lang="en-CA" sz="2200" dirty="0" err="1">
                <a:latin typeface="Corbel" panose="020B0503020204020204" pitchFamily="34" charset="0"/>
              </a:rPr>
              <a:t>séparation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est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dirty="0" err="1">
                <a:latin typeface="Corbel" panose="020B0503020204020204" pitchFamily="34" charset="0"/>
              </a:rPr>
              <a:t>considérée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comme</a:t>
            </a:r>
            <a:r>
              <a:rPr lang="en-CA" sz="2200" dirty="0">
                <a:latin typeface="Corbel" panose="020B0503020204020204" pitchFamily="34" charset="0"/>
              </a:rPr>
              <a:t> un </a:t>
            </a:r>
            <a:r>
              <a:rPr lang="en-CA" sz="2200" dirty="0" err="1">
                <a:latin typeface="Corbel" panose="020B0503020204020204" pitchFamily="34" charset="0"/>
              </a:rPr>
              <a:t>mauvais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traitement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psychologique</a:t>
            </a:r>
            <a:r>
              <a:rPr lang="en-CA" sz="2200" dirty="0">
                <a:latin typeface="Corbel" panose="020B0503020204020204" pitchFamily="34" charset="0"/>
              </a:rPr>
              <a:t> à </a:t>
            </a:r>
            <a:r>
              <a:rPr lang="en-CA" sz="2200" dirty="0" err="1">
                <a:latin typeface="Corbel" panose="020B0503020204020204" pitchFamily="34" charset="0"/>
              </a:rPr>
              <a:t>partir</a:t>
            </a:r>
            <a:r>
              <a:rPr lang="en-CA" sz="2200" dirty="0">
                <a:latin typeface="Corbel" panose="020B0503020204020204" pitchFamily="34" charset="0"/>
              </a:rPr>
              <a:t> du moment </a:t>
            </a:r>
            <a:r>
              <a:rPr lang="en-CA" sz="2200" dirty="0" err="1">
                <a:latin typeface="Corbel" panose="020B0503020204020204" pitchFamily="34" charset="0"/>
              </a:rPr>
              <a:t>ou</a:t>
            </a:r>
            <a:r>
              <a:rPr lang="en-CA" sz="2200" dirty="0">
                <a:latin typeface="Corbel" panose="020B0503020204020204" pitchFamily="34" charset="0"/>
              </a:rPr>
              <a:t>̀ le </a:t>
            </a:r>
            <a:r>
              <a:rPr lang="en-CA" sz="2200" dirty="0" err="1">
                <a:latin typeface="Corbel" panose="020B0503020204020204" pitchFamily="34" charset="0"/>
              </a:rPr>
              <a:t>conflit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prend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toute</a:t>
            </a:r>
            <a:r>
              <a:rPr lang="en-CA" sz="2200" dirty="0">
                <a:latin typeface="Corbel" panose="020B0503020204020204" pitchFamily="34" charset="0"/>
              </a:rPr>
              <a:t> la place et </a:t>
            </a:r>
            <a:r>
              <a:rPr lang="en-CA" sz="2200" dirty="0" err="1">
                <a:latin typeface="Corbel" panose="020B0503020204020204" pitchFamily="34" charset="0"/>
              </a:rPr>
              <a:t>qu’un</a:t>
            </a:r>
            <a:r>
              <a:rPr lang="en-CA" sz="2200" dirty="0">
                <a:latin typeface="Corbel" panose="020B0503020204020204" pitchFamily="34" charset="0"/>
              </a:rPr>
              <a:t> des parents utilise son enfant pour </a:t>
            </a:r>
            <a:r>
              <a:rPr lang="en-CA" sz="2200" dirty="0" err="1">
                <a:latin typeface="Corbel" panose="020B0503020204020204" pitchFamily="34" charset="0"/>
              </a:rPr>
              <a:t>blesser</a:t>
            </a:r>
            <a:r>
              <a:rPr lang="en-CA" sz="2200" dirty="0">
                <a:latin typeface="Corbel" panose="020B0503020204020204" pitchFamily="34" charset="0"/>
              </a:rPr>
              <a:t> et </a:t>
            </a:r>
            <a:r>
              <a:rPr lang="en-CA" sz="2200" dirty="0" err="1">
                <a:latin typeface="Corbel" panose="020B0503020204020204" pitchFamily="34" charset="0"/>
              </a:rPr>
              <a:t>discréditer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l’autre</a:t>
            </a:r>
            <a:r>
              <a:rPr lang="en-CA" sz="2200" dirty="0">
                <a:latin typeface="Corbel" panose="020B0503020204020204" pitchFamily="34" charset="0"/>
              </a:rPr>
              <a:t> parent … </a:t>
            </a:r>
            <a:r>
              <a:rPr lang="en-CA" sz="2200" dirty="0" err="1">
                <a:latin typeface="Corbel" panose="020B0503020204020204" pitchFamily="34" charset="0"/>
              </a:rPr>
              <a:t>L’enfant</a:t>
            </a:r>
            <a:r>
              <a:rPr lang="en-CA" sz="2200" dirty="0">
                <a:latin typeface="Corbel" panose="020B0503020204020204" pitchFamily="34" charset="0"/>
              </a:rPr>
              <a:t> exposé à </a:t>
            </a:r>
            <a:r>
              <a:rPr lang="en-CA" sz="2200" dirty="0" err="1">
                <a:latin typeface="Corbel" panose="020B0503020204020204" pitchFamily="34" charset="0"/>
              </a:rPr>
              <a:t>ce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conflit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vit</a:t>
            </a:r>
            <a:r>
              <a:rPr lang="en-CA" sz="2200" dirty="0">
                <a:latin typeface="Corbel" panose="020B0503020204020204" pitchFamily="34" charset="0"/>
              </a:rPr>
              <a:t> des situations qui </a:t>
            </a:r>
            <a:r>
              <a:rPr lang="en-CA" sz="2200" dirty="0" err="1">
                <a:latin typeface="Corbel" panose="020B0503020204020204" pitchFamily="34" charset="0"/>
              </a:rPr>
              <a:t>l’amènent</a:t>
            </a:r>
            <a:r>
              <a:rPr lang="en-CA" sz="2200" dirty="0">
                <a:latin typeface="Corbel" panose="020B0503020204020204" pitchFamily="34" charset="0"/>
              </a:rPr>
              <a:t> à </a:t>
            </a:r>
            <a:r>
              <a:rPr lang="en-CA" sz="2200" dirty="0" err="1">
                <a:latin typeface="Corbel" panose="020B0503020204020204" pitchFamily="34" charset="0"/>
              </a:rPr>
              <a:t>tenter</a:t>
            </a:r>
            <a:r>
              <a:rPr lang="en-CA" sz="2200" dirty="0">
                <a:latin typeface="Corbel" panose="020B0503020204020204" pitchFamily="34" charset="0"/>
              </a:rPr>
              <a:t> de </a:t>
            </a:r>
            <a:r>
              <a:rPr lang="en-CA" sz="2200" dirty="0" err="1">
                <a:latin typeface="Corbel" panose="020B0503020204020204" pitchFamily="34" charset="0"/>
              </a:rPr>
              <a:t>préserver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l’un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ou</a:t>
            </a:r>
            <a:r>
              <a:rPr lang="en-CA" sz="2200" dirty="0">
                <a:latin typeface="Corbel" panose="020B0503020204020204" pitchFamily="34" charset="0"/>
              </a:rPr>
              <a:t> </a:t>
            </a:r>
            <a:r>
              <a:rPr lang="en-CA" sz="2200" dirty="0" err="1">
                <a:latin typeface="Corbel" panose="020B0503020204020204" pitchFamily="34" charset="0"/>
              </a:rPr>
              <a:t>l’autre</a:t>
            </a:r>
            <a:r>
              <a:rPr lang="en-CA" sz="2200" dirty="0">
                <a:latin typeface="Corbel" panose="020B0503020204020204" pitchFamily="34" charset="0"/>
              </a:rPr>
              <a:t> de </a:t>
            </a:r>
            <a:r>
              <a:rPr lang="en-CA" sz="2200" dirty="0" err="1">
                <a:latin typeface="Corbel" panose="020B0503020204020204" pitchFamily="34" charset="0"/>
              </a:rPr>
              <a:t>ses</a:t>
            </a:r>
            <a:r>
              <a:rPr lang="en-CA" sz="2200" dirty="0">
                <a:latin typeface="Corbel" panose="020B0503020204020204" pitchFamily="34" charset="0"/>
              </a:rPr>
              <a:t> parents. »  (</a:t>
            </a:r>
            <a:r>
              <a:rPr lang="en-CA" sz="2200" dirty="0" err="1">
                <a:latin typeface="Corbel" panose="020B0503020204020204" pitchFamily="34" charset="0"/>
              </a:rPr>
              <a:t>Gouvernement</a:t>
            </a:r>
            <a:r>
              <a:rPr lang="en-CA" sz="2200" dirty="0">
                <a:latin typeface="Corbel" panose="020B0503020204020204" pitchFamily="34" charset="0"/>
              </a:rPr>
              <a:t> du Québec, 2016)</a:t>
            </a:r>
            <a:endParaRPr lang="en-US" sz="2200" dirty="0">
              <a:latin typeface="Corbel" panose="020B0503020204020204" pitchFamily="34" charset="0"/>
            </a:endParaRPr>
          </a:p>
          <a:p>
            <a:pPr marL="285750" indent="-285750" hangingPunct="0">
              <a:lnSpc>
                <a:spcPct val="110000"/>
              </a:lnSpc>
            </a:pPr>
            <a:endParaRPr lang="en-US" sz="2200" dirty="0">
              <a:latin typeface="Corbel" panose="020B0503020204020204" pitchFamily="34" charset="0"/>
            </a:endParaRPr>
          </a:p>
          <a:p>
            <a:pPr>
              <a:lnSpc>
                <a:spcPct val="110000"/>
              </a:lnSpc>
            </a:pPr>
            <a:endParaRPr lang="fr-FR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9A1CB3-8883-FF41-83A7-38B9FBFE1A2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74"/>
          <a:stretch/>
        </p:blipFill>
        <p:spPr>
          <a:xfrm>
            <a:off x="-5597" y="10"/>
            <a:ext cx="463558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6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nded_Design_Teal">
      <a:dk1>
        <a:srgbClr val="363D3D"/>
      </a:dk1>
      <a:lt1>
        <a:sysClr val="window" lastClr="FFFFFF"/>
      </a:lt1>
      <a:dk2>
        <a:srgbClr val="000000"/>
      </a:dk2>
      <a:lt2>
        <a:srgbClr val="E5E8E8"/>
      </a:lt2>
      <a:accent1>
        <a:srgbClr val="3AAFB2"/>
      </a:accent1>
      <a:accent2>
        <a:srgbClr val="6ABD45"/>
      </a:accent2>
      <a:accent3>
        <a:srgbClr val="EBCA21"/>
      </a:accent3>
      <a:accent4>
        <a:srgbClr val="EB8D21"/>
      </a:accent4>
      <a:accent5>
        <a:srgbClr val="EB5638"/>
      </a:accent5>
      <a:accent6>
        <a:srgbClr val="5172B1"/>
      </a:accent6>
      <a:hlink>
        <a:srgbClr val="3A9CDB"/>
      </a:hlink>
      <a:folHlink>
        <a:srgbClr val="5172B1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66C857B-E52C-4200-9223-45EEE86CA270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69BF48-D9C3-4DE0-818A-0C2EC431B649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13DE0ED7-AE8B-4CE1-892D-805FE0D473B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983</Words>
  <Application>Microsoft Office PowerPoint</Application>
  <PresentationFormat>Grand écran</PresentationFormat>
  <Paragraphs>112</Paragraphs>
  <Slides>33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8" baseType="lpstr">
      <vt:lpstr>Arial</vt:lpstr>
      <vt:lpstr>Calibri</vt:lpstr>
      <vt:lpstr>Calibri Light</vt:lpstr>
      <vt:lpstr>Corbel</vt:lpstr>
      <vt:lpstr>Office Theme</vt:lpstr>
      <vt:lpstr>ALIÉNATION PARENTALE</vt:lpstr>
      <vt:lpstr>Plan de la formation</vt:lpstr>
      <vt:lpstr>Aliénation parentale (AP) – c’est quoi ?</vt:lpstr>
      <vt:lpstr>Un concept de plus en plus populaire en droit de la famille et en protection de la jeunesse</vt:lpstr>
      <vt:lpstr>Normalisation de l’aliénation parentale en droit de la famille</vt:lpstr>
      <vt:lpstr>Présentation PowerPoint</vt:lpstr>
      <vt:lpstr>Présentation PowerPoint</vt:lpstr>
      <vt:lpstr>LPJ - Mauvais traitement psychologique</vt:lpstr>
      <vt:lpstr>Bilan des DPJ (2016)</vt:lpstr>
      <vt:lpstr>Présentation PowerPoint</vt:lpstr>
      <vt:lpstr>Recherche universitaire en partenariat avec les milieux d’intervention</vt:lpstr>
      <vt:lpstr>Étude de cas Partie 1</vt:lpstr>
      <vt:lpstr>Définitions et pratiques en évoluation</vt:lpstr>
      <vt:lpstr>Définitions et pratiques en évoluation</vt:lpstr>
      <vt:lpstr>Syndrome d’aliénation parentale (SAP)</vt:lpstr>
      <vt:lpstr>Huit critères</vt:lpstr>
      <vt:lpstr>Qui est Richard Gardner ?</vt:lpstr>
      <vt:lpstr>Aliénation parentale comme dynamique familiale dysfonctionnelle</vt:lpstr>
      <vt:lpstr>Deux approches</vt:lpstr>
      <vt:lpstr>Sur le terrain…</vt:lpstr>
      <vt:lpstr>Identification du parent aliénant (potentiel)</vt:lpstr>
      <vt:lpstr>Décisions</vt:lpstr>
      <vt:lpstr>Interventions</vt:lpstr>
      <vt:lpstr>Quelques problèmes</vt:lpstr>
      <vt:lpstr>Étude de cas Partie 2</vt:lpstr>
      <vt:lpstr>Présentation PowerPoint</vt:lpstr>
      <vt:lpstr>Catch 22</vt:lpstr>
      <vt:lpstr>Qu’est-ce qu’un « motif raisonnable » ?</vt:lpstr>
      <vt:lpstr>Recherche sur l’aliénation parentale et la violence conjugale</vt:lpstr>
      <vt:lpstr>Recherche sur l’aliénation parentale et la violence conjugale</vt:lpstr>
      <vt:lpstr>Conséquences</vt:lpstr>
      <vt:lpstr>Conclusion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ALIÉNATION PARENTALE</dc:title>
  <dc:creator/>
  <cp:lastModifiedBy/>
  <cp:revision>17</cp:revision>
  <dcterms:created xsi:type="dcterms:W3CDTF">2013-07-31T01:42:57Z</dcterms:created>
  <dcterms:modified xsi:type="dcterms:W3CDTF">2019-04-23T12:53:39Z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