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77" r:id="rId2"/>
    <p:sldId id="315" r:id="rId3"/>
    <p:sldId id="319" r:id="rId4"/>
    <p:sldId id="269" r:id="rId5"/>
    <p:sldId id="280" r:id="rId6"/>
    <p:sldId id="305" r:id="rId7"/>
    <p:sldId id="306" r:id="rId8"/>
    <p:sldId id="307" r:id="rId9"/>
    <p:sldId id="281" r:id="rId10"/>
    <p:sldId id="308" r:id="rId11"/>
    <p:sldId id="298" r:id="rId12"/>
    <p:sldId id="299" r:id="rId13"/>
    <p:sldId id="320" r:id="rId14"/>
    <p:sldId id="287" r:id="rId15"/>
    <p:sldId id="267" r:id="rId16"/>
    <p:sldId id="284" r:id="rId17"/>
    <p:sldId id="326" r:id="rId18"/>
    <p:sldId id="302" r:id="rId19"/>
    <p:sldId id="303" r:id="rId20"/>
    <p:sldId id="304" r:id="rId21"/>
    <p:sldId id="264" r:id="rId22"/>
    <p:sldId id="327" r:id="rId23"/>
    <p:sldId id="323" r:id="rId24"/>
    <p:sldId id="273" r:id="rId25"/>
    <p:sldId id="301" r:id="rId26"/>
    <p:sldId id="310" r:id="rId27"/>
    <p:sldId id="274" r:id="rId28"/>
    <p:sldId id="318" r:id="rId29"/>
    <p:sldId id="324" r:id="rId30"/>
    <p:sldId id="325" r:id="rId31"/>
    <p:sldId id="313" r:id="rId32"/>
    <p:sldId id="321" r:id="rId33"/>
    <p:sldId id="328" r:id="rId34"/>
    <p:sldId id="316" r:id="rId35"/>
    <p:sldId id="295" r:id="rId36"/>
    <p:sldId id="296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0"/>
    <p:restoredTop sz="78173"/>
  </p:normalViewPr>
  <p:slideViewPr>
    <p:cSldViewPr snapToGrid="0" snapToObjects="1">
      <p:cViewPr varScale="1">
        <p:scale>
          <a:sx n="57" d="100"/>
          <a:sy n="57" d="100"/>
        </p:scale>
        <p:origin x="80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64FE4-E3A0-934C-9AE0-52E00B56C5F8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1E20B-9BB5-F54D-A8B8-AFF38316A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13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E20B-9BB5-F54D-A8B8-AFF38316AA9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45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E20B-9BB5-F54D-A8B8-AFF38316AA9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28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50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69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7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82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2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52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67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02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0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9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44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4E844-95CC-2E4D-8C57-CE9C6B6FF11F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271A0-4AC3-AD48-A3DE-AB648BB6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3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euventilssouffrir.wordpress.com/2014/10/02/privilege-blanc/" TargetMode="External"/><Relationship Id="rId7" Type="http://schemas.openxmlformats.org/officeDocument/2006/relationships/hyperlink" Target="https://www.ted.com/talks/kimberle_crenshaw_the_urgency_of_intersectionality?language=fr#t-552030" TargetMode="External"/><Relationship Id="rId2" Type="http://schemas.openxmlformats.org/officeDocument/2006/relationships/hyperlink" Target="https://coco-net.org/toolbox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crweb.ca/fr/politique-anti-oppression-du-ccr" TargetMode="External"/><Relationship Id="rId5" Type="http://schemas.openxmlformats.org/officeDocument/2006/relationships/hyperlink" Target="https://everydayfeminism.com/2014/12/lesson-about-privilege/" TargetMode="External"/><Relationship Id="rId4" Type="http://schemas.openxmlformats.org/officeDocument/2006/relationships/hyperlink" Target="https://www.demotivateur.fr/article-buzz/cette-petite-bande-dessinee-va-changer-a-jamais-la-facon-dont-vous-percevez-les-privileges-sociaux--3126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7923" y="753035"/>
            <a:ext cx="10943303" cy="36038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b="1" dirty="0">
                <a:latin typeface="Calibri" charset="0"/>
                <a:ea typeface="Calibri" charset="0"/>
                <a:cs typeface="Calibri" charset="0"/>
              </a:rPr>
              <a:t>Féminismes et pouvoir:</a:t>
            </a:r>
            <a:br>
              <a:rPr lang="fr-CA" b="1" dirty="0">
                <a:latin typeface="Calibri" charset="0"/>
                <a:ea typeface="Calibri" charset="0"/>
                <a:cs typeface="Calibri" charset="0"/>
              </a:rPr>
            </a:br>
            <a:r>
              <a:rPr lang="fr-CA" b="1" dirty="0">
                <a:latin typeface="Calibri" charset="0"/>
                <a:ea typeface="Calibri" charset="0"/>
                <a:cs typeface="Calibri" charset="0"/>
              </a:rPr>
              <a:t>transformer les organisations sociales</a:t>
            </a:r>
            <a:r>
              <a:rPr lang="fr-CA" sz="54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fr-CA" sz="5400" b="1" dirty="0">
                <a:latin typeface="Calibri" charset="0"/>
                <a:ea typeface="Calibri" charset="0"/>
                <a:cs typeface="Calibri" charset="0"/>
              </a:rPr>
            </a:br>
            <a:r>
              <a:rPr lang="fr-CA" sz="12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fr-CA" sz="54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fr-CA" sz="5400" b="1" dirty="0">
                <a:latin typeface="Calibri" charset="0"/>
                <a:ea typeface="Calibri" charset="0"/>
                <a:cs typeface="Calibri" charset="0"/>
              </a:rPr>
            </a:br>
            <a:r>
              <a:rPr lang="fr-FR" sz="3200" b="1" dirty="0">
                <a:latin typeface="Calibri" charset="0"/>
                <a:ea typeface="Calibri" charset="0"/>
                <a:cs typeface="Calibri" charset="0"/>
              </a:rPr>
              <a:t>Anahi Morales Hudon, PhD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85" y="4904513"/>
            <a:ext cx="5560943" cy="1097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46" y="4960793"/>
            <a:ext cx="2942664" cy="9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FABBA-1DAF-8748-8C5D-0B44AB6B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740203-3580-6C48-94F9-F4C576309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12" y="365125"/>
            <a:ext cx="7481047" cy="63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122F903-3367-4F42-A1A9-BA99AF08F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46" y="144997"/>
            <a:ext cx="11058154" cy="6219475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0162AF-3703-EE4B-ACB5-1D1406878FA0}"/>
              </a:ext>
            </a:extLst>
          </p:cNvPr>
          <p:cNvSpPr txBox="1"/>
          <p:nvPr/>
        </p:nvSpPr>
        <p:spPr>
          <a:xfrm>
            <a:off x="9483212" y="6488668"/>
            <a:ext cx="320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THE FAMOUS FIVE</a:t>
            </a:r>
          </a:p>
        </p:txBody>
      </p:sp>
    </p:spTree>
    <p:extLst>
      <p:ext uri="{BB962C8B-B14F-4D97-AF65-F5344CB8AC3E}">
        <p14:creationId xmlns:p14="http://schemas.microsoft.com/office/powerpoint/2010/main" val="1751604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3C794F62-08C8-1644-890B-2AA60A798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52" y="1369366"/>
            <a:ext cx="6295571" cy="4376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05" y="1072680"/>
            <a:ext cx="3224079" cy="4075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42" y="143010"/>
            <a:ext cx="3224079" cy="2738733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86DDAB9-0FC8-D942-ADD6-D7EA4EB21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05642" y="3053052"/>
            <a:ext cx="3236653" cy="3380049"/>
          </a:xfrm>
        </p:spPr>
      </p:pic>
    </p:spTree>
    <p:extLst>
      <p:ext uri="{BB962C8B-B14F-4D97-AF65-F5344CB8AC3E}">
        <p14:creationId xmlns:p14="http://schemas.microsoft.com/office/powerpoint/2010/main" val="158807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B6667-FDEA-154E-925B-3DCDBA2F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26075"/>
          </a:xfrm>
        </p:spPr>
        <p:txBody>
          <a:bodyPr>
            <a:noAutofit/>
          </a:bodyPr>
          <a:lstStyle/>
          <a:p>
            <a:r>
              <a:rPr lang="fr-FR" sz="6000" b="1" dirty="0"/>
              <a:t>2-Perspectives féministes et analyse de la réalité sociale</a:t>
            </a:r>
          </a:p>
        </p:txBody>
      </p:sp>
    </p:spTree>
    <p:extLst>
      <p:ext uri="{BB962C8B-B14F-4D97-AF65-F5344CB8AC3E}">
        <p14:creationId xmlns:p14="http://schemas.microsoft.com/office/powerpoint/2010/main" val="125517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204"/>
          </a:xfrm>
        </p:spPr>
        <p:txBody>
          <a:bodyPr>
            <a:normAutofit fontScale="90000"/>
          </a:bodyPr>
          <a:lstStyle/>
          <a:p>
            <a:r>
              <a:rPr lang="fr-CA" b="1" dirty="0"/>
              <a:t>Féminisme noir /Black </a:t>
            </a:r>
            <a:r>
              <a:rPr lang="fr-CA" b="1" dirty="0" err="1"/>
              <a:t>feminism</a:t>
            </a:r>
            <a:r>
              <a:rPr lang="fr-CA" b="1" dirty="0"/>
              <a:t/>
            </a:r>
            <a:br>
              <a:rPr lang="fr-CA" b="1" dirty="0"/>
            </a:br>
            <a:r>
              <a:rPr lang="fr-CA" b="1" dirty="0" err="1"/>
              <a:t>Sojourner</a:t>
            </a:r>
            <a:r>
              <a:rPr lang="fr-CA" b="1" dirty="0"/>
              <a:t> Truth</a:t>
            </a:r>
            <a:r>
              <a:rPr lang="fr-CA" dirty="0"/>
              <a:t> </a:t>
            </a:r>
            <a:endParaRPr lang="fr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42" y="1404448"/>
            <a:ext cx="8697686" cy="57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2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40871"/>
            <a:ext cx="11353800" cy="2131560"/>
          </a:xfrm>
        </p:spPr>
        <p:txBody>
          <a:bodyPr>
            <a:normAutofit/>
          </a:bodyPr>
          <a:lstStyle/>
          <a:p>
            <a:r>
              <a:rPr lang="fr-CA" b="1" dirty="0"/>
              <a:t>Déclaration du </a:t>
            </a:r>
            <a:r>
              <a:rPr lang="fr-CA" b="1" dirty="0" err="1"/>
              <a:t>Combahee</a:t>
            </a:r>
            <a:r>
              <a:rPr lang="fr-CA" b="1" dirty="0"/>
              <a:t> River Collective (1977)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971" y="1371599"/>
            <a:ext cx="7380515" cy="58456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A" sz="4000" dirty="0"/>
              <a:t>« En tant que femmes Noires, nous voyons le féminisme Noir comme le mouvement politique logique pour combattre les oppressions multiples et simultanées qu’affrontent l’ensemble des femmes de couleur  »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5" y="1175755"/>
            <a:ext cx="4181147" cy="66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8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293912"/>
            <a:ext cx="4110488" cy="61769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558F2C-BA1E-4E4B-8F8A-A4B95FCA7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976" y="293912"/>
            <a:ext cx="4165309" cy="6176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37" y="293912"/>
            <a:ext cx="4239539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48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31B75-62FC-394A-A8B5-9B9888F3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89F19B-252B-5B42-A6E7-FE1CADD2A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F3AE228A-2C94-DE4A-94CD-0518464A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3" y="159738"/>
            <a:ext cx="11582400" cy="64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2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801"/>
            <a:ext cx="7552340" cy="1339850"/>
          </a:xfrm>
        </p:spPr>
        <p:txBody>
          <a:bodyPr>
            <a:normAutofit/>
          </a:bodyPr>
          <a:lstStyle/>
          <a:p>
            <a:r>
              <a:rPr lang="fr-CA" sz="4400" b="1" dirty="0"/>
              <a:t>Féminisme </a:t>
            </a:r>
            <a:br>
              <a:rPr lang="fr-CA" sz="4400" b="1" dirty="0"/>
            </a:br>
            <a:r>
              <a:rPr lang="fr-CA" sz="4400" b="1" dirty="0"/>
              <a:t>Chicana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199" y="1808256"/>
            <a:ext cx="32828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Norma </a:t>
            </a:r>
            <a:r>
              <a:rPr lang="fr-CA" sz="3200" dirty="0" err="1"/>
              <a:t>Alarcón</a:t>
            </a:r>
            <a:endParaRPr lang="fr-CA" sz="3200" dirty="0"/>
          </a:p>
          <a:p>
            <a:r>
              <a:rPr lang="fr-CA" sz="3200" dirty="0"/>
              <a:t>Gloria </a:t>
            </a:r>
            <a:r>
              <a:rPr lang="fr-CA" sz="3200" dirty="0" err="1"/>
              <a:t>Anzaldúa</a:t>
            </a:r>
            <a:endParaRPr lang="fr-CA" sz="3200" dirty="0"/>
          </a:p>
          <a:p>
            <a:r>
              <a:rPr lang="fr-CA" sz="3200" dirty="0" err="1"/>
              <a:t>Cherrie</a:t>
            </a:r>
            <a:r>
              <a:rPr lang="fr-CA" sz="3200" dirty="0"/>
              <a:t> </a:t>
            </a:r>
            <a:r>
              <a:rPr lang="fr-CA" sz="3200" dirty="0" err="1"/>
              <a:t>Moraga</a:t>
            </a:r>
            <a:endParaRPr lang="fr-CA" sz="3200" dirty="0"/>
          </a:p>
          <a:p>
            <a:r>
              <a:rPr lang="fr-CA" sz="3200" dirty="0" err="1"/>
              <a:t>Chela</a:t>
            </a:r>
            <a:r>
              <a:rPr lang="fr-CA" sz="3200" dirty="0"/>
              <a:t> </a:t>
            </a:r>
            <a:r>
              <a:rPr lang="fr-CA" sz="3200" dirty="0" err="1"/>
              <a:t>Sandoval</a:t>
            </a:r>
            <a:endParaRPr lang="fr-CA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282" y="488459"/>
            <a:ext cx="8301527" cy="5437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4310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98" y="-10946"/>
            <a:ext cx="4746490" cy="6948364"/>
          </a:xfrm>
          <a:prstGeom prst="rect">
            <a:avLst/>
          </a:prstGeom>
        </p:spPr>
      </p:pic>
      <p:pic>
        <p:nvPicPr>
          <p:cNvPr id="7" name="Content Placeholder 3" descr="Capture d’écran 2016-09-25 à 18.58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517" r="-144517"/>
          <a:stretch>
            <a:fillRect/>
          </a:stretch>
        </p:blipFill>
        <p:spPr>
          <a:xfrm>
            <a:off x="-2173295" y="0"/>
            <a:ext cx="17107628" cy="6868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525"/>
            <a:ext cx="4379426" cy="68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3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AA07E5-F373-D94F-BE2C-90D3E407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de séance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905BCC-9AA8-C34B-8823-E4346BDBB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Retour historique sur les féminismes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Perspectives féministes et analyse de la réalité sociale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Impacts sur pratiques organisationnelles</a:t>
            </a:r>
          </a:p>
        </p:txBody>
      </p:sp>
    </p:spTree>
    <p:extLst>
      <p:ext uri="{BB962C8B-B14F-4D97-AF65-F5344CB8AC3E}">
        <p14:creationId xmlns:p14="http://schemas.microsoft.com/office/powerpoint/2010/main" val="26707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1" y="0"/>
            <a:ext cx="4690749" cy="705175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9" y="99786"/>
            <a:ext cx="5406571" cy="6758214"/>
          </a:xfrm>
        </p:spPr>
      </p:pic>
    </p:spTree>
    <p:extLst>
      <p:ext uri="{BB962C8B-B14F-4D97-AF65-F5344CB8AC3E}">
        <p14:creationId xmlns:p14="http://schemas.microsoft.com/office/powerpoint/2010/main" val="2013086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err="1"/>
              <a:t>Intersectionnalité</a:t>
            </a:r>
            <a:endParaRPr lang="fr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930" y="1845734"/>
            <a:ext cx="7237707" cy="4023360"/>
          </a:xfrm>
        </p:spPr>
        <p:txBody>
          <a:bodyPr>
            <a:normAutofit/>
          </a:bodyPr>
          <a:lstStyle/>
          <a:p>
            <a:r>
              <a:rPr lang="fr-CA" sz="3600" dirty="0" err="1"/>
              <a:t>Kimberlé</a:t>
            </a:r>
            <a:r>
              <a:rPr lang="fr-CA" sz="3600" dirty="0"/>
              <a:t> Williams </a:t>
            </a:r>
            <a:r>
              <a:rPr lang="fr-CA" sz="3600" dirty="0" err="1"/>
              <a:t>Crenshaw</a:t>
            </a:r>
            <a:r>
              <a:rPr lang="fr-CA" sz="3600" dirty="0"/>
              <a:t> (1991)</a:t>
            </a:r>
          </a:p>
          <a:p>
            <a:r>
              <a:rPr lang="fr-CA" sz="3600" dirty="0"/>
              <a:t>Ce concept qui naît du besoin d’analyser la situation spécifique que vivent les femmes vivant des oppressions multiples (race, genre et classe) afin de pouvoir s’organiser politiquement</a:t>
            </a:r>
          </a:p>
          <a:p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637" y="365124"/>
            <a:ext cx="4150748" cy="55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E8716-8B44-5747-A738-8ACB1BA7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Une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43FBD7-1409-594D-8BBA-81B383FCA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40782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Patricia Hill Collins et </a:t>
            </a:r>
            <a:r>
              <a:rPr lang="fr-FR" b="1" dirty="0" err="1"/>
              <a:t>Sirma</a:t>
            </a:r>
            <a:r>
              <a:rPr lang="fr-FR" b="1" dirty="0"/>
              <a:t> </a:t>
            </a:r>
            <a:r>
              <a:rPr lang="fr-FR" b="1" dirty="0" err="1"/>
              <a:t>Bilge</a:t>
            </a:r>
            <a:endParaRPr lang="fr-FR" b="1" dirty="0"/>
          </a:p>
          <a:p>
            <a:r>
              <a:rPr lang="fr-FR" dirty="0"/>
              <a:t>L’</a:t>
            </a:r>
            <a:r>
              <a:rPr lang="fr-FR" dirty="0" err="1"/>
              <a:t>intersectionnalité</a:t>
            </a:r>
            <a:r>
              <a:rPr lang="fr-FR" dirty="0"/>
              <a:t> est « une manière d’interpréter et analyser la complexité dans le monde » </a:t>
            </a:r>
          </a:p>
          <a:p>
            <a:r>
              <a:rPr lang="fr-FR" dirty="0"/>
              <a:t>La réalité sociale est modelée par divers facteurs et non seulement un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790183-9F46-FD43-86D1-08800686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05" y="1680658"/>
            <a:ext cx="3749386" cy="37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8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080502-4BAB-4B46-8665-D0748989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75D8DB9-06F8-0040-AFA7-167368B8E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4349"/>
            <a:ext cx="9594251" cy="6723651"/>
          </a:xfrm>
        </p:spPr>
      </p:pic>
    </p:spTree>
    <p:extLst>
      <p:ext uri="{BB962C8B-B14F-4D97-AF65-F5344CB8AC3E}">
        <p14:creationId xmlns:p14="http://schemas.microsoft.com/office/powerpoint/2010/main" val="2271913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22" y="0"/>
            <a:ext cx="9650649" cy="64392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5" y="6362700"/>
            <a:ext cx="2590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50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74" y="0"/>
            <a:ext cx="9400252" cy="6918968"/>
          </a:xfrm>
        </p:spPr>
      </p:pic>
    </p:spTree>
    <p:extLst>
      <p:ext uri="{BB962C8B-B14F-4D97-AF65-F5344CB8AC3E}">
        <p14:creationId xmlns:p14="http://schemas.microsoft.com/office/powerpoint/2010/main" val="1903104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A0CA3-34D4-CE44-82F2-EA403D4A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Exercice de groupe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476344-EB98-7646-9BDE-A33B6D8D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/>
              <a:t>But: Analyser une image avec un regard </a:t>
            </a:r>
            <a:r>
              <a:rPr lang="fr-FR" b="1" dirty="0" err="1"/>
              <a:t>intersectionnel</a:t>
            </a: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 ) Discussion en petit groupe </a:t>
            </a:r>
          </a:p>
          <a:p>
            <a:pPr marL="0" indent="0">
              <a:buNone/>
            </a:pPr>
            <a:r>
              <a:rPr lang="fr-FR" dirty="0"/>
              <a:t>	Quelles dynamiques sociales sont représentées dans l’image? </a:t>
            </a:r>
          </a:p>
          <a:p>
            <a:pPr marL="0" indent="0">
              <a:buNone/>
            </a:pPr>
            <a:r>
              <a:rPr lang="fr-FR" dirty="0"/>
              <a:t>	Que cherche à représenter l’artiste avec cette image? 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B) Retour en grand groupe</a:t>
            </a:r>
          </a:p>
        </p:txBody>
      </p:sp>
    </p:spTree>
    <p:extLst>
      <p:ext uri="{BB962C8B-B14F-4D97-AF65-F5344CB8AC3E}">
        <p14:creationId xmlns:p14="http://schemas.microsoft.com/office/powerpoint/2010/main" val="333792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12192000" cy="6858001"/>
          </a:xfrm>
          <a:solidFill>
            <a:schemeClr val="tx1"/>
          </a:solidFill>
        </p:spPr>
        <p:txBody>
          <a:bodyPr/>
          <a:lstStyle/>
          <a:p>
            <a:endParaRPr lang="fr-CA" dirty="0"/>
          </a:p>
        </p:txBody>
      </p:sp>
      <p:pic>
        <p:nvPicPr>
          <p:cNvPr id="4" name="Content Placeholder 3" descr="Magazine-Portrait-of-an-affluent-family-640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5" b="13415"/>
          <a:stretch>
            <a:fillRect/>
          </a:stretch>
        </p:blipFill>
        <p:spPr>
          <a:xfrm>
            <a:off x="-580211" y="582697"/>
            <a:ext cx="13262284" cy="539591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47597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19376-CA96-2745-B481-2F8D4225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5575"/>
          </a:xfrm>
        </p:spPr>
        <p:txBody>
          <a:bodyPr>
            <a:noAutofit/>
          </a:bodyPr>
          <a:lstStyle/>
          <a:p>
            <a:r>
              <a:rPr lang="fr-FR" sz="6000" b="1" dirty="0"/>
              <a:t>3-Quels impacts pour les organisations sociales ?</a:t>
            </a:r>
            <a:r>
              <a:rPr lang="fr-CA" sz="6000" b="1" dirty="0"/>
              <a:t> 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3328687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4802D-F06B-CD4B-A598-8C22076E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Adopter une analyse </a:t>
            </a:r>
            <a:r>
              <a:rPr lang="fr-FR" dirty="0" err="1"/>
              <a:t>intersectionnelle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ED9C4D-97CC-B44E-BB29-3F1A7E5C9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5334000" cy="3816494"/>
          </a:xfrm>
        </p:spPr>
        <p:txBody>
          <a:bodyPr>
            <a:normAutofit/>
          </a:bodyPr>
          <a:lstStyle/>
          <a:p>
            <a:r>
              <a:rPr lang="fr-FR" sz="3200" dirty="0"/>
              <a:t>Reconnaître que nous ne sommes pas en dehors des rapports sociaux</a:t>
            </a:r>
          </a:p>
          <a:p>
            <a:r>
              <a:rPr lang="fr-FR" sz="3200" dirty="0"/>
              <a:t>Se questionner</a:t>
            </a:r>
          </a:p>
          <a:p>
            <a:pPr lvl="1"/>
            <a:r>
              <a:rPr lang="fr-FR" sz="3200" dirty="0"/>
              <a:t>Au niveau individuel</a:t>
            </a:r>
          </a:p>
          <a:p>
            <a:pPr lvl="1"/>
            <a:r>
              <a:rPr lang="fr-FR" sz="3200" dirty="0"/>
              <a:t>Au niveau organisationnel</a:t>
            </a:r>
          </a:p>
          <a:p>
            <a:endParaRPr lang="fr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0AA603-80F2-714E-BDA3-DAB028233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46" y="1690688"/>
            <a:ext cx="4732754" cy="46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89008-26E6-984F-9572-52EFA1D3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4125"/>
          </a:xfrm>
        </p:spPr>
        <p:txBody>
          <a:bodyPr>
            <a:normAutofit/>
          </a:bodyPr>
          <a:lstStyle/>
          <a:p>
            <a:r>
              <a:rPr lang="fr-FR" sz="6000" b="1" dirty="0"/>
              <a:t>1. Retour historique sur les féminismes</a:t>
            </a:r>
          </a:p>
        </p:txBody>
      </p:sp>
    </p:spTree>
    <p:extLst>
      <p:ext uri="{BB962C8B-B14F-4D97-AF65-F5344CB8AC3E}">
        <p14:creationId xmlns:p14="http://schemas.microsoft.com/office/powerpoint/2010/main" val="4290671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4D4CD-54E3-EA43-A641-CC874CFD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Adopter une approche anti-oppression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F52CC7-2D7D-DC49-97E0-B4F4D418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/>
              <a:t>Approche qui  vise à contrer activement et à éliminer l’oppression perpétuée par les inégalités de pouvoir dans la société</a:t>
            </a:r>
          </a:p>
          <a:p>
            <a:pPr marL="0" indent="0">
              <a:buNone/>
            </a:pPr>
            <a:r>
              <a:rPr lang="fr-CA" i="1" dirty="0"/>
              <a:t>C’est une processus d’apprentissage dans lequel nous devons travailler ensemble </a:t>
            </a:r>
          </a:p>
          <a:p>
            <a:pPr marL="0" indent="0">
              <a:buNone/>
            </a:pPr>
            <a:r>
              <a:rPr lang="fr-FR" dirty="0"/>
              <a:t>Plus concrètement cela implique…</a:t>
            </a:r>
          </a:p>
          <a:p>
            <a:pPr lvl="1"/>
            <a:r>
              <a:rPr lang="fr-FR" dirty="0"/>
              <a:t>S’éduquer </a:t>
            </a:r>
          </a:p>
          <a:p>
            <a:pPr lvl="1"/>
            <a:r>
              <a:rPr lang="fr-FR" dirty="0"/>
              <a:t>Sensibiliser </a:t>
            </a:r>
          </a:p>
          <a:p>
            <a:pPr lvl="1"/>
            <a:r>
              <a:rPr lang="fr-FR" dirty="0"/>
              <a:t>Revoir nos pratiques </a:t>
            </a:r>
          </a:p>
          <a:p>
            <a:pPr lvl="1"/>
            <a:r>
              <a:rPr lang="fr-FR" dirty="0"/>
              <a:t>Créer des climats accueillants</a:t>
            </a:r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46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15523C-357B-7349-91D6-3DEBEED2D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impacts pour notre pratique?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459F4-D0A3-B043-9FBB-133B8C726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b="1" dirty="0"/>
              <a:t>Exercice en groupe</a:t>
            </a:r>
          </a:p>
          <a:p>
            <a:pPr lvl="1"/>
            <a:r>
              <a:rPr lang="fr-CA" sz="3200" dirty="0"/>
              <a:t>Choisissez un enjeu sur lequel vous voulez intervenir à l’intérieur de votre organisation</a:t>
            </a:r>
          </a:p>
          <a:p>
            <a:pPr lvl="1"/>
            <a:r>
              <a:rPr lang="fr-CA" sz="3200" dirty="0"/>
              <a:t>Faites un plan d’action/intervention (qui, quoi, comment et quand)</a:t>
            </a:r>
          </a:p>
          <a:p>
            <a:pPr lvl="1"/>
            <a:r>
              <a:rPr lang="fr-CA" sz="3200" dirty="0"/>
              <a:t>Retour en groupe</a:t>
            </a:r>
            <a:endParaRPr lang="fr-CA" sz="2800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02961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C5FA3-2FDB-9D46-A6E6-BCE9C255F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Retour réflexif sur l’exercice: </a:t>
            </a:r>
            <a:br>
              <a:rPr lang="fr-FR" dirty="0"/>
            </a:br>
            <a:r>
              <a:rPr lang="fr-FR" dirty="0"/>
              <a:t>		quelques questions à se poser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2D2DF9-7C27-3A47-8F76-8921F4ADD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Comment est-ce que vous avec procédé pour le choix de l’enjeu? </a:t>
            </a:r>
          </a:p>
          <a:p>
            <a:pPr lvl="1"/>
            <a:r>
              <a:rPr lang="fr-FR" dirty="0"/>
              <a:t>Est-ce que tout le monde dans votre groupe a parlé ? Est-ce que tout le monde était d’accord avec le choix? Comment en </a:t>
            </a:r>
            <a:r>
              <a:rPr lang="fr-CA" dirty="0"/>
              <a:t>êtes-vous venus à une décision? </a:t>
            </a:r>
          </a:p>
          <a:p>
            <a:pPr lvl="0"/>
            <a:r>
              <a:rPr lang="fr-FR" dirty="0"/>
              <a:t>Comment s’est déroulé la discussion du plan d’action? </a:t>
            </a:r>
          </a:p>
          <a:p>
            <a:pPr lvl="1"/>
            <a:r>
              <a:rPr lang="fr-FR" dirty="0"/>
              <a:t>Sur quelle base avez-vous pris vos décisions? Est-ce que différentes perspectives ont été entendues ?  Est-ce que tout le monde a contribué ?</a:t>
            </a:r>
            <a:endParaRPr lang="fr-CA" dirty="0"/>
          </a:p>
          <a:p>
            <a:pPr lvl="0"/>
            <a:r>
              <a:rPr lang="fr-FR" dirty="0"/>
              <a:t>Est-ce que votre plan pourrait </a:t>
            </a:r>
            <a:r>
              <a:rPr lang="fr-CA" dirty="0"/>
              <a:t>être qualifié d’</a:t>
            </a:r>
            <a:r>
              <a:rPr lang="fr-CA" dirty="0" err="1"/>
              <a:t>intersectionnel</a:t>
            </a:r>
            <a:r>
              <a:rPr lang="fr-CA" dirty="0"/>
              <a:t>?</a:t>
            </a:r>
          </a:p>
          <a:p>
            <a:pPr lvl="1"/>
            <a:r>
              <a:rPr lang="fr-CA" dirty="0"/>
              <a:t>Comment comptez-vous interpeller les acteurs concernés? Qui va bénéficier du plan d’action? Qui ne sera pas touché?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7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8545B-461D-9D4F-B896-8C6A1209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En conclusion…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4C884A9-05D9-CF44-88D8-F7995B994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81" y="2202873"/>
            <a:ext cx="8109522" cy="38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5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E25E9-874D-4947-A7AD-73E76427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ressources pour aller plus loin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69E1EF-D46B-DD4F-8B91-1AB684030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09" y="1433944"/>
            <a:ext cx="10792691" cy="5216237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Centre des Organismes Communautaires:</a:t>
            </a:r>
          </a:p>
          <a:p>
            <a:pPr marL="0" indent="0">
              <a:buNone/>
            </a:pPr>
            <a:r>
              <a:rPr lang="fr-FR" dirty="0">
                <a:hlinkClick r:id="rId2"/>
              </a:rPr>
              <a:t>https://coco-net.org/toolbox/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Comprendre le privilège :</a:t>
            </a:r>
          </a:p>
          <a:p>
            <a:pPr marL="0" indent="0">
              <a:buNone/>
            </a:pPr>
            <a:r>
              <a:rPr lang="fr-FR" dirty="0">
                <a:hlinkClick r:id="rId3"/>
              </a:rPr>
              <a:t>https://peuventilssouffrir.wordpress.com/2014/10/02/privilege-blanc/</a:t>
            </a:r>
            <a:endParaRPr lang="fr-FR" dirty="0"/>
          </a:p>
          <a:p>
            <a:pPr marL="0" indent="0">
              <a:buNone/>
            </a:pPr>
            <a:r>
              <a:rPr lang="fr-FR" dirty="0">
                <a:hlinkClick r:id="rId4"/>
              </a:rPr>
              <a:t>https://www.demotivateur.fr/article-buzz/cette-petite-bande-dessinee-va-changer-a-jamais-la-facon-dont-vous-percevez-les-privileges-sociaux--3126</a:t>
            </a:r>
            <a:endParaRPr lang="fr-FR" dirty="0"/>
          </a:p>
          <a:p>
            <a:pPr marL="0" indent="0">
              <a:buNone/>
            </a:pPr>
            <a:r>
              <a:rPr lang="fr-FR" dirty="0">
                <a:hlinkClick r:id="rId5"/>
              </a:rPr>
              <a:t>https://everydayfeminism.com/2014/12/lesson-about-privilege/</a:t>
            </a:r>
            <a:endParaRPr lang="fr-FR" dirty="0"/>
          </a:p>
          <a:p>
            <a:r>
              <a:rPr lang="fr-FR" dirty="0"/>
              <a:t>Exemple d’une politique anti-oppression (CCR)</a:t>
            </a:r>
          </a:p>
          <a:p>
            <a:pPr marL="0" indent="0">
              <a:buNone/>
            </a:pPr>
            <a:r>
              <a:rPr lang="fr-FR" dirty="0">
                <a:hlinkClick r:id="rId6"/>
              </a:rPr>
              <a:t>http://ccrweb.ca/fr/politique-anti-oppression-du-ccr</a:t>
            </a:r>
            <a:endParaRPr lang="fr-FR" dirty="0"/>
          </a:p>
          <a:p>
            <a:r>
              <a:rPr lang="fr-FR" dirty="0" err="1"/>
              <a:t>Intersectionnalité</a:t>
            </a:r>
            <a:endParaRPr lang="fr-FR" dirty="0"/>
          </a:p>
          <a:p>
            <a:pPr marL="0" indent="0">
              <a:buNone/>
            </a:pPr>
            <a:r>
              <a:rPr lang="fr-FR" dirty="0">
                <a:hlinkClick r:id="rId7"/>
              </a:rPr>
              <a:t>https://www.ted.com/talks/kimberle_crenshaw_the_urgency_of_intersectionality?language=fr#t-552030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9507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B7BC9-9C60-FA47-B01A-E097F4BDC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2242AE-D6B5-194A-96C1-F41AA1B2B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23FD59-A30D-9E46-A7D4-31984A2AC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63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Informations de contact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5B2BF3C-8486-8545-8733-F0B6145D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Anahi Morales Hudon</a:t>
            </a:r>
          </a:p>
          <a:p>
            <a:pPr marL="0" indent="0">
              <a:buNone/>
            </a:pPr>
            <a:r>
              <a:rPr lang="fr-FR" dirty="0"/>
              <a:t>Professeure à l’École d’innovation sociale</a:t>
            </a:r>
          </a:p>
          <a:p>
            <a:pPr marL="0" indent="0">
              <a:buNone/>
            </a:pPr>
            <a:r>
              <a:rPr lang="fr-FR" dirty="0"/>
              <a:t>Université Saint-Paul</a:t>
            </a:r>
          </a:p>
          <a:p>
            <a:pPr marL="0" indent="0">
              <a:buNone/>
            </a:pPr>
            <a:r>
              <a:rPr lang="fr-FR" dirty="0" err="1"/>
              <a:t>amorales@ustpaul.ca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19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3" y="0"/>
            <a:ext cx="5741853" cy="74095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46" y="0"/>
            <a:ext cx="6037771" cy="7619092"/>
          </a:xfrm>
        </p:spPr>
      </p:pic>
    </p:spTree>
    <p:extLst>
      <p:ext uri="{BB962C8B-B14F-4D97-AF65-F5344CB8AC3E}">
        <p14:creationId xmlns:p14="http://schemas.microsoft.com/office/powerpoint/2010/main" val="16468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0272" y="414929"/>
            <a:ext cx="4716928" cy="922804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b="1" dirty="0"/>
              <a:t>La première vague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endParaRPr lang="fr-FR" sz="4000" dirty="0"/>
          </a:p>
        </p:txBody>
      </p:sp>
      <p:pic>
        <p:nvPicPr>
          <p:cNvPr id="4" name="Picture 1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04" y="26467"/>
            <a:ext cx="4504852" cy="68315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3EEE4D-B525-BD41-9819-C4EDCE073E3E}"/>
              </a:ext>
            </a:extLst>
          </p:cNvPr>
          <p:cNvSpPr txBox="1"/>
          <p:nvPr/>
        </p:nvSpPr>
        <p:spPr>
          <a:xfrm>
            <a:off x="820272" y="2492436"/>
            <a:ext cx="539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Droit de vote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Droit  l’éducation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Droits des femmes mariées</a:t>
            </a:r>
          </a:p>
        </p:txBody>
      </p:sp>
    </p:spTree>
    <p:extLst>
      <p:ext uri="{BB962C8B-B14F-4D97-AF65-F5344CB8AC3E}">
        <p14:creationId xmlns:p14="http://schemas.microsoft.com/office/powerpoint/2010/main" val="58763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96DEC1-943B-334B-A30D-974B4BF3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fr-FR" b="1" dirty="0"/>
              <a:t>La deuxième vague</a:t>
            </a:r>
            <a:endParaRPr lang="fr-FR" dirty="0"/>
          </a:p>
        </p:txBody>
      </p:sp>
      <p:pic>
        <p:nvPicPr>
          <p:cNvPr id="4" name="Content Placeholder 2" descr="imgres.jpg">
            <a:extLst>
              <a:ext uri="{FF2B5EF4-FFF2-40B4-BE49-F238E27FC236}">
                <a16:creationId xmlns:a16="http://schemas.microsoft.com/office/drawing/2014/main" id="{D38EBDFA-6B5D-C346-B915-393C58CBE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10621"/>
          <a:stretch>
            <a:fillRect/>
          </a:stretch>
        </p:blipFill>
        <p:spPr>
          <a:xfrm>
            <a:off x="4283522" y="1392382"/>
            <a:ext cx="7686806" cy="54656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09011C-5BA4-D54D-9808-D5E7CD486057}"/>
              </a:ext>
            </a:extLst>
          </p:cNvPr>
          <p:cNvSpPr txBox="1"/>
          <p:nvPr/>
        </p:nvSpPr>
        <p:spPr>
          <a:xfrm>
            <a:off x="258777" y="1690689"/>
            <a:ext cx="3408217" cy="3117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Droits sexuels et reproductifs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Accès et équité en emploi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Enjeux de violence</a:t>
            </a:r>
          </a:p>
        </p:txBody>
      </p:sp>
    </p:spTree>
    <p:extLst>
      <p:ext uri="{BB962C8B-B14F-4D97-AF65-F5344CB8AC3E}">
        <p14:creationId xmlns:p14="http://schemas.microsoft.com/office/powerpoint/2010/main" val="230006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9F1CD-94EB-DD47-B116-F636EB9B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/>
              <a:t>La troisième vague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080234C-046B-2B4F-A4BF-8EEE8E04A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618" y="129216"/>
            <a:ext cx="5428100" cy="6767192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0FDEFE7-4E16-A745-B0D3-6C85D862BF45}"/>
              </a:ext>
            </a:extLst>
          </p:cNvPr>
          <p:cNvSpPr txBox="1"/>
          <p:nvPr/>
        </p:nvSpPr>
        <p:spPr>
          <a:xfrm>
            <a:off x="838200" y="2182091"/>
            <a:ext cx="5063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Nouvelles formes d’action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Nouveaux enjeux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Nouvelles identités</a:t>
            </a:r>
          </a:p>
        </p:txBody>
      </p:sp>
    </p:spTree>
    <p:extLst>
      <p:ext uri="{BB962C8B-B14F-4D97-AF65-F5344CB8AC3E}">
        <p14:creationId xmlns:p14="http://schemas.microsoft.com/office/powerpoint/2010/main" val="4172836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E34B6-B749-B146-98C1-9E6F8D7F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615949-4FBF-4846-A712-B36B83214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23" y="159738"/>
            <a:ext cx="11582400" cy="6486144"/>
          </a:xfrm>
        </p:spPr>
      </p:pic>
    </p:spTree>
    <p:extLst>
      <p:ext uri="{BB962C8B-B14F-4D97-AF65-F5344CB8AC3E}">
        <p14:creationId xmlns:p14="http://schemas.microsoft.com/office/powerpoint/2010/main" val="103860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1987" y="1602255"/>
            <a:ext cx="10708341" cy="2915957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/>
              <a:t>Quelles limites de penser les mouvements féministes en vagues?</a:t>
            </a:r>
          </a:p>
        </p:txBody>
      </p:sp>
    </p:spTree>
    <p:extLst>
      <p:ext uri="{BB962C8B-B14F-4D97-AF65-F5344CB8AC3E}">
        <p14:creationId xmlns:p14="http://schemas.microsoft.com/office/powerpoint/2010/main" val="1443379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4441</TotalTime>
  <Words>343</Words>
  <Application>Microsoft Office PowerPoint</Application>
  <PresentationFormat>Grand écran</PresentationFormat>
  <Paragraphs>92</Paragraphs>
  <Slides>36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Thème Office</vt:lpstr>
      <vt:lpstr>Féminismes et pouvoir: transformer les organisations sociales    Anahi Morales Hudon, PhD</vt:lpstr>
      <vt:lpstr>Plan de séance</vt:lpstr>
      <vt:lpstr>1. Retour historique sur les féminismes</vt:lpstr>
      <vt:lpstr>Présentation PowerPoint</vt:lpstr>
      <vt:lpstr>La première vague   </vt:lpstr>
      <vt:lpstr>La deuxième vague</vt:lpstr>
      <vt:lpstr>La troisième vague</vt:lpstr>
      <vt:lpstr>Présentation PowerPoint</vt:lpstr>
      <vt:lpstr>Quelles limites de penser les mouvements féministes en vagues?</vt:lpstr>
      <vt:lpstr>Présentation PowerPoint</vt:lpstr>
      <vt:lpstr>Présentation PowerPoint</vt:lpstr>
      <vt:lpstr>Présentation PowerPoint</vt:lpstr>
      <vt:lpstr>2-Perspectives féministes et analyse de la réalité sociale</vt:lpstr>
      <vt:lpstr>Féminisme noir /Black feminism Sojourner Truth </vt:lpstr>
      <vt:lpstr>Déclaration du Combahee River Collective (1977)</vt:lpstr>
      <vt:lpstr>Présentation PowerPoint</vt:lpstr>
      <vt:lpstr>Présentation PowerPoint</vt:lpstr>
      <vt:lpstr>Féminisme  Chicana</vt:lpstr>
      <vt:lpstr>Présentation PowerPoint</vt:lpstr>
      <vt:lpstr>Présentation PowerPoint</vt:lpstr>
      <vt:lpstr>Intersectionnalité</vt:lpstr>
      <vt:lpstr>Une définition</vt:lpstr>
      <vt:lpstr>Présentation PowerPoint</vt:lpstr>
      <vt:lpstr>Présentation PowerPoint</vt:lpstr>
      <vt:lpstr>Présentation PowerPoint</vt:lpstr>
      <vt:lpstr>Exercice de groupe</vt:lpstr>
      <vt:lpstr>Présentation PowerPoint</vt:lpstr>
      <vt:lpstr>3-Quels impacts pour les organisations sociales ? </vt:lpstr>
      <vt:lpstr>Adopter une analyse intersectionnelle</vt:lpstr>
      <vt:lpstr>Adopter une approche anti-oppression</vt:lpstr>
      <vt:lpstr>Quels impacts pour notre pratique?</vt:lpstr>
      <vt:lpstr>Retour réflexif sur l’exercice:    quelques questions à se poser</vt:lpstr>
      <vt:lpstr>En conclusion…</vt:lpstr>
      <vt:lpstr>Quelques ressources pour aller plus loin</vt:lpstr>
      <vt:lpstr>Présentation PowerPoint</vt:lpstr>
      <vt:lpstr>Informations de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Patricia </cp:lastModifiedBy>
  <cp:revision>121</cp:revision>
  <dcterms:created xsi:type="dcterms:W3CDTF">2017-10-17T00:30:09Z</dcterms:created>
  <dcterms:modified xsi:type="dcterms:W3CDTF">2019-01-10T20:01:40Z</dcterms:modified>
</cp:coreProperties>
</file>