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82" r:id="rId4"/>
    <p:sldId id="258" r:id="rId5"/>
    <p:sldId id="280" r:id="rId6"/>
    <p:sldId id="260" r:id="rId7"/>
    <p:sldId id="286" r:id="rId8"/>
    <p:sldId id="281" r:id="rId9"/>
    <p:sldId id="296" r:id="rId10"/>
    <p:sldId id="312" r:id="rId11"/>
    <p:sldId id="266" r:id="rId12"/>
    <p:sldId id="267" r:id="rId13"/>
    <p:sldId id="313" r:id="rId14"/>
    <p:sldId id="269" r:id="rId15"/>
    <p:sldId id="314" r:id="rId16"/>
    <p:sldId id="315" r:id="rId17"/>
    <p:sldId id="272" r:id="rId18"/>
    <p:sldId id="277" r:id="rId19"/>
  </p:sldIdLst>
  <p:sldSz cx="9144000" cy="6858000" type="screen4x3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A010"/>
    <a:srgbClr val="F9CB49"/>
    <a:srgbClr val="1A8080"/>
    <a:srgbClr val="0000FF"/>
    <a:srgbClr val="EA6C1E"/>
    <a:srgbClr val="FCE8AE"/>
    <a:srgbClr val="FAD672"/>
    <a:srgbClr val="C99607"/>
    <a:srgbClr val="EAAF08"/>
    <a:srgbClr val="F8B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128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674" y="1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/>
          <a:lstStyle>
            <a:lvl1pPr algn="r">
              <a:defRPr sz="1200"/>
            </a:lvl1pPr>
          </a:lstStyle>
          <a:p>
            <a:fld id="{73A0F7BB-F7D4-4BB3-BF23-9DD1DA2D00BF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379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674" y="8829379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 anchor="b"/>
          <a:lstStyle>
            <a:lvl1pPr algn="r">
              <a:defRPr sz="1200"/>
            </a:lvl1pPr>
          </a:lstStyle>
          <a:p>
            <a:fld id="{7FBCC794-3AE7-4257-8A72-21C3FA0BDA8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0096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/>
          <a:lstStyle>
            <a:lvl1pPr algn="r">
              <a:defRPr sz="1200"/>
            </a:lvl1pPr>
          </a:lstStyle>
          <a:p>
            <a:fld id="{9FC7E6EE-CE03-4509-9C6A-5B7C85B5BC26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2" rIns="93163" bIns="46582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3" tIns="46582" rIns="93163" bIns="46582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 anchor="b"/>
          <a:lstStyle>
            <a:lvl1pPr algn="r">
              <a:defRPr sz="1200"/>
            </a:lvl1pPr>
          </a:lstStyle>
          <a:p>
            <a:fld id="{53FB396D-B7DB-4CA8-8623-FF8C184EC639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959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546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156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963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323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0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8884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82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217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111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294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756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06D1-2E3C-47A9-8899-9180BED0931C}" type="datetimeFigureOut">
              <a:rPr lang="fr-CA" smtClean="0"/>
              <a:pPr/>
              <a:t>2018-03-12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315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hyperlink" Target="attitudes%20confidence.docx" TargetMode="Externa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://www.espacesansviolence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osange 14"/>
          <p:cNvSpPr/>
          <p:nvPr/>
        </p:nvSpPr>
        <p:spPr>
          <a:xfrm>
            <a:off x="-900608" y="980728"/>
            <a:ext cx="3600000" cy="3636000"/>
          </a:xfrm>
          <a:prstGeom prst="diamond">
            <a:avLst/>
          </a:prstGeom>
          <a:solidFill>
            <a:srgbClr val="D1D1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atin typeface="Georgia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284" y="2348880"/>
            <a:ext cx="1199199" cy="10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Losange 27"/>
          <p:cNvSpPr>
            <a:spLocks noChangeAspect="1"/>
          </p:cNvSpPr>
          <p:nvPr/>
        </p:nvSpPr>
        <p:spPr>
          <a:xfrm rot="5400000">
            <a:off x="2593662" y="-1721454"/>
            <a:ext cx="9320228" cy="9107968"/>
          </a:xfrm>
          <a:prstGeom prst="diamond">
            <a:avLst/>
          </a:prstGeom>
          <a:gradFill>
            <a:gsLst>
              <a:gs pos="0">
                <a:srgbClr val="EA6C1E"/>
              </a:gs>
              <a:gs pos="30000">
                <a:schemeClr val="accent6">
                  <a:lumMod val="75000"/>
                </a:schemeClr>
              </a:gs>
              <a:gs pos="100000">
                <a:srgbClr val="FFB521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1" cap="small" dirty="0" smtClean="0">
              <a:solidFill>
                <a:srgbClr val="EA6C1E"/>
              </a:solidFill>
              <a:latin typeface="Georgia" pitchFamily="18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923928" y="404664"/>
            <a:ext cx="5400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fr-CA" sz="32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/>
            <a:endParaRPr lang="fr-CA" sz="40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/>
            <a:r>
              <a:rPr lang="fr-CA" sz="2800" b="1" cap="small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La prévention, </a:t>
            </a:r>
          </a:p>
          <a:p>
            <a:pPr algn="ctr"/>
            <a:r>
              <a:rPr lang="fr-CA" sz="2800" b="1" cap="small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ça marche!</a:t>
            </a:r>
          </a:p>
          <a:p>
            <a:pPr algn="ctr"/>
            <a:endParaRPr lang="fr-CA" sz="24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/>
            <a:r>
              <a:rPr lang="fr-CA" sz="2000" b="1" dirty="0" smtClean="0">
                <a:solidFill>
                  <a:srgbClr val="F9CB49"/>
                </a:solidFill>
                <a:latin typeface="Georgia" pitchFamily="18" charset="0"/>
                <a:cs typeface="Arial" pitchFamily="34" charset="0"/>
              </a:rPr>
              <a:t>Pour les </a:t>
            </a:r>
          </a:p>
          <a:p>
            <a:pPr algn="ctr"/>
            <a:r>
              <a:rPr lang="fr-CA" sz="2000" b="1" dirty="0" smtClean="0">
                <a:solidFill>
                  <a:srgbClr val="F9CB49"/>
                </a:solidFill>
                <a:latin typeface="Georgia" pitchFamily="18" charset="0"/>
                <a:cs typeface="Arial" pitchFamily="34" charset="0"/>
              </a:rPr>
              <a:t>Établissements Verts Brundtland</a:t>
            </a:r>
          </a:p>
          <a:p>
            <a:pPr algn="ctr"/>
            <a:r>
              <a:rPr lang="fr-CA" sz="2000" b="1" dirty="0" smtClean="0">
                <a:solidFill>
                  <a:srgbClr val="F9CB49"/>
                </a:solidFill>
                <a:latin typeface="Georgia" pitchFamily="18" charset="0"/>
                <a:cs typeface="Arial" pitchFamily="34" charset="0"/>
              </a:rPr>
              <a:t>6 octobre 2016</a:t>
            </a:r>
          </a:p>
          <a:p>
            <a:pPr algn="ctr"/>
            <a:endParaRPr lang="fr-CA" sz="24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/>
            <a:r>
              <a:rPr lang="fr-CA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Reproduction interdite </a:t>
            </a:r>
          </a:p>
          <a:p>
            <a:pPr algn="ctr"/>
            <a:r>
              <a:rPr lang="fr-CA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sans autorisation</a:t>
            </a:r>
          </a:p>
          <a:p>
            <a:pPr algn="ctr"/>
            <a:endParaRPr lang="fr-CA" sz="28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endParaRPr lang="fr-CA" sz="20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" name="Image 9" descr="ROE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1696" y="188640"/>
            <a:ext cx="2076207" cy="1368152"/>
          </a:xfrm>
          <a:prstGeom prst="rect">
            <a:avLst/>
          </a:prstGeom>
        </p:spPr>
      </p:pic>
      <p:pic>
        <p:nvPicPr>
          <p:cNvPr id="14" name="Image 13" descr="1_cahier_dessus enfants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3284984"/>
            <a:ext cx="3497560" cy="313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228184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ATELIER POUR ENFANTS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12562" y="764704"/>
            <a:ext cx="734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Primaire</a:t>
            </a:r>
            <a:endParaRPr lang="fr-CA" sz="28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12493" y="1268761"/>
            <a:ext cx="6159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Présenté en une seule demi-journée:</a:t>
            </a:r>
          </a:p>
          <a:p>
            <a:r>
              <a:rPr lang="fr-CA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fr-CA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12562" y="1412776"/>
            <a:ext cx="6362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r>
              <a:rPr lang="fr-CA" dirty="0" smtClean="0">
                <a:latin typeface="Georgia" pitchFamily="18" charset="0"/>
                <a:sym typeface="Symbol"/>
              </a:rPr>
              <a:t>		</a:t>
            </a:r>
          </a:p>
          <a:p>
            <a:pPr algn="just"/>
            <a:endParaRPr lang="fr-CA" dirty="0" smtClean="0">
              <a:latin typeface="Georgia" pitchFamily="18" charset="0"/>
              <a:sym typeface="Symbo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Georgia" pitchFamily="18" charset="0"/>
                <a:cs typeface="Arial" panose="020B0604020202020204" pitchFamily="34" charset="0"/>
              </a:rPr>
              <a:t>15</a:t>
            </a:r>
            <a:endParaRPr lang="fr-CA" sz="1000" dirty="0">
              <a:solidFill>
                <a:srgbClr val="1A8080"/>
              </a:solidFill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38" name="Zone de texte 2"/>
          <p:cNvSpPr txBox="1">
            <a:spLocks noChangeArrowheads="1"/>
          </p:cNvSpPr>
          <p:nvPr/>
        </p:nvSpPr>
        <p:spPr bwMode="auto">
          <a:xfrm>
            <a:off x="1403648" y="1988840"/>
            <a:ext cx="5354320" cy="1368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      </a:t>
            </a:r>
            <a:r>
              <a:rPr lang="fr-CA" sz="2200" dirty="0" smtClean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CA" sz="2200" dirty="0" smtClean="0">
              <a:solidFill>
                <a:srgbClr val="0070C0"/>
              </a:solidFill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2200" dirty="0" smtClean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	</a:t>
            </a:r>
            <a:r>
              <a:rPr lang="fr-CA" sz="2200" dirty="0" smtClean="0">
                <a:solidFill>
                  <a:srgbClr val="1F497D"/>
                </a:solidFill>
                <a:effectLst/>
                <a:latin typeface="Georgia" pitchFamily="18" charset="0"/>
                <a:ea typeface="Calibri"/>
                <a:cs typeface="Times New Roman"/>
              </a:rPr>
              <a:t>       </a:t>
            </a:r>
            <a:endParaRPr lang="fr-CA" sz="1100" dirty="0">
              <a:effectLst/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41" name="Zone de texte 2"/>
          <p:cNvSpPr txBox="1">
            <a:spLocks noChangeArrowheads="1"/>
          </p:cNvSpPr>
          <p:nvPr/>
        </p:nvSpPr>
        <p:spPr bwMode="auto">
          <a:xfrm>
            <a:off x="4211960" y="3645024"/>
            <a:ext cx="4572000" cy="4749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fr-CA" sz="2200" dirty="0" smtClean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   </a:t>
            </a:r>
            <a:endParaRPr lang="fr-CA" sz="1100" dirty="0">
              <a:effectLst/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44" name="Zone de texte 2"/>
          <p:cNvSpPr txBox="1">
            <a:spLocks noChangeArrowheads="1"/>
          </p:cNvSpPr>
          <p:nvPr/>
        </p:nvSpPr>
        <p:spPr bwMode="auto">
          <a:xfrm>
            <a:off x="1403648" y="5157192"/>
            <a:ext cx="4572000" cy="1080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   </a:t>
            </a:r>
            <a:r>
              <a:rPr lang="fr-CA" sz="2200" dirty="0" smtClean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       </a:t>
            </a:r>
            <a:r>
              <a:rPr lang="fr-CA" sz="2200" dirty="0" smtClean="0">
                <a:solidFill>
                  <a:srgbClr val="1F497D"/>
                </a:solidFill>
                <a:effectLst/>
                <a:latin typeface="Georgia" pitchFamily="18" charset="0"/>
                <a:ea typeface="Calibri"/>
                <a:cs typeface="Times New Roman"/>
              </a:rPr>
              <a:t>    </a:t>
            </a:r>
            <a:endParaRPr lang="fr-CA" sz="1100" dirty="0">
              <a:effectLst/>
              <a:latin typeface="Georgia" pitchFamily="18" charset="0"/>
              <a:ea typeface="Calibri"/>
              <a:cs typeface="Times New Roman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96952"/>
            <a:ext cx="1755925" cy="285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1619672" y="1628801"/>
            <a:ext cx="4608512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Les règles;</a:t>
            </a:r>
          </a:p>
          <a:p>
            <a:pPr algn="just"/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Mises en situation;</a:t>
            </a:r>
          </a:p>
          <a:p>
            <a:pPr algn="just">
              <a:buBlip>
                <a:blip r:embed="rId6"/>
              </a:buBlip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Intimidation par un enfants;</a:t>
            </a:r>
          </a:p>
          <a:p>
            <a:pPr algn="just">
              <a:buBlip>
                <a:blip r:embed="rId6"/>
              </a:buBlip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Privé de ses droits personne connue </a:t>
            </a:r>
            <a:r>
              <a:rPr lang="fr-CA" sz="1400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(voisin: 1</a:t>
            </a:r>
            <a:r>
              <a:rPr lang="fr-CA" sz="1400" baseline="30000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er</a:t>
            </a:r>
            <a:r>
              <a:rPr lang="fr-CA" sz="1400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-2</a:t>
            </a:r>
            <a:r>
              <a:rPr lang="fr-CA" sz="1400" baseline="30000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e</a:t>
            </a:r>
            <a:r>
              <a:rPr lang="fr-CA" sz="1400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 )</a:t>
            </a:r>
          </a:p>
          <a:p>
            <a:pPr algn="just">
              <a:buBlip>
                <a:blip r:embed="rId6"/>
              </a:buBlip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Violence sexuelle d’un proche</a:t>
            </a:r>
            <a:endParaRPr lang="fr-CA" sz="1400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>
              <a:buBlip>
                <a:blip r:embed="rId6"/>
              </a:buBlip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Relation amoureuse </a:t>
            </a:r>
            <a:r>
              <a:rPr lang="fr-CA" sz="1400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(3</a:t>
            </a:r>
            <a:r>
              <a:rPr lang="fr-CA" sz="1400" baseline="30000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e</a:t>
            </a:r>
            <a:r>
              <a:rPr lang="fr-CA" sz="1400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 cycle)</a:t>
            </a:r>
          </a:p>
          <a:p>
            <a:pPr algn="just">
              <a:buBlip>
                <a:blip r:embed="rId6"/>
              </a:buBlip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Parler à un adulte de confiance</a:t>
            </a:r>
          </a:p>
          <a:p>
            <a:pPr algn="just">
              <a:lnSpc>
                <a:spcPct val="150000"/>
              </a:lnSpc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Inconnus sur Internet</a:t>
            </a:r>
          </a:p>
          <a:p>
            <a:pPr algn="just">
              <a:lnSpc>
                <a:spcPct val="150000"/>
              </a:lnSpc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Les stratégies</a:t>
            </a:r>
          </a:p>
          <a:p>
            <a:pPr algn="just">
              <a:lnSpc>
                <a:spcPct val="150000"/>
              </a:lnSpc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Trois adultes de confiance</a:t>
            </a:r>
          </a:p>
          <a:p>
            <a:pPr algn="just">
              <a:lnSpc>
                <a:spcPct val="150000"/>
              </a:lnSpc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Aide-mémoire </a:t>
            </a:r>
            <a:endParaRPr lang="fr-CA" sz="1400" dirty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>
              <a:lnSpc>
                <a:spcPct val="150000"/>
              </a:lnSpc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Cahiers d’activités </a:t>
            </a:r>
          </a:p>
          <a:p>
            <a:pPr algn="just">
              <a:lnSpc>
                <a:spcPct val="150000"/>
              </a:lnSpc>
            </a:pPr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Rencontres individuelles</a:t>
            </a:r>
          </a:p>
          <a:p>
            <a:pPr algn="just">
              <a:buBlip>
                <a:blip r:embed="rId6"/>
              </a:buBlip>
            </a:pPr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>
              <a:buBlip>
                <a:blip r:embed="rId6"/>
              </a:buBlip>
            </a:pPr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</p:txBody>
      </p:sp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76737"/>
              </p:ext>
            </p:extLst>
          </p:nvPr>
        </p:nvGraphicFramePr>
        <p:xfrm>
          <a:off x="6012160" y="1484784"/>
          <a:ext cx="22034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Objet d’environnement du Gestionnaire de liaisons" showAsIcon="1" r:id="rId7" imgW="2203920" imgH="555120" progId="Package">
                  <p:embed/>
                </p:oleObj>
              </mc:Choice>
              <mc:Fallback>
                <p:oleObj name="Objet d’environnement du Gestionnaire de liaisons" showAsIcon="1" r:id="rId7" imgW="2203920" imgH="55512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1484784"/>
                        <a:ext cx="2203450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06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38" grpId="0"/>
      <p:bldP spid="41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35896" y="240903"/>
            <a:ext cx="5328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PRÉVENTION AU QUOTIDIEN ET DISCIPLINE POSITIVE</a:t>
            </a:r>
            <a:endParaRPr lang="fr-CA" sz="12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1" t="11852" r="32222" b="7852"/>
          <a:stretch/>
        </p:blipFill>
        <p:spPr bwMode="auto">
          <a:xfrm>
            <a:off x="3563888" y="1376040"/>
            <a:ext cx="2592288" cy="384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22"/>
          <p:cNvSpPr txBox="1">
            <a:spLocks noChangeArrowheads="1"/>
          </p:cNvSpPr>
          <p:nvPr/>
        </p:nvSpPr>
        <p:spPr bwMode="auto">
          <a:xfrm>
            <a:off x="3419872" y="5373216"/>
            <a:ext cx="28803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fr-CA" sz="22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Page 8</a:t>
            </a:r>
            <a:endParaRPr kumimoji="0" lang="fr-FR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8" name="Étoile à 12 branches 7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atin typeface="Georgia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782707" y="6309835"/>
            <a:ext cx="851393" cy="27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Georgia" pitchFamily="18" charset="0"/>
                <a:cs typeface="Arial" panose="020B0604020202020204" pitchFamily="34" charset="0"/>
              </a:rPr>
              <a:t>19</a:t>
            </a:r>
            <a:endParaRPr lang="fr-CA" sz="1000" dirty="0">
              <a:solidFill>
                <a:srgbClr val="1A8080"/>
              </a:solidFill>
              <a:latin typeface="Georgia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9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923928" y="240903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PRÉVENTION AU QUOTIDIEN ET DISCIPLINE POSITIVE</a:t>
            </a:r>
            <a:endParaRPr lang="fr-CA" sz="12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40614" y="2636912"/>
            <a:ext cx="6779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Favoriser le développement de la confiance en soi, de l’autonomie, la force et l’affirmation. </a:t>
            </a:r>
          </a:p>
          <a:p>
            <a:r>
              <a:rPr lang="fr-CA" sz="24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Ex.?  </a:t>
            </a:r>
            <a:endParaRPr lang="fr-CA" sz="24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40614" y="4149080"/>
            <a:ext cx="7103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Créer des moments de complicité. </a:t>
            </a:r>
          </a:p>
          <a:p>
            <a:r>
              <a:rPr lang="fr-CA" sz="24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Ex.?</a:t>
            </a:r>
            <a:endParaRPr lang="fr-CA" sz="24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77126" y="5445224"/>
            <a:ext cx="7103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fr-CA" sz="20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19672" y="2636912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19672" y="4077072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19672" y="5301208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Georgia" pitchFamily="18" charset="0"/>
                <a:cs typeface="Arial" panose="020B0604020202020204" pitchFamily="34" charset="0"/>
              </a:rPr>
              <a:t>21</a:t>
            </a:r>
            <a:endParaRPr lang="fr-CA" sz="1000" dirty="0">
              <a:solidFill>
                <a:srgbClr val="1A8080"/>
              </a:solidFill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547664" y="1268760"/>
            <a:ext cx="7056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tx2"/>
                </a:solidFill>
                <a:latin typeface="Georgia" pitchFamily="18" charset="0"/>
              </a:rPr>
              <a:t>Faire de la prévention ce n’est pas seulement parler de violence, c’est aussi…</a:t>
            </a:r>
            <a:endParaRPr lang="fr-CA" sz="2400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051720" y="5373216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002060"/>
                </a:solidFill>
                <a:latin typeface="Georgia" pitchFamily="18" charset="0"/>
              </a:rPr>
              <a:t>Construire des relations basées sur le respect. Ex.?</a:t>
            </a:r>
            <a:endParaRPr lang="fr-CA" sz="2400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2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923928" y="240903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PRÉVENTION AU QUOTIDIEN ET DISCIPLINE POSITIVE</a:t>
            </a:r>
            <a:endParaRPr lang="fr-CA" sz="12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40614" y="2852936"/>
            <a:ext cx="6779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Leur faites sentir que vous appréciez leur présence. Ex.?</a:t>
            </a:r>
            <a:r>
              <a:rPr lang="fr-CA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  </a:t>
            </a:r>
            <a:endParaRPr lang="fr-CA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40614" y="3501008"/>
            <a:ext cx="7103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Prenez le temps de les écouter. Ex.?</a:t>
            </a:r>
            <a:endParaRPr lang="fr-CA" sz="20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77126" y="5517232"/>
            <a:ext cx="6671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Leur permettez de découvrir que vous n’êtes pas une personne parfaite</a:t>
            </a:r>
            <a:r>
              <a:rPr lang="fr-CA" sz="20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. Ex.? </a:t>
            </a:r>
            <a:endParaRPr lang="fr-CA" sz="20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19672" y="2780928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19672" y="3429000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19672" y="4149080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19672" y="544522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19672" y="4869160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Georgia" pitchFamily="18" charset="0"/>
                <a:cs typeface="Arial" panose="020B0604020202020204" pitchFamily="34" charset="0"/>
              </a:rPr>
              <a:t>21</a:t>
            </a:r>
            <a:endParaRPr lang="fr-CA" sz="1000" dirty="0">
              <a:solidFill>
                <a:srgbClr val="1A8080"/>
              </a:solidFill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547664" y="1268760"/>
            <a:ext cx="7056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000" b="1" dirty="0" smtClean="0">
                <a:solidFill>
                  <a:schemeClr val="tx2"/>
                </a:solidFill>
                <a:latin typeface="Georgia" pitchFamily="18" charset="0"/>
              </a:rPr>
              <a:t>Vous renforcez les enfants chaque fois que vous leur montrez leur importance en tant que personne digne d’attention et de respect. Chaque fois que vous…</a:t>
            </a:r>
            <a:endParaRPr lang="fr-CA" sz="2000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051720" y="422108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2060"/>
                </a:solidFill>
                <a:latin typeface="Georgia" pitchFamily="18" charset="0"/>
              </a:rPr>
              <a:t>Leur faites confiance. Ex.?</a:t>
            </a:r>
            <a:endParaRPr lang="fr-CA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051720" y="4869160"/>
            <a:ext cx="4738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2060"/>
                </a:solidFill>
                <a:latin typeface="Georgia" pitchFamily="18" charset="0"/>
              </a:rPr>
              <a:t>Les aidez à devenir responsable. Ex.?</a:t>
            </a:r>
            <a:endParaRPr lang="fr-CA" sz="2000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2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707904" y="240903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QUAND L’ENFANT SE CONFIE À VOUS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75656" y="4005064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Mise en situation de Guy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5400000">
            <a:off x="4644157" y="2348731"/>
            <a:ext cx="720080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16200000">
            <a:off x="4788172" y="620540"/>
            <a:ext cx="720082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>
            <a:hlinkClick r:id="rId5" action="ppaction://hlinkfile"/>
          </p:cNvPr>
          <p:cNvSpPr txBox="1"/>
          <p:nvPr/>
        </p:nvSpPr>
        <p:spPr>
          <a:xfrm>
            <a:off x="1403648" y="4509120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Attitudes qui favorisent la confidence </a:t>
            </a:r>
            <a:endParaRPr lang="fr-CA" sz="2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 descr="Adulte_impress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836712"/>
            <a:ext cx="3744416" cy="2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707904" y="240903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QUAND L’ENFANT SE CONFIE À VOUS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63688" y="836712"/>
            <a:ext cx="7000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002060"/>
                </a:solidFill>
                <a:latin typeface="Georgia" pitchFamily="18" charset="0"/>
              </a:rPr>
              <a:t>Accorder à chaque confidence l’attention nécessaire.  Le fait d’écouter et de croire l’enfant, c’est déjà une étape précieuse dans la résolution…</a:t>
            </a:r>
            <a:endParaRPr lang="fr-CA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91680" y="2276872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91680" y="2708920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91680" y="3212976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91680" y="4581128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91680" y="3717032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91680" y="4149080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2267744" y="2348880"/>
            <a:ext cx="25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Mettre l’enfant à l’aise;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267744" y="2780928"/>
            <a:ext cx="601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Prendre le temps d’écouter et de croire ses confidences; 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267744" y="3284984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Contrôler nos propres émotions, rester calme;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267744" y="3717032"/>
            <a:ext cx="459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Rassurer l’enfant et valider ses émotions;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267744" y="422108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Vérifier comment nous pouvons l’aider;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267744" y="465313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Laisser l’enfant donner sa version des faits;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91680" y="5085184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ZoneTexte 37"/>
          <p:cNvSpPr txBox="1"/>
          <p:nvPr/>
        </p:nvSpPr>
        <p:spPr>
          <a:xfrm>
            <a:off x="2267744" y="515719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Respecter son rythme, poser des questions ouvertes;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91680" y="5517232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2267744" y="5661248"/>
            <a:ext cx="585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Respecter la confidentialité sans promettre le silence.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707904" y="240903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QUAND L’ENFANT SE CONFIE À VOUS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63688" y="836712"/>
            <a:ext cx="7000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 smtClean="0">
                <a:solidFill>
                  <a:srgbClr val="002060"/>
                </a:solidFill>
                <a:latin typeface="Georgia" pitchFamily="18" charset="0"/>
              </a:rPr>
              <a:t>Éviter de tout prendre en charge et d’imposer des solutions. Ses idées pourront vous guider.</a:t>
            </a:r>
            <a:endParaRPr lang="fr-CA" sz="28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763688" y="2348880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2267744" y="2420888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002060"/>
                </a:solidFill>
                <a:latin typeface="Georgia" pitchFamily="18" charset="0"/>
              </a:rPr>
              <a:t>Si le problème est simple à résoudre </a:t>
            </a:r>
            <a:endParaRPr lang="fr-CA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267744" y="2924944"/>
            <a:ext cx="601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Établir un plan d’action et apporter du soutien. 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267744" y="3501008"/>
            <a:ext cx="459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002060"/>
                </a:solidFill>
                <a:latin typeface="Georgia" pitchFamily="18" charset="0"/>
              </a:rPr>
              <a:t>Si le problème est plus complexe</a:t>
            </a:r>
            <a:endParaRPr lang="fr-CA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267744" y="40050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Vérifier si l’enfant est en sécurité ou en danger;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267744" y="436510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Expliquer les étapes à venir.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267744" y="501317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002060"/>
                </a:solidFill>
                <a:latin typeface="Georgia" pitchFamily="18" charset="0"/>
              </a:rPr>
              <a:t>Si vous ne pouvez l’aider davantage.</a:t>
            </a:r>
            <a:endParaRPr lang="fr-CA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763688" y="4941168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763688" y="3356992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2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92996" y="265806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CONCLUSION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75656" y="1124744"/>
            <a:ext cx="73326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Pourquoi offrir ESPACE aux enfants?</a:t>
            </a:r>
          </a:p>
          <a:p>
            <a:r>
              <a:rPr lang="fr-CA" sz="2400" dirty="0" smtClean="0">
                <a:solidFill>
                  <a:srgbClr val="5FA010"/>
                </a:solidFill>
                <a:latin typeface="Georgia" pitchFamily="18" charset="0"/>
                <a:cs typeface="Arial" pitchFamily="34" charset="0"/>
              </a:rPr>
              <a:t>Pour qu’ils puissent vivre des réussites, puisqu’ESPACE contribue à:</a:t>
            </a:r>
            <a:endParaRPr lang="fr-CA" sz="2400" dirty="0">
              <a:solidFill>
                <a:srgbClr val="5FA01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17807" y="2492896"/>
            <a:ext cx="57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Renforcer leur estime personnelle</a:t>
            </a:r>
          </a:p>
          <a:p>
            <a:r>
              <a:rPr lang="fr-CA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Apprendre à chercher des solutions</a:t>
            </a:r>
            <a:endParaRPr lang="fr-CA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339752" y="3284984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Résoudre des problèmes</a:t>
            </a:r>
          </a:p>
          <a:p>
            <a:r>
              <a:rPr lang="fr-CA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S’affirmer, savoir mettre ses limites</a:t>
            </a:r>
            <a:endParaRPr lang="fr-CA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339752" y="400506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Développer leur autonomie</a:t>
            </a:r>
          </a:p>
          <a:p>
            <a:r>
              <a:rPr lang="fr-CA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Avoir des relations sociale de qualité</a:t>
            </a:r>
            <a:endParaRPr lang="fr-CA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91680" y="2636912"/>
            <a:ext cx="46895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91680" y="3284984"/>
            <a:ext cx="452338" cy="53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91680" y="3933056"/>
            <a:ext cx="452338" cy="59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Espace réservé du contenu 3" descr="mains-ensemble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72849" y="2906085"/>
            <a:ext cx="1192086" cy="114078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91680" y="4725144"/>
            <a:ext cx="46895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2339752" y="4797152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Apprendre à communiquer et à coopérer</a:t>
            </a:r>
          </a:p>
          <a:p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Adopter des comportements sains et sécuritaires</a:t>
            </a:r>
            <a:endParaRPr lang="fr-CA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91680" y="5373216"/>
            <a:ext cx="452338" cy="53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2339752" y="5517232"/>
            <a:ext cx="485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2060"/>
                </a:solidFill>
                <a:latin typeface="Georgia" pitchFamily="18" charset="0"/>
              </a:rPr>
              <a:t>Évoluer dans un environnement sécuritaires</a:t>
            </a:r>
          </a:p>
        </p:txBody>
      </p:sp>
    </p:spTree>
    <p:extLst>
      <p:ext uri="{BB962C8B-B14F-4D97-AF65-F5344CB8AC3E}">
        <p14:creationId xmlns:p14="http://schemas.microsoft.com/office/powerpoint/2010/main" val="423716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907704" y="206084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rgbClr val="FFC000"/>
                </a:solidFill>
                <a:latin typeface="Georgia" pitchFamily="18" charset="0"/>
                <a:cs typeface="Arial" pitchFamily="34" charset="0"/>
              </a:rPr>
              <a:t>Merci d’être là! </a:t>
            </a:r>
            <a:endParaRPr lang="fr-CA" sz="3600" b="1" dirty="0">
              <a:solidFill>
                <a:srgbClr val="FFC000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92996" y="265806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cap="all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Commentaires et questions</a:t>
            </a:r>
            <a:endParaRPr lang="fr-CA" sz="1400" b="1" cap="all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91680" y="112474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Commentaires et questions</a:t>
            </a:r>
            <a:endParaRPr lang="fr-CA" sz="32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4" name="Étoile à 12 branches 13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 smtClean="0"/>
          </a:p>
          <a:p>
            <a:pPr algn="ctr"/>
            <a:r>
              <a:rPr lang="fr-CA" dirty="0" smtClean="0"/>
              <a:t>Merci!!!</a:t>
            </a:r>
            <a:endParaRPr lang="fr-CA" dirty="0"/>
          </a:p>
        </p:txBody>
      </p:sp>
      <p:sp>
        <p:nvSpPr>
          <p:cNvPr id="12" name="ZoneTexte 11"/>
          <p:cNvSpPr txBox="1"/>
          <p:nvPr/>
        </p:nvSpPr>
        <p:spPr>
          <a:xfrm>
            <a:off x="1619672" y="5085184"/>
            <a:ext cx="72728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sz="2400" b="1" dirty="0" smtClean="0">
              <a:solidFill>
                <a:srgbClr val="002060"/>
              </a:solidFill>
            </a:endParaRPr>
          </a:p>
          <a:p>
            <a:pPr algn="ctr"/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(418) 667-7070</a:t>
            </a:r>
          </a:p>
          <a:p>
            <a:pPr algn="ctr"/>
            <a:r>
              <a:rPr lang="fr-CA" sz="22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www.espacesansviolence.org</a:t>
            </a:r>
          </a:p>
          <a:p>
            <a:endParaRPr lang="fr-CA" sz="1400" b="1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sz="1400" b="1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 descr="ROE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2924944"/>
            <a:ext cx="2880320" cy="18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4" grpId="0" animBg="1"/>
      <p:bldP spid="14" grpId="1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156176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ACCUEIL ET PRÉSENTATION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02378" y="5138028"/>
            <a:ext cx="290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3</a:t>
            </a:r>
            <a:r>
              <a:rPr lang="fr-CA" sz="28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 volets </a:t>
            </a:r>
            <a:endParaRPr lang="fr-CA" sz="28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98126" y="4489956"/>
            <a:ext cx="275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Personnel </a:t>
            </a:r>
            <a:endParaRPr lang="fr-CA" sz="28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513802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Parents</a:t>
            </a:r>
            <a:endParaRPr lang="fr-CA" sz="28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220071" y="5714092"/>
            <a:ext cx="309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Enfants </a:t>
            </a:r>
            <a:endParaRPr lang="fr-CA" sz="28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4690610" y="452148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4690610" y="504998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4690610" y="5661248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1229939" y="2924944"/>
            <a:ext cx="77345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2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Prévenir toutes les formes de violence faite aux enfants. </a:t>
            </a:r>
            <a:endParaRPr lang="fr-CA" sz="22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6873663" y="1650699"/>
            <a:ext cx="1517354" cy="657654"/>
          </a:xfrm>
          <a:prstGeom prst="ellipse">
            <a:avLst/>
          </a:prstGeom>
          <a:gradFill flip="none" rotWithShape="1">
            <a:gsLst>
              <a:gs pos="0">
                <a:srgbClr val="EA6C1E"/>
              </a:gs>
              <a:gs pos="20000">
                <a:srgbClr val="EA6C1E"/>
              </a:gs>
              <a:gs pos="100000">
                <a:srgbClr val="F8B80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atin typeface="Georgia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732240" y="1628800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FED540"/>
                </a:solidFill>
                <a:latin typeface="Georgia" pitchFamily="18" charset="0"/>
                <a:cs typeface="Arial" pitchFamily="34" charset="0"/>
              </a:rPr>
              <a:t>ESPACE au Québec depuis </a:t>
            </a:r>
          </a:p>
          <a:p>
            <a:pPr algn="ctr"/>
            <a:r>
              <a:rPr lang="fr-CA" sz="1400" b="1" dirty="0" smtClean="0">
                <a:solidFill>
                  <a:srgbClr val="FED540"/>
                </a:solidFill>
                <a:latin typeface="Georgia" pitchFamily="18" charset="0"/>
                <a:cs typeface="Arial" pitchFamily="34" charset="0"/>
              </a:rPr>
              <a:t>1985</a:t>
            </a:r>
            <a:endParaRPr lang="fr-CA" sz="1400" b="1" dirty="0">
              <a:solidFill>
                <a:srgbClr val="FED54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Georgia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2" name="Image 21" descr="ROE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476672"/>
            <a:ext cx="2304256" cy="15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21" grpId="0"/>
      <p:bldP spid="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Georgia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829512" y="1262175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Objectifs</a:t>
            </a:r>
            <a:endParaRPr lang="fr-CA" sz="28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83768" y="2458437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Outiller les adultes et les enfants à savoir reconnaître la violence. </a:t>
            </a:r>
            <a:endParaRPr lang="fr-CA" sz="28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83768" y="3792596"/>
            <a:ext cx="6408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Donner des moyens concrets pour y faire face.</a:t>
            </a:r>
            <a:endParaRPr lang="fr-CA" sz="28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3608" y="5295744"/>
            <a:ext cx="640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Développer un réseau d’entraide. </a:t>
            </a:r>
            <a:endParaRPr lang="fr-CA" sz="28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954306" y="2689642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954306" y="4000022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954306" y="5257179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191672" y="26064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ACCUEIL ET PRÉSENTATION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5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156176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ACCUEIL ET PRÉSENTATION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01" y="332656"/>
            <a:ext cx="3742479" cy="41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4606694"/>
            <a:ext cx="1637441" cy="141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34" y="4653136"/>
            <a:ext cx="904706" cy="122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53136"/>
            <a:ext cx="761431" cy="117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86" y="4653136"/>
            <a:ext cx="749908" cy="116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Losange 28"/>
          <p:cNvSpPr/>
          <p:nvPr/>
        </p:nvSpPr>
        <p:spPr>
          <a:xfrm rot="16200000">
            <a:off x="5004048" y="773466"/>
            <a:ext cx="3600000" cy="3636000"/>
          </a:xfrm>
          <a:prstGeom prst="diamond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9000">
                <a:srgbClr val="CFCFCF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57150">
            <a:solidFill>
              <a:srgbClr val="F8B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atin typeface="Georgia" pitchFamily="18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220072" y="2438450"/>
            <a:ext cx="3101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11 organismes </a:t>
            </a:r>
          </a:p>
          <a:p>
            <a:pPr algn="ctr"/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au Québec </a:t>
            </a:r>
            <a:endParaRPr lang="fr-CA" sz="28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b="43976"/>
          <a:stretch/>
        </p:blipFill>
        <p:spPr bwMode="auto">
          <a:xfrm>
            <a:off x="5940152" y="1628800"/>
            <a:ext cx="1692188" cy="59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1013914" y="6074132"/>
            <a:ext cx="813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www.espacesansviolence.org</a:t>
            </a:r>
            <a:endParaRPr lang="fr-CA" sz="28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Georgia" pitchFamily="18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5627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654200" y="980728"/>
            <a:ext cx="69127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Présentation des documents et de la vidéo</a:t>
            </a:r>
          </a:p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  <a:hlinkClick r:id="rId4"/>
              </a:rPr>
              <a:t>http://www.espacesansviolence.org/</a:t>
            </a:r>
            <a:endParaRPr lang="fr-CA" sz="1400" b="1" dirty="0" smtClean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56176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ACCUEIL ET PRÉSENTATION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t="13179" r="48303" b="9072"/>
          <a:stretch/>
        </p:blipFill>
        <p:spPr bwMode="auto">
          <a:xfrm rot="1253586">
            <a:off x="6504181" y="3385231"/>
            <a:ext cx="954475" cy="212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12445" r="42778" b="8001"/>
          <a:stretch/>
        </p:blipFill>
        <p:spPr bwMode="auto">
          <a:xfrm rot="20554943">
            <a:off x="2496549" y="3140199"/>
            <a:ext cx="1861121" cy="276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19186" r="51078" b="11678"/>
          <a:stretch/>
        </p:blipFill>
        <p:spPr bwMode="auto">
          <a:xfrm rot="21437586">
            <a:off x="3779914" y="2413753"/>
            <a:ext cx="2836788" cy="37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Étoile à 12 branches 12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atin typeface="Georgia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782707" y="6309835"/>
            <a:ext cx="851393" cy="27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Georgia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6975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12160" y="24090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ANALYSE ET PROBLÉMATIQUE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475656" y="1539949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La vulnérabilité des enfants face à la violence dans notre société </a:t>
            </a:r>
            <a:endParaRPr lang="fr-CA" sz="28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17807" y="3481844"/>
            <a:ext cx="578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Le manque d’information </a:t>
            </a:r>
            <a:endParaRPr lang="fr-CA" sz="28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314346" y="4417948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La dépendance envers </a:t>
            </a:r>
            <a:r>
              <a:rPr lang="fr-CA" sz="2800" dirty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l</a:t>
            </a:r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es adultes </a:t>
            </a:r>
            <a:endParaRPr lang="fr-CA" sz="28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242338" y="5354052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L’isolement social</a:t>
            </a:r>
            <a:endParaRPr lang="fr-CA" sz="28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1390" y="3430690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71390" y="4297306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71390" y="5216156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2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1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2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3715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228184" y="24090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cap="small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STRATÉGIES… LE P</a:t>
            </a:r>
            <a:r>
              <a:rPr lang="fr-CA" sz="1400" b="1" cap="all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rogramme</a:t>
            </a:r>
            <a:r>
              <a:rPr lang="fr-CA" sz="1400" b="1" cap="small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fr-CA" sz="1400" b="1" cap="small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91680" y="1196752"/>
            <a:ext cx="6696744" cy="133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fr-CA" sz="24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Le programme ESPACE a été conçu pour diminuer la vulnérabilité des enfants et pour augmenter leur pouvoir d’agir.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91680" y="2852936"/>
            <a:ext cx="6696744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fr-CA" sz="2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ESPACE mise sur l’affirmation, l’entraide, et la force intérieure pour prévenir la violence.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Georgia" pitchFamily="18" charset="0"/>
                <a:cs typeface="Arial" panose="020B0604020202020204" pitchFamily="34" charset="0"/>
              </a:rPr>
              <a:t>13</a:t>
            </a:r>
            <a:endParaRPr lang="fr-CA" sz="1000" dirty="0">
              <a:solidFill>
                <a:srgbClr val="1A8080"/>
              </a:solidFill>
              <a:latin typeface="Georgia" pitchFamily="18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37112"/>
            <a:ext cx="954459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65104"/>
            <a:ext cx="812623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437112"/>
            <a:ext cx="1153368" cy="1872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582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228184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ATELIER POUR ENFANTS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24899" y="961564"/>
            <a:ext cx="734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Quelques généralités…</a:t>
            </a:r>
            <a:endParaRPr lang="fr-CA" sz="28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43683" y="1700808"/>
            <a:ext cx="3956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Milieu de vie dans son ensemble. </a:t>
            </a:r>
            <a:endParaRPr lang="fr-CA" sz="20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74620" y="2276872"/>
            <a:ext cx="464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Adaptés aux différents groupes d’âge.</a:t>
            </a:r>
            <a:endParaRPr lang="fr-CA" sz="20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74620" y="3717032"/>
            <a:ext cx="3853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0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Trois personnes à l’animation. </a:t>
            </a:r>
            <a:endParaRPr lang="fr-CA" sz="20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91680" y="1556792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91680" y="2132856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91680" y="2852936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374621" y="2996952"/>
            <a:ext cx="3205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Mêmes notions pour tous.</a:t>
            </a:r>
            <a:endParaRPr lang="fr-CA" sz="20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374620" y="4437112"/>
            <a:ext cx="4285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0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Mises en situation : version – ET + .</a:t>
            </a:r>
            <a:endParaRPr lang="fr-CA" sz="20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374620" y="5157192"/>
            <a:ext cx="4429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Victime, à tour de rôle fille et garçon.</a:t>
            </a:r>
            <a:endParaRPr lang="fr-CA" sz="20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91680" y="3645024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91680" y="4221088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91680" y="4941168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Georgia" pitchFamily="18" charset="0"/>
                <a:cs typeface="Arial" panose="020B0604020202020204" pitchFamily="34" charset="0"/>
              </a:rPr>
              <a:t>14</a:t>
            </a:r>
            <a:endParaRPr lang="fr-CA" sz="1000" dirty="0">
              <a:solidFill>
                <a:srgbClr val="1A8080"/>
              </a:solidFill>
              <a:latin typeface="Georgia" pitchFamily="18" charset="0"/>
              <a:cs typeface="Arial" panose="020B060402020202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87950"/>
            <a:ext cx="1510756" cy="2963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91680" y="5661248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2411760" y="5805264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2060"/>
                </a:solidFill>
                <a:latin typeface="Georgia" pitchFamily="18" charset="0"/>
              </a:rPr>
              <a:t>Trois droits fondamentaux</a:t>
            </a:r>
            <a:endParaRPr lang="fr-CA" sz="2000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228184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ATELIER POUR ENFANTS</a:t>
            </a:r>
            <a:endParaRPr lang="fr-CA" sz="14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12493" y="4653136"/>
            <a:ext cx="6159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fr-CA" sz="2200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75656" y="1340768"/>
            <a:ext cx="662473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Trois jours consécutifs, 30 min. +  période de  rencontres</a:t>
            </a:r>
            <a:r>
              <a:rPr lang="fr-CA" dirty="0" smtClean="0">
                <a:latin typeface="Georgia" pitchFamily="18" charset="0"/>
                <a:sym typeface="Symbol"/>
              </a:rPr>
              <a:t> ;</a:t>
            </a: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r>
              <a:rPr lang="fr-CA" b="1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Jour 1</a:t>
            </a:r>
          </a:p>
          <a:p>
            <a:pPr algn="just"/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Intimidation entre enfants;</a:t>
            </a:r>
          </a:p>
          <a:p>
            <a:pPr algn="just"/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Retour et recherche de solutions;</a:t>
            </a:r>
          </a:p>
          <a:p>
            <a:pPr algn="just"/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Période libre</a:t>
            </a: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r>
              <a:rPr lang="fr-CA" b="1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Jour 2</a:t>
            </a:r>
          </a:p>
          <a:p>
            <a:pPr algn="just"/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Marionnettes: sécurité, autodéfense avec cri;</a:t>
            </a:r>
          </a:p>
          <a:p>
            <a:pPr algn="just"/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Rencontres et dessin</a:t>
            </a: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r>
              <a:rPr lang="fr-CA" b="1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Jour 3</a:t>
            </a:r>
          </a:p>
          <a:p>
            <a:pPr algn="just"/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Tête, épaules…;</a:t>
            </a:r>
          </a:p>
          <a:p>
            <a:pPr algn="just"/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Schémas corporelles;</a:t>
            </a:r>
          </a:p>
          <a:p>
            <a:pPr algn="just"/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Trois mises en situations: touchés et confidence;</a:t>
            </a:r>
          </a:p>
          <a:p>
            <a:pPr algn="just"/>
            <a:r>
              <a:rPr lang="fr-CA" dirty="0" smtClean="0">
                <a:solidFill>
                  <a:srgbClr val="002060"/>
                </a:solidFill>
                <a:latin typeface="Georgia" pitchFamily="18" charset="0"/>
                <a:sym typeface="Symbol"/>
              </a:rPr>
              <a:t>Rencontres et activité de transition</a:t>
            </a: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endParaRPr lang="fr-CA" dirty="0" smtClean="0">
              <a:solidFill>
                <a:srgbClr val="002060"/>
              </a:solidFill>
              <a:latin typeface="Georgia" pitchFamily="18" charset="0"/>
              <a:sym typeface="Symbol"/>
            </a:endParaRPr>
          </a:p>
          <a:p>
            <a:pPr algn="just"/>
            <a:r>
              <a:rPr lang="fr-CA" dirty="0" smtClean="0">
                <a:latin typeface="Georgia" pitchFamily="18" charset="0"/>
                <a:sym typeface="Symbol"/>
              </a:rPr>
              <a:t>		</a:t>
            </a:r>
          </a:p>
          <a:p>
            <a:pPr algn="just"/>
            <a:endParaRPr lang="fr-CA" dirty="0" smtClean="0">
              <a:latin typeface="Georgia" pitchFamily="18" charset="0"/>
              <a:sym typeface="Symbo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Georgia" pitchFamily="18" charset="0"/>
                <a:cs typeface="Arial" panose="020B0604020202020204" pitchFamily="34" charset="0"/>
              </a:rPr>
              <a:t>15</a:t>
            </a:r>
            <a:endParaRPr lang="fr-CA" sz="1000" dirty="0">
              <a:solidFill>
                <a:srgbClr val="1A8080"/>
              </a:solidFill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512562" y="908720"/>
            <a:ext cx="7344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Georgia" pitchFamily="18" charset="0"/>
                <a:cs typeface="Arial" pitchFamily="34" charset="0"/>
              </a:rPr>
              <a:t>Préscolaire</a:t>
            </a:r>
            <a:endParaRPr lang="fr-CA" sz="2800" b="1" dirty="0" smtClean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  <a:p>
            <a:endParaRPr lang="fr-CA" sz="2800" b="1" dirty="0">
              <a:solidFill>
                <a:srgbClr val="002774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170330" y="3068960"/>
            <a:ext cx="6362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2400" dirty="0" smtClean="0">
                <a:latin typeface="Georgia" pitchFamily="18" charset="0"/>
                <a:sym typeface="Symbol"/>
              </a:rPr>
              <a:t> </a:t>
            </a:r>
          </a:p>
        </p:txBody>
      </p:sp>
      <p:sp>
        <p:nvSpPr>
          <p:cNvPr id="38" name="Zone de texte 2"/>
          <p:cNvSpPr txBox="1">
            <a:spLocks noChangeArrowheads="1"/>
          </p:cNvSpPr>
          <p:nvPr/>
        </p:nvSpPr>
        <p:spPr bwMode="auto">
          <a:xfrm>
            <a:off x="1403648" y="1772816"/>
            <a:ext cx="5354320" cy="15841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      </a:t>
            </a:r>
            <a:r>
              <a:rPr lang="fr-CA" sz="2200" dirty="0" smtClean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CA" sz="2200" dirty="0" smtClean="0">
              <a:solidFill>
                <a:srgbClr val="0070C0"/>
              </a:solidFill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2200" dirty="0" smtClean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	</a:t>
            </a:r>
            <a:r>
              <a:rPr lang="fr-CA" sz="2200" dirty="0" smtClean="0">
                <a:solidFill>
                  <a:srgbClr val="1F497D"/>
                </a:solidFill>
                <a:effectLst/>
                <a:latin typeface="Georgia" pitchFamily="18" charset="0"/>
                <a:ea typeface="Calibri"/>
                <a:cs typeface="Times New Roman"/>
              </a:rPr>
              <a:t>       </a:t>
            </a:r>
            <a:endParaRPr lang="fr-CA" sz="1100" dirty="0">
              <a:effectLst/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41" name="Zone de texte 2"/>
          <p:cNvSpPr txBox="1">
            <a:spLocks noChangeArrowheads="1"/>
          </p:cNvSpPr>
          <p:nvPr/>
        </p:nvSpPr>
        <p:spPr bwMode="auto">
          <a:xfrm>
            <a:off x="4211960" y="3645024"/>
            <a:ext cx="4572000" cy="4749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fr-CA" sz="2200" dirty="0" smtClean="0">
                <a:solidFill>
                  <a:srgbClr val="0070C0"/>
                </a:solidFill>
                <a:effectLst/>
                <a:latin typeface="Georgia" pitchFamily="18" charset="0"/>
                <a:ea typeface="Calibri"/>
                <a:cs typeface="Times New Roman"/>
              </a:rPr>
              <a:t>   </a:t>
            </a:r>
            <a:endParaRPr lang="fr-CA" sz="1100" dirty="0">
              <a:effectLst/>
              <a:latin typeface="Georgia" pitchFamily="18" charset="0"/>
              <a:ea typeface="Calibri"/>
              <a:cs typeface="Times New Roman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84744"/>
            <a:ext cx="1296144" cy="310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06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2" grpId="0"/>
      <p:bldP spid="33" grpId="0"/>
      <p:bldP spid="4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3764</TotalTime>
  <Words>742</Words>
  <Application>Microsoft Office PowerPoint</Application>
  <PresentationFormat>Affichage à l'écran (4:3)</PresentationFormat>
  <Paragraphs>187</Paragraphs>
  <Slides>18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0" baseType="lpstr">
      <vt:lpstr>Thème Office</vt:lpstr>
      <vt:lpstr>Objet d’environnement du Gestionnaire de liaisons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Animation</dc:creator>
  <cp:lastModifiedBy>Utilisateur Windows</cp:lastModifiedBy>
  <cp:revision>386</cp:revision>
  <cp:lastPrinted>2018-03-12T16:20:54Z</cp:lastPrinted>
  <dcterms:created xsi:type="dcterms:W3CDTF">2013-01-30T14:35:24Z</dcterms:created>
  <dcterms:modified xsi:type="dcterms:W3CDTF">2018-03-12T16:23:32Z</dcterms:modified>
</cp:coreProperties>
</file>